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84"/>
  </p:notesMasterIdLst>
  <p:sldIdLst>
    <p:sldId id="256" r:id="rId2"/>
    <p:sldId id="288" r:id="rId3"/>
    <p:sldId id="735" r:id="rId4"/>
    <p:sldId id="826" r:id="rId5"/>
    <p:sldId id="825" r:id="rId6"/>
    <p:sldId id="827" r:id="rId7"/>
    <p:sldId id="828" r:id="rId8"/>
    <p:sldId id="718" r:id="rId9"/>
    <p:sldId id="740" r:id="rId10"/>
    <p:sldId id="829" r:id="rId11"/>
    <p:sldId id="737" r:id="rId12"/>
    <p:sldId id="831" r:id="rId13"/>
    <p:sldId id="859" r:id="rId14"/>
    <p:sldId id="717" r:id="rId15"/>
    <p:sldId id="832" r:id="rId16"/>
    <p:sldId id="795" r:id="rId17"/>
    <p:sldId id="483" r:id="rId18"/>
    <p:sldId id="728" r:id="rId19"/>
    <p:sldId id="860" r:id="rId20"/>
    <p:sldId id="729" r:id="rId21"/>
    <p:sldId id="833" r:id="rId22"/>
    <p:sldId id="861" r:id="rId23"/>
    <p:sldId id="856" r:id="rId24"/>
    <p:sldId id="748" r:id="rId25"/>
    <p:sldId id="749" r:id="rId26"/>
    <p:sldId id="802" r:id="rId27"/>
    <p:sldId id="720" r:id="rId28"/>
    <p:sldId id="834" r:id="rId29"/>
    <p:sldId id="753" r:id="rId30"/>
    <p:sldId id="739" r:id="rId31"/>
    <p:sldId id="835" r:id="rId32"/>
    <p:sldId id="724" r:id="rId33"/>
    <p:sldId id="760" r:id="rId34"/>
    <p:sldId id="758" r:id="rId35"/>
    <p:sldId id="765" r:id="rId36"/>
    <p:sldId id="755" r:id="rId37"/>
    <p:sldId id="756" r:id="rId38"/>
    <p:sldId id="757" r:id="rId39"/>
    <p:sldId id="759" r:id="rId40"/>
    <p:sldId id="767" r:id="rId41"/>
    <p:sldId id="836" r:id="rId42"/>
    <p:sldId id="837" r:id="rId43"/>
    <p:sldId id="838" r:id="rId44"/>
    <p:sldId id="839" r:id="rId45"/>
    <p:sldId id="840" r:id="rId46"/>
    <p:sldId id="768" r:id="rId47"/>
    <p:sldId id="770" r:id="rId48"/>
    <p:sldId id="771" r:id="rId49"/>
    <p:sldId id="772" r:id="rId50"/>
    <p:sldId id="774" r:id="rId51"/>
    <p:sldId id="841" r:id="rId52"/>
    <p:sldId id="777" r:id="rId53"/>
    <p:sldId id="775" r:id="rId54"/>
    <p:sldId id="776" r:id="rId55"/>
    <p:sldId id="842" r:id="rId56"/>
    <p:sldId id="799" r:id="rId57"/>
    <p:sldId id="785" r:id="rId58"/>
    <p:sldId id="786" r:id="rId59"/>
    <p:sldId id="778" r:id="rId60"/>
    <p:sldId id="779" r:id="rId61"/>
    <p:sldId id="780" r:id="rId62"/>
    <p:sldId id="781" r:id="rId63"/>
    <p:sldId id="798" r:id="rId64"/>
    <p:sldId id="782" r:id="rId65"/>
    <p:sldId id="845" r:id="rId66"/>
    <p:sldId id="847" r:id="rId67"/>
    <p:sldId id="783" r:id="rId68"/>
    <p:sldId id="741" r:id="rId69"/>
    <p:sldId id="848" r:id="rId70"/>
    <p:sldId id="857" r:id="rId71"/>
    <p:sldId id="849" r:id="rId72"/>
    <p:sldId id="850" r:id="rId73"/>
    <p:sldId id="852" r:id="rId74"/>
    <p:sldId id="853" r:id="rId75"/>
    <p:sldId id="854" r:id="rId76"/>
    <p:sldId id="803" r:id="rId77"/>
    <p:sldId id="804" r:id="rId78"/>
    <p:sldId id="797" r:id="rId79"/>
    <p:sldId id="792" r:id="rId80"/>
    <p:sldId id="793" r:id="rId81"/>
    <p:sldId id="858" r:id="rId82"/>
    <p:sldId id="862" r:id="rId8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4FE53702-D5CF-4593-A219-8335BB1DCCA4}">
          <p14:sldIdLst>
            <p14:sldId id="256"/>
            <p14:sldId id="288"/>
          </p14:sldIdLst>
        </p14:section>
        <p14:section name="1. LLM" id="{DA6EEF70-5441-4F70-9F50-EE0C4F0955BE}">
          <p14:sldIdLst>
            <p14:sldId id="735"/>
            <p14:sldId id="826"/>
            <p14:sldId id="825"/>
            <p14:sldId id="827"/>
            <p14:sldId id="828"/>
            <p14:sldId id="718"/>
            <p14:sldId id="740"/>
            <p14:sldId id="829"/>
            <p14:sldId id="737"/>
            <p14:sldId id="831"/>
            <p14:sldId id="859"/>
            <p14:sldId id="717"/>
          </p14:sldIdLst>
        </p14:section>
        <p14:section name="GPT" id="{C4426E4A-9108-40F9-9C9D-92C66A3DE4EE}">
          <p14:sldIdLst>
            <p14:sldId id="832"/>
            <p14:sldId id="795"/>
            <p14:sldId id="483"/>
            <p14:sldId id="728"/>
            <p14:sldId id="860"/>
            <p14:sldId id="729"/>
          </p14:sldIdLst>
        </p14:section>
        <p14:section name="DeepSeek" id="{D85907B7-BBBC-4ADC-86E8-6BCAFE3B532E}">
          <p14:sldIdLst>
            <p14:sldId id="833"/>
            <p14:sldId id="861"/>
            <p14:sldId id="856"/>
          </p14:sldIdLst>
        </p14:section>
        <p14:section name="LLMs" id="{6783F31A-9702-4053-A93C-0E4104567B5F}">
          <p14:sldIdLst>
            <p14:sldId id="748"/>
            <p14:sldId id="749"/>
          </p14:sldIdLst>
        </p14:section>
        <p14:section name="2.预训练" id="{9BA9FF42-C175-4F6F-912C-7F1AB06DDE79}">
          <p14:sldIdLst>
            <p14:sldId id="802"/>
            <p14:sldId id="720"/>
          </p14:sldIdLst>
        </p14:section>
        <p14:section name="2.1 数据准备" id="{61CD11CE-1608-47A1-9D1E-61C9EE092AD5}">
          <p14:sldIdLst>
            <p14:sldId id="834"/>
            <p14:sldId id="753"/>
            <p14:sldId id="739"/>
          </p14:sldIdLst>
        </p14:section>
        <p14:section name="2.2 模型架构" id="{CFD6D152-EF2E-45AA-8AF4-E24758E86E07}">
          <p14:sldIdLst>
            <p14:sldId id="835"/>
            <p14:sldId id="724"/>
            <p14:sldId id="760"/>
            <p14:sldId id="758"/>
            <p14:sldId id="765"/>
            <p14:sldId id="755"/>
            <p14:sldId id="756"/>
            <p14:sldId id="757"/>
            <p14:sldId id="759"/>
          </p14:sldIdLst>
        </p14:section>
        <p14:section name="2.3 模型预训练" id="{BDEB0BDD-D025-4CB1-B366-9E8040B94115}">
          <p14:sldIdLst>
            <p14:sldId id="767"/>
            <p14:sldId id="836"/>
            <p14:sldId id="837"/>
            <p14:sldId id="838"/>
            <p14:sldId id="839"/>
          </p14:sldIdLst>
        </p14:section>
        <p14:section name="3.指令微调" id="{AF8844A2-68F8-4604-A147-4942FF7A2D23}">
          <p14:sldIdLst>
            <p14:sldId id="840"/>
            <p14:sldId id="768"/>
            <p14:sldId id="770"/>
            <p14:sldId id="771"/>
            <p14:sldId id="772"/>
            <p14:sldId id="774"/>
          </p14:sldIdLst>
        </p14:section>
        <p14:section name="4.人类对齐" id="{782535CC-6C65-452F-B13C-E9845BB25F82}">
          <p14:sldIdLst>
            <p14:sldId id="841"/>
            <p14:sldId id="777"/>
            <p14:sldId id="775"/>
            <p14:sldId id="776"/>
            <p14:sldId id="842"/>
          </p14:sldIdLst>
        </p14:section>
        <p14:section name="5.解码-压缩" id="{9D9F3337-4A4E-46DB-9EFD-C099FB236CB7}">
          <p14:sldIdLst>
            <p14:sldId id="799"/>
            <p14:sldId id="785"/>
            <p14:sldId id="786"/>
            <p14:sldId id="778"/>
            <p14:sldId id="779"/>
            <p14:sldId id="780"/>
            <p14:sldId id="781"/>
          </p14:sldIdLst>
        </p14:section>
        <p14:section name="6.提示学习" id="{66EFCA54-3585-4732-BDF8-0B7B7AAA5222}">
          <p14:sldIdLst>
            <p14:sldId id="798"/>
            <p14:sldId id="782"/>
            <p14:sldId id="845"/>
            <p14:sldId id="847"/>
            <p14:sldId id="783"/>
            <p14:sldId id="741"/>
            <p14:sldId id="848"/>
            <p14:sldId id="857"/>
            <p14:sldId id="849"/>
            <p14:sldId id="850"/>
            <p14:sldId id="852"/>
            <p14:sldId id="853"/>
            <p14:sldId id="854"/>
            <p14:sldId id="803"/>
            <p14:sldId id="804"/>
          </p14:sldIdLst>
        </p14:section>
        <p14:section name="7.LangChain" id="{4D941566-954B-441B-9271-F535D982BD97}">
          <p14:sldIdLst>
            <p14:sldId id="797"/>
            <p14:sldId id="792"/>
            <p14:sldId id="793"/>
            <p14:sldId id="858"/>
            <p14:sldId id="862"/>
          </p14:sldIdLst>
        </p14:section>
      </p14:sectionLst>
    </p:ext>
    <p:ext uri="{EFAFB233-063F-42B5-8137-9DF3F51BA10A}">
      <p15:sldGuideLst xmlns:p15="http://schemas.microsoft.com/office/powerpoint/2012/main">
        <p15:guide id="1" pos="416" userDrawn="1">
          <p15:clr>
            <a:srgbClr val="A4A3A4"/>
          </p15:clr>
        </p15:guide>
        <p15:guide id="2" pos="7256" userDrawn="1">
          <p15:clr>
            <a:srgbClr val="A4A3A4"/>
          </p15:clr>
        </p15:guide>
        <p15:guide id="3" orient="horz" pos="648" userDrawn="1">
          <p15:clr>
            <a:srgbClr val="A4A3A4"/>
          </p15:clr>
        </p15:guide>
        <p15:guide id="4" orient="horz" pos="712" userDrawn="1">
          <p15:clr>
            <a:srgbClr val="A4A3A4"/>
          </p15:clr>
        </p15:guide>
        <p15:guide id="5" orient="horz" pos="3928" userDrawn="1">
          <p15:clr>
            <a:srgbClr val="A4A3A4"/>
          </p15:clr>
        </p15:guide>
        <p15:guide id="6" orient="horz" pos="386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753767B-763C-1BC9-618F-C3679FD844FD}" name="Sean Sun" initials="SS" userId="16b384ffaecd29ee"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EBF7"/>
    <a:srgbClr val="FFC300"/>
    <a:srgbClr val="DB5797"/>
    <a:srgbClr val="E1EFD9"/>
    <a:srgbClr val="FFF1CC"/>
    <a:srgbClr val="FBFBFB"/>
    <a:srgbClr val="CFE1F2"/>
    <a:srgbClr val="4472C3"/>
    <a:srgbClr val="F4B18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49" autoAdjust="0"/>
    <p:restoredTop sz="87581" autoAdjust="0"/>
  </p:normalViewPr>
  <p:slideViewPr>
    <p:cSldViewPr snapToGrid="0">
      <p:cViewPr varScale="1">
        <p:scale>
          <a:sx n="109" d="100"/>
          <a:sy n="109" d="100"/>
        </p:scale>
        <p:origin x="96" y="136"/>
      </p:cViewPr>
      <p:guideLst>
        <p:guide pos="416"/>
        <p:guide pos="7256"/>
        <p:guide orient="horz" pos="648"/>
        <p:guide orient="horz" pos="712"/>
        <p:guide orient="horz" pos="3928"/>
        <p:guide orient="horz" pos="3864"/>
      </p:guideLst>
    </p:cSldViewPr>
  </p:slideViewPr>
  <p:outlineViewPr>
    <p:cViewPr>
      <p:scale>
        <a:sx n="33" d="100"/>
        <a:sy n="33" d="100"/>
      </p:scale>
      <p:origin x="0" y="-11163"/>
    </p:cViewPr>
  </p:outlineViewPr>
  <p:notesTextViewPr>
    <p:cViewPr>
      <p:scale>
        <a:sx n="1" d="1"/>
        <a:sy n="1" d="1"/>
      </p:scale>
      <p:origin x="0" y="0"/>
    </p:cViewPr>
  </p:notesTextViewPr>
  <p:sorterViewPr>
    <p:cViewPr>
      <p:scale>
        <a:sx n="150" d="100"/>
        <a:sy n="150" d="100"/>
      </p:scale>
      <p:origin x="0" y="-11628"/>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notesMaster" Target="notesMasters/notesMaster1.xml"/><Relationship Id="rId89" Type="http://schemas.microsoft.com/office/2018/10/relationships/authors" Target="author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jpe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10.png>
</file>

<file path=ppt/media/image32.png>
</file>

<file path=ppt/media/image320.png>
</file>

<file path=ppt/media/image33.png>
</file>

<file path=ppt/media/image330.png>
</file>

<file path=ppt/media/image34.png>
</file>

<file path=ppt/media/image340.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40.png>
</file>

<file path=ppt/media/image55.jpe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5EEFBD-4D40-487D-BBE3-05E473E8A94A}" type="datetimeFigureOut">
              <a:rPr lang="zh-CN" altLang="en-US" smtClean="0"/>
              <a:t>2025/5/22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892ADB-B628-4756-AD77-3CBD996EA45F}" type="slidenum">
              <a:rPr lang="zh-CN" altLang="en-US" smtClean="0"/>
              <a:t>‹#›</a:t>
            </a:fld>
            <a:endParaRPr lang="zh-CN" altLang="en-US"/>
          </a:p>
        </p:txBody>
      </p:sp>
    </p:spTree>
    <p:extLst>
      <p:ext uri="{BB962C8B-B14F-4D97-AF65-F5344CB8AC3E}">
        <p14:creationId xmlns:p14="http://schemas.microsoft.com/office/powerpoint/2010/main" val="17006459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a:t>大模型</a:t>
            </a:r>
            <a:r>
              <a:rPr lang="zh-CN" altLang="en-US" sz="1200"/>
              <a:t>：泛指任何规模较大的机器学习模型，通常具有大量的参数和复杂的结构，能够处理复杂的任务。</a:t>
            </a:r>
            <a:endParaRPr lang="en-US" altLang="zh-CN" sz="1200"/>
          </a:p>
          <a:p>
            <a:r>
              <a:rPr lang="en-US"/>
              <a:t>AI</a:t>
            </a:r>
            <a:r>
              <a:rPr lang="zh-CN" altLang="en-US"/>
              <a:t>不会取代你，但会使用</a:t>
            </a:r>
            <a:r>
              <a:rPr lang="en-US" altLang="zh-CN"/>
              <a:t>AI</a:t>
            </a:r>
            <a:r>
              <a:rPr lang="zh-CN" altLang="en-US"/>
              <a:t>的人将会取代你。</a:t>
            </a:r>
            <a:endParaRPr lang="en-US" altLang="zh-CN"/>
          </a:p>
          <a:p>
            <a:r>
              <a:rPr lang="en-US"/>
              <a:t>AI will not replace you.  A person who's using AI will replace you.</a:t>
            </a:r>
          </a:p>
        </p:txBody>
      </p:sp>
      <p:sp>
        <p:nvSpPr>
          <p:cNvPr id="4" name="灯片编号占位符 3"/>
          <p:cNvSpPr>
            <a:spLocks noGrp="1"/>
          </p:cNvSpPr>
          <p:nvPr>
            <p:ph type="sldNum" sz="quarter" idx="5"/>
          </p:nvPr>
        </p:nvSpPr>
        <p:spPr/>
        <p:txBody>
          <a:bodyPr/>
          <a:lstStyle/>
          <a:p>
            <a:fld id="{42892ADB-B628-4756-AD77-3CBD996EA45F}" type="slidenum">
              <a:rPr lang="zh-CN" altLang="en-US" smtClean="0"/>
              <a:t>1</a:t>
            </a:fld>
            <a:endParaRPr lang="zh-CN" altLang="en-US"/>
          </a:p>
        </p:txBody>
      </p:sp>
    </p:spTree>
    <p:extLst>
      <p:ext uri="{BB962C8B-B14F-4D97-AF65-F5344CB8AC3E}">
        <p14:creationId xmlns:p14="http://schemas.microsoft.com/office/powerpoint/2010/main" val="21616018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a:latin typeface="楷体" panose="02010609060101010101" pitchFamily="49" charset="-122"/>
                <a:ea typeface="楷体" panose="02010609060101010101" pitchFamily="49" charset="-122"/>
              </a:rPr>
              <a:t>“神经网络学到的是生成文本的过程中的某种表示，这些模型的生成文本实际上是真实世界的投影⋯⋯（语言模型）对下一个单词的预测越准确，（对于世界知识）保真度就越高，在这个过程中获得的分辨度就越高⋯⋯”</a:t>
            </a:r>
            <a:endParaRPr lang="en-US" altLang="zh-CN" sz="1200">
              <a:latin typeface="楷体" panose="02010609060101010101" pitchFamily="49" charset="-122"/>
              <a:ea typeface="楷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a:t>通俗理解：语言模型将每个（自然语言处理）任务都视为基于世界文本子集的下一个词预测问题。</a:t>
            </a:r>
            <a:endParaRPr lang="en-US"/>
          </a:p>
          <a:p>
            <a:endParaRPr lang="zh-CN" altLang="en-US" dirty="0"/>
          </a:p>
        </p:txBody>
      </p:sp>
      <p:sp>
        <p:nvSpPr>
          <p:cNvPr id="4" name="灯片编号占位符 3"/>
          <p:cNvSpPr>
            <a:spLocks noGrp="1"/>
          </p:cNvSpPr>
          <p:nvPr>
            <p:ph type="sldNum" sz="quarter" idx="10"/>
          </p:nvPr>
        </p:nvSpPr>
        <p:spPr/>
        <p:txBody>
          <a:bodyPr/>
          <a:lstStyle/>
          <a:p>
            <a:fld id="{07DB48B3-978F-4873-946A-BFD1D474F563}" type="slidenum">
              <a:rPr lang="zh-CN" altLang="en-US" smtClean="0"/>
              <a:t>17</a:t>
            </a:fld>
            <a:endParaRPr lang="zh-CN" altLang="en-US"/>
          </a:p>
        </p:txBody>
      </p:sp>
    </p:spTree>
    <p:extLst>
      <p:ext uri="{BB962C8B-B14F-4D97-AF65-F5344CB8AC3E}">
        <p14:creationId xmlns:p14="http://schemas.microsoft.com/office/powerpoint/2010/main" val="182452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DBAB0-5ACF-7655-6E55-928A764D360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CDCFC04-4D8D-99A3-B27B-7E9F76A11C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DA4BCB-E5C4-E08E-EBBA-3B65E9BF485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灯片编号占位符 3">
            <a:extLst>
              <a:ext uri="{FF2B5EF4-FFF2-40B4-BE49-F238E27FC236}">
                <a16:creationId xmlns:a16="http://schemas.microsoft.com/office/drawing/2014/main" id="{3CDAA344-ACC6-9404-334F-2A4F53A8F416}"/>
              </a:ext>
            </a:extLst>
          </p:cNvPr>
          <p:cNvSpPr>
            <a:spLocks noGrp="1"/>
          </p:cNvSpPr>
          <p:nvPr>
            <p:ph type="sldNum" sz="quarter" idx="5"/>
          </p:nvPr>
        </p:nvSpPr>
        <p:spPr/>
        <p:txBody>
          <a:bodyPr/>
          <a:lstStyle/>
          <a:p>
            <a:fld id="{42892ADB-B628-4756-AD77-3CBD996EA45F}" type="slidenum">
              <a:rPr lang="zh-CN" altLang="en-US" smtClean="0"/>
              <a:t>18</a:t>
            </a:fld>
            <a:endParaRPr lang="zh-CN" altLang="en-US"/>
          </a:p>
        </p:txBody>
      </p:sp>
    </p:spTree>
    <p:extLst>
      <p:ext uri="{BB962C8B-B14F-4D97-AF65-F5344CB8AC3E}">
        <p14:creationId xmlns:p14="http://schemas.microsoft.com/office/powerpoint/2010/main" val="17542669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fld id="{46DF124D-F134-4C1F-B0C5-011550002A65}" type="slidenum">
              <a:rPr lang="zh-CN" altLang="en-US" smtClean="0"/>
              <a:t>22</a:t>
            </a:fld>
            <a:fld id="{C2AA79CE-4E27-45AE-9444-E8887C89DDBF}" type="slidenum">
              <a:rPr lang="zh-CN" altLang="en-US" smtClean="0"/>
              <a:t>22</a:t>
            </a:fld>
            <a:r>
              <a:rPr lang="zh-CN" altLang="en-US"/>
              <a:t>推理模型需要基于一个</a:t>
            </a:r>
            <a:r>
              <a:rPr lang="en-US"/>
              <a:t>base</a:t>
            </a:r>
            <a:r>
              <a:rPr lang="zh-CN" altLang="en-US"/>
              <a:t>模型或</a:t>
            </a:r>
            <a:r>
              <a:rPr lang="en-US"/>
              <a:t>instruct</a:t>
            </a:r>
            <a:r>
              <a:rPr lang="zh-CN" altLang="en-US"/>
              <a:t>模型继续训练而来</a:t>
            </a:r>
          </a:p>
          <a:p>
            <a:r>
              <a:rPr lang="en-US"/>
              <a:t>DeepSeek-R1</a:t>
            </a:r>
            <a:r>
              <a:rPr lang="zh-CN" altLang="en-US"/>
              <a:t>是一个推理模型，基于</a:t>
            </a:r>
            <a:r>
              <a:rPr lang="en-US"/>
              <a:t>DeepSeek-V3-Base</a:t>
            </a:r>
            <a:r>
              <a:rPr lang="zh-CN" altLang="en-US"/>
              <a:t>训练而来</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22</a:t>
            </a:fld>
            <a:endParaRPr lang="zh-CN" altLang="en-US"/>
          </a:p>
        </p:txBody>
      </p:sp>
    </p:spTree>
    <p:extLst>
      <p:ext uri="{BB962C8B-B14F-4D97-AF65-F5344CB8AC3E}">
        <p14:creationId xmlns:p14="http://schemas.microsoft.com/office/powerpoint/2010/main" val="34307506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25</a:t>
            </a:fld>
            <a:endParaRPr lang="zh-CN" altLang="en-US"/>
          </a:p>
        </p:txBody>
      </p:sp>
    </p:spTree>
    <p:extLst>
      <p:ext uri="{BB962C8B-B14F-4D97-AF65-F5344CB8AC3E}">
        <p14:creationId xmlns:p14="http://schemas.microsoft.com/office/powerpoint/2010/main" val="8514612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D8D9F3-7732-1C13-F2B2-6D1AE9720FF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A309218-57E1-85C3-FD74-2CA92A5358F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B567F69-62CD-F69A-12A7-19084B12A6ED}"/>
              </a:ext>
            </a:extLst>
          </p:cNvPr>
          <p:cNvSpPr>
            <a:spLocks noGrp="1"/>
          </p:cNvSpPr>
          <p:nvPr>
            <p:ph type="body" idx="1"/>
          </p:nvPr>
        </p:nvSpPr>
        <p:spPr/>
        <p:txBody>
          <a:bodyPr/>
          <a:lstStyle/>
          <a:p>
            <a:endParaRPr lang="en-US" dirty="0"/>
          </a:p>
        </p:txBody>
      </p:sp>
      <p:sp>
        <p:nvSpPr>
          <p:cNvPr id="4" name="灯片编号占位符 3">
            <a:extLst>
              <a:ext uri="{FF2B5EF4-FFF2-40B4-BE49-F238E27FC236}">
                <a16:creationId xmlns:a16="http://schemas.microsoft.com/office/drawing/2014/main" id="{F634DA89-0F89-B903-678D-71F57ECCE331}"/>
              </a:ext>
            </a:extLst>
          </p:cNvPr>
          <p:cNvSpPr>
            <a:spLocks noGrp="1"/>
          </p:cNvSpPr>
          <p:nvPr>
            <p:ph type="sldNum" sz="quarter" idx="5"/>
          </p:nvPr>
        </p:nvSpPr>
        <p:spPr/>
        <p:txBody>
          <a:bodyPr/>
          <a:lstStyle/>
          <a:p>
            <a:fld id="{42892ADB-B628-4756-AD77-3CBD996EA45F}" type="slidenum">
              <a:rPr lang="zh-CN" altLang="en-US" smtClean="0"/>
              <a:t>26</a:t>
            </a:fld>
            <a:endParaRPr lang="zh-CN" altLang="en-US"/>
          </a:p>
        </p:txBody>
      </p:sp>
    </p:spTree>
    <p:extLst>
      <p:ext uri="{BB962C8B-B14F-4D97-AF65-F5344CB8AC3E}">
        <p14:creationId xmlns:p14="http://schemas.microsoft.com/office/powerpoint/2010/main" val="494041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a:t>“</a:t>
            </a:r>
            <a:r>
              <a:rPr lang="zh-CN" altLang="en-US" sz="1200" b="1"/>
              <a:t>微调</a:t>
            </a:r>
            <a:r>
              <a:rPr lang="zh-CN" altLang="en-US" sz="1200"/>
              <a:t>” 使用具体任务的标注数据在预训练语言模型上进行监督训练。</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27</a:t>
            </a:fld>
            <a:endParaRPr lang="zh-CN" altLang="en-US"/>
          </a:p>
        </p:txBody>
      </p:sp>
    </p:spTree>
    <p:extLst>
      <p:ext uri="{BB962C8B-B14F-4D97-AF65-F5344CB8AC3E}">
        <p14:creationId xmlns:p14="http://schemas.microsoft.com/office/powerpoint/2010/main" val="3540709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在实践中，基础词汇表可以包含所有</a:t>
            </a:r>
            <a:r>
              <a:rPr lang="en-US" altLang="zh-CN"/>
              <a:t>ASCII</a:t>
            </a:r>
            <a:r>
              <a:rPr lang="zh-CN" altLang="en-US"/>
              <a:t>字符，也可能包含一些</a:t>
            </a:r>
            <a:r>
              <a:rPr lang="en-US" altLang="zh-CN"/>
              <a:t>Unicode</a:t>
            </a:r>
            <a:r>
              <a:rPr lang="zh-CN" altLang="en-US"/>
              <a:t>字符（比如中文的汉字）。如果正在进行分词的文本中包含了训练语料库中没有的字符，则该字符将被转换为未知词元（如“</a:t>
            </a:r>
            <a:r>
              <a:rPr lang="en-US" altLang="zh-CN"/>
              <a:t>&lt;UNK&gt;”</a:t>
            </a:r>
            <a:r>
              <a:rPr lang="zh-CN" altLang="en-US"/>
              <a:t>）。</a:t>
            </a:r>
            <a:endParaRPr lang="en-US"/>
          </a:p>
          <a:p>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30</a:t>
            </a:fld>
            <a:endParaRPr lang="zh-CN" altLang="en-US"/>
          </a:p>
        </p:txBody>
      </p:sp>
    </p:spTree>
    <p:extLst>
      <p:ext uri="{BB962C8B-B14F-4D97-AF65-F5344CB8AC3E}">
        <p14:creationId xmlns:p14="http://schemas.microsoft.com/office/powerpoint/2010/main" val="27484259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solidFill>
                  <a:srgbClr val="FF0000"/>
                </a:solidFill>
              </a:rPr>
              <a:t>4</a:t>
            </a:r>
            <a:r>
              <a:rPr lang="zh-CN" altLang="en-US">
                <a:solidFill>
                  <a:srgbClr val="FF0000"/>
                </a:solidFill>
              </a:rPr>
              <a:t>大特征提取器：</a:t>
            </a:r>
            <a:r>
              <a:rPr lang="en-US" altLang="zh-CN">
                <a:solidFill>
                  <a:srgbClr val="FF0000"/>
                </a:solidFill>
              </a:rPr>
              <a:t>MLP</a:t>
            </a:r>
            <a:r>
              <a:rPr lang="zh-CN" altLang="en-US">
                <a:solidFill>
                  <a:srgbClr val="FF0000"/>
                </a:solidFill>
              </a:rPr>
              <a:t>、</a:t>
            </a:r>
            <a:r>
              <a:rPr lang="en-US" altLang="zh-CN">
                <a:solidFill>
                  <a:srgbClr val="FF0000"/>
                </a:solidFill>
              </a:rPr>
              <a:t>CNN</a:t>
            </a:r>
            <a:r>
              <a:rPr lang="zh-CN" altLang="en-US">
                <a:solidFill>
                  <a:srgbClr val="FF0000"/>
                </a:solidFill>
              </a:rPr>
              <a:t>、</a:t>
            </a:r>
            <a:r>
              <a:rPr lang="en-US" altLang="zh-CN">
                <a:solidFill>
                  <a:srgbClr val="FF0000"/>
                </a:solidFill>
              </a:rPr>
              <a:t>RNN</a:t>
            </a:r>
            <a:r>
              <a:rPr lang="zh-CN" altLang="en-US">
                <a:solidFill>
                  <a:srgbClr val="FF0000"/>
                </a:solidFill>
              </a:rPr>
              <a:t>、</a:t>
            </a:r>
            <a:r>
              <a:rPr lang="en-US" altLang="zh-CN">
                <a:solidFill>
                  <a:srgbClr val="FF0000"/>
                </a:solidFill>
              </a:rPr>
              <a:t>Tranformer</a:t>
            </a:r>
            <a:endParaRPr lang="en-US">
              <a:solidFill>
                <a:srgbClr val="FF0000"/>
              </a:solidFill>
            </a:endParaRPr>
          </a:p>
        </p:txBody>
      </p:sp>
      <p:sp>
        <p:nvSpPr>
          <p:cNvPr id="4" name="灯片编号占位符 3"/>
          <p:cNvSpPr>
            <a:spLocks noGrp="1"/>
          </p:cNvSpPr>
          <p:nvPr>
            <p:ph type="sldNum" sz="quarter" idx="5"/>
          </p:nvPr>
        </p:nvSpPr>
        <p:spPr/>
        <p:txBody>
          <a:bodyPr/>
          <a:lstStyle/>
          <a:p>
            <a:fld id="{42892ADB-B628-4756-AD77-3CBD996EA45F}" type="slidenum">
              <a:rPr lang="zh-CN" altLang="en-US" smtClean="0"/>
              <a:t>32</a:t>
            </a:fld>
            <a:endParaRPr lang="zh-CN" altLang="en-US"/>
          </a:p>
        </p:txBody>
      </p:sp>
    </p:spTree>
    <p:extLst>
      <p:ext uri="{BB962C8B-B14F-4D97-AF65-F5344CB8AC3E}">
        <p14:creationId xmlns:p14="http://schemas.microsoft.com/office/powerpoint/2010/main" val="21545712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t>1</a:t>
            </a:r>
            <a:r>
              <a:rPr lang="zh-CN" altLang="en-US"/>
              <a:t>个字只能看到前面</a:t>
            </a:r>
            <a:r>
              <a:rPr lang="en-US" altLang="zh-CN"/>
              <a:t>2</a:t>
            </a:r>
            <a:r>
              <a:rPr lang="zh-CN" altLang="en-US"/>
              <a:t>个字</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34</a:t>
            </a:fld>
            <a:endParaRPr lang="zh-CN" altLang="en-US"/>
          </a:p>
        </p:txBody>
      </p:sp>
    </p:spTree>
    <p:extLst>
      <p:ext uri="{BB962C8B-B14F-4D97-AF65-F5344CB8AC3E}">
        <p14:creationId xmlns:p14="http://schemas.microsoft.com/office/powerpoint/2010/main" val="31823878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 typeface="Arial" panose="020B0604020202020204" pitchFamily="34" charset="0"/>
              <a:buChar char="•"/>
            </a:pPr>
            <a:r>
              <a:rPr lang="en-US" altLang="zh-CN"/>
              <a:t>LLaMA-2</a:t>
            </a:r>
            <a:r>
              <a:rPr lang="zh-CN" altLang="en-US"/>
              <a:t>上下文窗口：</a:t>
            </a:r>
            <a:r>
              <a:rPr lang="en-US" altLang="zh-CN"/>
              <a:t>4K</a:t>
            </a:r>
            <a:r>
              <a:rPr lang="zh-CN" altLang="en-US"/>
              <a:t>个词元</a:t>
            </a:r>
            <a:endParaRPr lang="en-US" altLang="zh-CN"/>
          </a:p>
          <a:p>
            <a:pPr marL="285750" indent="-285750">
              <a:lnSpc>
                <a:spcPct val="150000"/>
              </a:lnSpc>
              <a:buFont typeface="Arial" panose="020B0604020202020204" pitchFamily="34" charset="0"/>
              <a:buChar char="•"/>
            </a:pPr>
            <a:r>
              <a:rPr lang="en-US" altLang="zh-CN"/>
              <a:t>GPT-4Turbo </a:t>
            </a:r>
            <a:r>
              <a:rPr lang="zh-CN" altLang="en-US"/>
              <a:t>：     </a:t>
            </a:r>
            <a:r>
              <a:rPr lang="en-US" altLang="zh-CN"/>
              <a:t>128K</a:t>
            </a:r>
          </a:p>
          <a:p>
            <a:pPr marL="285750" indent="-285750">
              <a:lnSpc>
                <a:spcPct val="150000"/>
              </a:lnSpc>
              <a:buFont typeface="Arial" panose="020B0604020202020204" pitchFamily="34" charset="0"/>
              <a:buChar char="•"/>
            </a:pPr>
            <a:r>
              <a:rPr lang="en-US" altLang="zh-CN"/>
              <a:t>Claude-2.1   </a:t>
            </a:r>
            <a:r>
              <a:rPr lang="zh-CN" altLang="en-US"/>
              <a:t>：     </a:t>
            </a:r>
            <a:r>
              <a:rPr lang="en-US" altLang="zh-CN"/>
              <a:t>200K</a:t>
            </a:r>
          </a:p>
          <a:p>
            <a:pPr marL="285750" indent="-285750">
              <a:lnSpc>
                <a:spcPct val="150000"/>
              </a:lnSpc>
              <a:buFont typeface="Arial" panose="020B0604020202020204" pitchFamily="34" charset="0"/>
              <a:buChar char="•"/>
            </a:pPr>
            <a:r>
              <a:rPr lang="en-US" altLang="zh-CN"/>
              <a:t>Google Gemini</a:t>
            </a:r>
            <a:r>
              <a:rPr lang="zh-CN" altLang="en-US"/>
              <a:t>： </a:t>
            </a:r>
            <a:r>
              <a:rPr lang="en-US" altLang="zh-CN"/>
              <a:t>1000K</a:t>
            </a:r>
            <a:endParaRPr lang="en-US"/>
          </a:p>
          <a:p>
            <a:endParaRPr lang="en-US" sz="1200"/>
          </a:p>
          <a:p>
            <a:r>
              <a:rPr lang="zh-CN" altLang="en-US" sz="1200"/>
              <a:t>“</a:t>
            </a:r>
            <a:r>
              <a:rPr lang="en-US" altLang="zh-CN" sz="1200"/>
              <a:t>Λ</a:t>
            </a:r>
            <a:r>
              <a:rPr lang="zh-CN" altLang="en-US" sz="1200"/>
              <a:t>形”注意力掩码方法</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35</a:t>
            </a:fld>
            <a:endParaRPr lang="zh-CN" altLang="en-US"/>
          </a:p>
        </p:txBody>
      </p:sp>
    </p:spTree>
    <p:extLst>
      <p:ext uri="{BB962C8B-B14F-4D97-AF65-F5344CB8AC3E}">
        <p14:creationId xmlns:p14="http://schemas.microsoft.com/office/powerpoint/2010/main" val="2272144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OpenAI</a:t>
            </a:r>
            <a:r>
              <a:rPr lang="zh-CN" altLang="en-US" dirty="0"/>
              <a:t>公司各</a:t>
            </a:r>
            <a:r>
              <a:rPr lang="en-US" altLang="zh-CN" dirty="0"/>
              <a:t>GPT</a:t>
            </a:r>
            <a:r>
              <a:rPr lang="zh-CN" altLang="en-US" dirty="0"/>
              <a:t>产品的上线时间如下：</a:t>
            </a:r>
          </a:p>
          <a:p>
            <a:r>
              <a:rPr lang="en-US" altLang="zh-CN" dirty="0"/>
              <a:t>GPT-1 </a:t>
            </a:r>
            <a:r>
              <a:rPr lang="zh-CN" altLang="en-US" dirty="0"/>
              <a:t>：</a:t>
            </a:r>
            <a:r>
              <a:rPr lang="en-US" altLang="zh-CN" dirty="0"/>
              <a:t>2018</a:t>
            </a:r>
            <a:r>
              <a:rPr lang="zh-CN" altLang="en-US" dirty="0"/>
              <a:t>年</a:t>
            </a:r>
            <a:r>
              <a:rPr lang="en-US" altLang="zh-CN" dirty="0"/>
              <a:t>6</a:t>
            </a:r>
            <a:r>
              <a:rPr lang="zh-CN" altLang="en-US" dirty="0"/>
              <a:t>月发布</a:t>
            </a:r>
          </a:p>
          <a:p>
            <a:r>
              <a:rPr lang="en-US" altLang="zh-CN" dirty="0"/>
              <a:t>GPT-2 </a:t>
            </a:r>
            <a:r>
              <a:rPr lang="zh-CN" altLang="en-US" dirty="0"/>
              <a:t>：</a:t>
            </a:r>
            <a:r>
              <a:rPr lang="en-US" altLang="zh-CN" dirty="0"/>
              <a:t>2019</a:t>
            </a:r>
            <a:r>
              <a:rPr lang="zh-CN" altLang="en-US" dirty="0"/>
              <a:t>年</a:t>
            </a:r>
            <a:r>
              <a:rPr lang="en-US" altLang="zh-CN" dirty="0"/>
              <a:t>2</a:t>
            </a:r>
            <a:r>
              <a:rPr lang="zh-CN" altLang="en-US" dirty="0"/>
              <a:t>月发布</a:t>
            </a:r>
          </a:p>
          <a:p>
            <a:r>
              <a:rPr lang="en-US" altLang="zh-CN" dirty="0"/>
              <a:t>GPT-3 </a:t>
            </a:r>
            <a:r>
              <a:rPr lang="zh-CN" altLang="en-US" dirty="0"/>
              <a:t>：</a:t>
            </a:r>
            <a:r>
              <a:rPr lang="en-US" altLang="zh-CN" dirty="0"/>
              <a:t>2020</a:t>
            </a:r>
            <a:r>
              <a:rPr lang="zh-CN" altLang="en-US" dirty="0"/>
              <a:t>年</a:t>
            </a:r>
            <a:r>
              <a:rPr lang="en-US" altLang="zh-CN" dirty="0"/>
              <a:t>6</a:t>
            </a:r>
            <a:r>
              <a:rPr lang="zh-CN" altLang="en-US" dirty="0"/>
              <a:t>月</a:t>
            </a:r>
            <a:r>
              <a:rPr lang="en-US" altLang="zh-CN" dirty="0"/>
              <a:t>11</a:t>
            </a:r>
            <a:r>
              <a:rPr lang="zh-CN" altLang="en-US" dirty="0"/>
              <a:t>日发布（</a:t>
            </a:r>
            <a:r>
              <a:rPr lang="en-US" altLang="zh-CN" dirty="0"/>
              <a:t>Beta</a:t>
            </a:r>
            <a:r>
              <a:rPr lang="zh-CN" altLang="en-US" dirty="0"/>
              <a:t>版）</a:t>
            </a:r>
          </a:p>
          <a:p>
            <a:r>
              <a:rPr lang="en-US" altLang="zh-CN" dirty="0"/>
              <a:t>ChatGPT </a:t>
            </a:r>
            <a:r>
              <a:rPr lang="zh-CN" altLang="en-US" dirty="0"/>
              <a:t>：</a:t>
            </a:r>
            <a:r>
              <a:rPr lang="en-US" altLang="zh-CN" dirty="0"/>
              <a:t>2022</a:t>
            </a:r>
            <a:r>
              <a:rPr lang="zh-CN" altLang="en-US" dirty="0"/>
              <a:t>年</a:t>
            </a:r>
            <a:r>
              <a:rPr lang="en-US" altLang="zh-CN" dirty="0"/>
              <a:t>11</a:t>
            </a:r>
            <a:r>
              <a:rPr lang="zh-CN" altLang="en-US" dirty="0"/>
              <a:t>月</a:t>
            </a:r>
            <a:r>
              <a:rPr lang="en-US" altLang="zh-CN" dirty="0"/>
              <a:t>30</a:t>
            </a:r>
            <a:r>
              <a:rPr lang="zh-CN" altLang="en-US" dirty="0"/>
              <a:t>日正式发布，基于</a:t>
            </a:r>
            <a:r>
              <a:rPr lang="en-US" altLang="zh-CN" dirty="0"/>
              <a:t>GPT-3.5</a:t>
            </a:r>
            <a:r>
              <a:rPr lang="zh-CN" altLang="en-US" dirty="0"/>
              <a:t>系列微调而成</a:t>
            </a:r>
          </a:p>
          <a:p>
            <a:r>
              <a:rPr lang="en-US" altLang="zh-CN" dirty="0"/>
              <a:t>GPT-4 </a:t>
            </a:r>
            <a:r>
              <a:rPr lang="zh-CN" altLang="en-US" dirty="0"/>
              <a:t>：</a:t>
            </a:r>
            <a:r>
              <a:rPr lang="en-US" altLang="zh-CN" dirty="0"/>
              <a:t>2023</a:t>
            </a:r>
            <a:r>
              <a:rPr lang="zh-CN" altLang="en-US" dirty="0"/>
              <a:t>年</a:t>
            </a:r>
            <a:r>
              <a:rPr lang="en-US" altLang="zh-CN" dirty="0"/>
              <a:t>3</a:t>
            </a:r>
            <a:r>
              <a:rPr lang="zh-CN" altLang="en-US" dirty="0"/>
              <a:t>月</a:t>
            </a:r>
            <a:r>
              <a:rPr lang="en-US" altLang="zh-CN" dirty="0"/>
              <a:t>14</a:t>
            </a:r>
            <a:r>
              <a:rPr lang="zh-CN" altLang="en-US" dirty="0"/>
              <a:t>日发布，并推出多模态版本</a:t>
            </a:r>
          </a:p>
        </p:txBody>
      </p:sp>
      <p:sp>
        <p:nvSpPr>
          <p:cNvPr id="4" name="灯片编号占位符 3"/>
          <p:cNvSpPr>
            <a:spLocks noGrp="1"/>
          </p:cNvSpPr>
          <p:nvPr>
            <p:ph type="sldNum" sz="quarter" idx="5"/>
          </p:nvPr>
        </p:nvSpPr>
        <p:spPr/>
        <p:txBody>
          <a:bodyPr/>
          <a:lstStyle/>
          <a:p>
            <a:fld id="{42892ADB-B628-4756-AD77-3CBD996EA45F}" type="slidenum">
              <a:rPr lang="zh-CN" altLang="en-US" smtClean="0"/>
              <a:t>2</a:t>
            </a:fld>
            <a:endParaRPr lang="zh-CN" altLang="en-US"/>
          </a:p>
        </p:txBody>
      </p:sp>
    </p:spTree>
    <p:extLst>
      <p:ext uri="{BB962C8B-B14F-4D97-AF65-F5344CB8AC3E}">
        <p14:creationId xmlns:p14="http://schemas.microsoft.com/office/powerpoint/2010/main" val="31781159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a:t>让模型能从海量无标注数据中学习到广泛的语义知识、世界知识。</a:t>
            </a:r>
            <a:endParaRPr lang="en-US" altLang="zh-CN" sz="1200"/>
          </a:p>
        </p:txBody>
      </p:sp>
      <p:sp>
        <p:nvSpPr>
          <p:cNvPr id="4" name="灯片编号占位符 3"/>
          <p:cNvSpPr>
            <a:spLocks noGrp="1"/>
          </p:cNvSpPr>
          <p:nvPr>
            <p:ph type="sldNum" sz="quarter" idx="5"/>
          </p:nvPr>
        </p:nvSpPr>
        <p:spPr/>
        <p:txBody>
          <a:bodyPr/>
          <a:lstStyle/>
          <a:p>
            <a:fld id="{42892ADB-B628-4756-AD77-3CBD996EA45F}" type="slidenum">
              <a:rPr lang="zh-CN" altLang="en-US" smtClean="0"/>
              <a:t>40</a:t>
            </a:fld>
            <a:endParaRPr lang="zh-CN" altLang="en-US"/>
          </a:p>
        </p:txBody>
      </p:sp>
    </p:spTree>
    <p:extLst>
      <p:ext uri="{BB962C8B-B14F-4D97-AF65-F5344CB8AC3E}">
        <p14:creationId xmlns:p14="http://schemas.microsoft.com/office/powerpoint/2010/main" val="6888060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否则，流水并不能并行加速。</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43</a:t>
            </a:fld>
            <a:endParaRPr lang="zh-CN" altLang="en-US"/>
          </a:p>
        </p:txBody>
      </p:sp>
    </p:spTree>
    <p:extLst>
      <p:ext uri="{BB962C8B-B14F-4D97-AF65-F5344CB8AC3E}">
        <p14:creationId xmlns:p14="http://schemas.microsoft.com/office/powerpoint/2010/main" val="23256835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a:latin typeface="+mn-ea"/>
              </a:rPr>
              <a:t>早期（如</a:t>
            </a:r>
            <a:r>
              <a:rPr lang="en-US" altLang="zh-CN" sz="1200">
                <a:latin typeface="+mn-ea"/>
              </a:rPr>
              <a:t>BERT</a:t>
            </a:r>
            <a:r>
              <a:rPr lang="zh-CN" altLang="en-US" sz="1200">
                <a:latin typeface="+mn-ea"/>
              </a:rPr>
              <a:t>）使用</a:t>
            </a:r>
            <a:r>
              <a:rPr lang="zh-CN" altLang="en-US" sz="1200" b="1">
                <a:latin typeface="+mn-ea"/>
              </a:rPr>
              <a:t>单精度浮点数</a:t>
            </a:r>
            <a:r>
              <a:rPr lang="zh-CN" altLang="en-US" sz="1200">
                <a:latin typeface="+mn-ea"/>
              </a:rPr>
              <a:t>（</a:t>
            </a:r>
            <a:r>
              <a:rPr lang="en-US" altLang="zh-CN" sz="1200">
                <a:latin typeface="+mn-ea"/>
              </a:rPr>
              <a:t>FP32</a:t>
            </a:r>
            <a:r>
              <a:rPr lang="zh-CN" altLang="en-US" sz="1200">
                <a:latin typeface="+mn-ea"/>
              </a:rPr>
              <a:t>）表示模型参数。</a:t>
            </a:r>
            <a:endParaRPr lang="en-US" altLang="zh-CN" sz="1200">
              <a:latin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还有</a:t>
            </a:r>
            <a:r>
              <a:rPr lang="zh-CN" altLang="en-US" b="1" i="0">
                <a:solidFill>
                  <a:srgbClr val="242424"/>
                </a:solidFill>
                <a:effectLst/>
                <a:latin typeface="sohne"/>
              </a:rPr>
              <a:t>损失缩放</a:t>
            </a:r>
            <a:r>
              <a:rPr lang="zh-CN" altLang="en-US" b="0" i="0">
                <a:solidFill>
                  <a:srgbClr val="242424"/>
                </a:solidFill>
                <a:effectLst/>
                <a:latin typeface="sohne"/>
              </a:rPr>
              <a:t>技术</a:t>
            </a:r>
          </a:p>
        </p:txBody>
      </p:sp>
      <p:sp>
        <p:nvSpPr>
          <p:cNvPr id="4" name="灯片编号占位符 3"/>
          <p:cNvSpPr>
            <a:spLocks noGrp="1"/>
          </p:cNvSpPr>
          <p:nvPr>
            <p:ph type="sldNum" sz="quarter" idx="5"/>
          </p:nvPr>
        </p:nvSpPr>
        <p:spPr/>
        <p:txBody>
          <a:bodyPr/>
          <a:lstStyle/>
          <a:p>
            <a:fld id="{42892ADB-B628-4756-AD77-3CBD996EA45F}" type="slidenum">
              <a:rPr lang="zh-CN" altLang="en-US" smtClean="0"/>
              <a:t>44</a:t>
            </a:fld>
            <a:endParaRPr lang="zh-CN" altLang="en-US"/>
          </a:p>
        </p:txBody>
      </p:sp>
    </p:spTree>
    <p:extLst>
      <p:ext uri="{BB962C8B-B14F-4D97-AF65-F5344CB8AC3E}">
        <p14:creationId xmlns:p14="http://schemas.microsoft.com/office/powerpoint/2010/main" val="40670012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A68BA2-5DF0-DA03-2E2E-1FFCE5DA08A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D4D200C-B631-9A90-7E5F-32716B2D764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BC2BD8E-244C-5826-FFBE-8E9E139B1F01}"/>
              </a:ext>
            </a:extLst>
          </p:cNvPr>
          <p:cNvSpPr>
            <a:spLocks noGrp="1"/>
          </p:cNvSpPr>
          <p:nvPr>
            <p:ph type="body" idx="1"/>
          </p:nvPr>
        </p:nvSpPr>
        <p:spPr/>
        <p:txBody>
          <a:bodyPr/>
          <a:lstStyle/>
          <a:p>
            <a:endParaRPr lang="en-US" dirty="0"/>
          </a:p>
        </p:txBody>
      </p:sp>
      <p:sp>
        <p:nvSpPr>
          <p:cNvPr id="4" name="灯片编号占位符 3">
            <a:extLst>
              <a:ext uri="{FF2B5EF4-FFF2-40B4-BE49-F238E27FC236}">
                <a16:creationId xmlns:a16="http://schemas.microsoft.com/office/drawing/2014/main" id="{37EFDEF7-933D-4F19-EBFD-5D667647D539}"/>
              </a:ext>
            </a:extLst>
          </p:cNvPr>
          <p:cNvSpPr>
            <a:spLocks noGrp="1"/>
          </p:cNvSpPr>
          <p:nvPr>
            <p:ph type="sldNum" sz="quarter" idx="5"/>
          </p:nvPr>
        </p:nvSpPr>
        <p:spPr/>
        <p:txBody>
          <a:bodyPr/>
          <a:lstStyle/>
          <a:p>
            <a:fld id="{42892ADB-B628-4756-AD77-3CBD996EA45F}" type="slidenum">
              <a:rPr lang="zh-CN" altLang="en-US" smtClean="0"/>
              <a:t>45</a:t>
            </a:fld>
            <a:endParaRPr lang="zh-CN" altLang="en-US"/>
          </a:p>
        </p:txBody>
      </p:sp>
    </p:spTree>
    <p:extLst>
      <p:ext uri="{BB962C8B-B14F-4D97-AF65-F5344CB8AC3E}">
        <p14:creationId xmlns:p14="http://schemas.microsoft.com/office/powerpoint/2010/main" val="36927639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向中译英的翻译数据集中添加指令，如 “</a:t>
            </a:r>
            <a:r>
              <a:rPr lang="zh-CN" altLang="en-US" b="1"/>
              <a:t>请把这个中文句子翻译成英文</a:t>
            </a:r>
            <a:r>
              <a:rPr lang="zh-CN" altLang="en-US"/>
              <a:t>”</a:t>
            </a:r>
            <a:endParaRPr lang="en-US" altLang="zh-CN"/>
          </a:p>
          <a:p>
            <a:r>
              <a:rPr lang="zh-CN" altLang="en-US" b="1"/>
              <a:t>输入</a:t>
            </a:r>
            <a:r>
              <a:rPr lang="zh-CN" altLang="en-US"/>
              <a:t>：“大语言模型已经成为机器学习的一个重要研究方向”</a:t>
            </a:r>
            <a:endParaRPr lang="en-US" altLang="zh-CN"/>
          </a:p>
          <a:p>
            <a:r>
              <a:rPr lang="zh-CN" altLang="en-US" b="1"/>
              <a:t>输出</a:t>
            </a:r>
            <a:r>
              <a:rPr lang="zh-CN" altLang="en-US"/>
              <a:t>：“</a:t>
            </a:r>
            <a:r>
              <a:rPr lang="en-US"/>
              <a:t>Large language models have become one important research direction for machine learning”</a:t>
            </a:r>
          </a:p>
        </p:txBody>
      </p:sp>
      <p:sp>
        <p:nvSpPr>
          <p:cNvPr id="4" name="灯片编号占位符 3"/>
          <p:cNvSpPr>
            <a:spLocks noGrp="1"/>
          </p:cNvSpPr>
          <p:nvPr>
            <p:ph type="sldNum" sz="quarter" idx="5"/>
          </p:nvPr>
        </p:nvSpPr>
        <p:spPr/>
        <p:txBody>
          <a:bodyPr/>
          <a:lstStyle/>
          <a:p>
            <a:fld id="{42892ADB-B628-4756-AD77-3CBD996EA45F}" type="slidenum">
              <a:rPr lang="zh-CN" altLang="en-US" smtClean="0"/>
              <a:t>47</a:t>
            </a:fld>
            <a:endParaRPr lang="zh-CN" altLang="en-US"/>
          </a:p>
        </p:txBody>
      </p:sp>
    </p:spTree>
    <p:extLst>
      <p:ext uri="{BB962C8B-B14F-4D97-AF65-F5344CB8AC3E}">
        <p14:creationId xmlns:p14="http://schemas.microsoft.com/office/powerpoint/2010/main" val="3952228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342E8-2375-FE94-1F34-D1F290A9D61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43F9B40-7CAC-C847-CAEE-BAE06EDB67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9A90201-6219-5D2E-3C6F-666D656C2D17}"/>
              </a:ext>
            </a:extLst>
          </p:cNvPr>
          <p:cNvSpPr>
            <a:spLocks noGrp="1"/>
          </p:cNvSpPr>
          <p:nvPr>
            <p:ph type="body" idx="1"/>
          </p:nvPr>
        </p:nvSpPr>
        <p:spPr/>
        <p:txBody>
          <a:bodyPr/>
          <a:lstStyle/>
          <a:p>
            <a:endParaRPr lang="en-US"/>
          </a:p>
        </p:txBody>
      </p:sp>
      <p:sp>
        <p:nvSpPr>
          <p:cNvPr id="4" name="灯片编号占位符 3">
            <a:extLst>
              <a:ext uri="{FF2B5EF4-FFF2-40B4-BE49-F238E27FC236}">
                <a16:creationId xmlns:a16="http://schemas.microsoft.com/office/drawing/2014/main" id="{9448081C-0C31-3AE8-9414-E3B7C1B6F779}"/>
              </a:ext>
            </a:extLst>
          </p:cNvPr>
          <p:cNvSpPr>
            <a:spLocks noGrp="1"/>
          </p:cNvSpPr>
          <p:nvPr>
            <p:ph type="sldNum" sz="quarter" idx="5"/>
          </p:nvPr>
        </p:nvSpPr>
        <p:spPr/>
        <p:txBody>
          <a:bodyPr/>
          <a:lstStyle/>
          <a:p>
            <a:fld id="{42892ADB-B628-4756-AD77-3CBD996EA45F}" type="slidenum">
              <a:rPr lang="zh-CN" altLang="en-US" smtClean="0"/>
              <a:t>48</a:t>
            </a:fld>
            <a:endParaRPr lang="zh-CN" altLang="en-US"/>
          </a:p>
        </p:txBody>
      </p:sp>
    </p:spTree>
    <p:extLst>
      <p:ext uri="{BB962C8B-B14F-4D97-AF65-F5344CB8AC3E}">
        <p14:creationId xmlns:p14="http://schemas.microsoft.com/office/powerpoint/2010/main" val="35492182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99A269-1906-713E-02CA-2C1C756D370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077B581-32DC-3F41-7E3D-220E7C2673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E34B526-2CF4-62C9-A6CB-876981A11B43}"/>
              </a:ext>
            </a:extLst>
          </p:cNvPr>
          <p:cNvSpPr>
            <a:spLocks noGrp="1"/>
          </p:cNvSpPr>
          <p:nvPr>
            <p:ph type="body" idx="1"/>
          </p:nvPr>
        </p:nvSpPr>
        <p:spPr/>
        <p:txBody>
          <a:bodyPr/>
          <a:lstStyle/>
          <a:p>
            <a:endParaRPr lang="en-US"/>
          </a:p>
        </p:txBody>
      </p:sp>
      <p:sp>
        <p:nvSpPr>
          <p:cNvPr id="4" name="灯片编号占位符 3">
            <a:extLst>
              <a:ext uri="{FF2B5EF4-FFF2-40B4-BE49-F238E27FC236}">
                <a16:creationId xmlns:a16="http://schemas.microsoft.com/office/drawing/2014/main" id="{1AD31498-C48C-6AE2-040D-2A3788C04AC7}"/>
              </a:ext>
            </a:extLst>
          </p:cNvPr>
          <p:cNvSpPr>
            <a:spLocks noGrp="1"/>
          </p:cNvSpPr>
          <p:nvPr>
            <p:ph type="sldNum" sz="quarter" idx="5"/>
          </p:nvPr>
        </p:nvSpPr>
        <p:spPr/>
        <p:txBody>
          <a:bodyPr/>
          <a:lstStyle/>
          <a:p>
            <a:fld id="{42892ADB-B628-4756-AD77-3CBD996EA45F}" type="slidenum">
              <a:rPr lang="zh-CN" altLang="en-US" smtClean="0"/>
              <a:t>49</a:t>
            </a:fld>
            <a:endParaRPr lang="zh-CN" altLang="en-US"/>
          </a:p>
        </p:txBody>
      </p:sp>
    </p:spTree>
    <p:extLst>
      <p:ext uri="{BB962C8B-B14F-4D97-AF65-F5344CB8AC3E}">
        <p14:creationId xmlns:p14="http://schemas.microsoft.com/office/powerpoint/2010/main" val="12468422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a:t>线性变换层权值参数多，往往过参数化。 </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50</a:t>
            </a:fld>
            <a:endParaRPr lang="zh-CN" altLang="en-US"/>
          </a:p>
        </p:txBody>
      </p:sp>
    </p:spTree>
    <p:extLst>
      <p:ext uri="{BB962C8B-B14F-4D97-AF65-F5344CB8AC3E}">
        <p14:creationId xmlns:p14="http://schemas.microsoft.com/office/powerpoint/2010/main" val="11086552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5D214-BAD1-68FF-4FFB-83F652FC49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01C202-47B7-D31A-06E4-A4FA3336ED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34C9226-C5BD-FE3C-0EC6-75A1AE91BDFF}"/>
              </a:ext>
            </a:extLst>
          </p:cNvPr>
          <p:cNvSpPr>
            <a:spLocks noGrp="1"/>
          </p:cNvSpPr>
          <p:nvPr>
            <p:ph type="body" idx="1"/>
          </p:nvPr>
        </p:nvSpPr>
        <p:spPr/>
        <p:txBody>
          <a:bodyPr/>
          <a:lstStyle/>
          <a:p>
            <a:endParaRPr lang="en-US" dirty="0"/>
          </a:p>
        </p:txBody>
      </p:sp>
      <p:sp>
        <p:nvSpPr>
          <p:cNvPr id="4" name="灯片编号占位符 3">
            <a:extLst>
              <a:ext uri="{FF2B5EF4-FFF2-40B4-BE49-F238E27FC236}">
                <a16:creationId xmlns:a16="http://schemas.microsoft.com/office/drawing/2014/main" id="{A69934B9-C6DA-AA8E-F570-6F08B811B73F}"/>
              </a:ext>
            </a:extLst>
          </p:cNvPr>
          <p:cNvSpPr>
            <a:spLocks noGrp="1"/>
          </p:cNvSpPr>
          <p:nvPr>
            <p:ph type="sldNum" sz="quarter" idx="5"/>
          </p:nvPr>
        </p:nvSpPr>
        <p:spPr/>
        <p:txBody>
          <a:bodyPr/>
          <a:lstStyle/>
          <a:p>
            <a:fld id="{42892ADB-B628-4756-AD77-3CBD996EA45F}" type="slidenum">
              <a:rPr lang="zh-CN" altLang="en-US" smtClean="0"/>
              <a:t>51</a:t>
            </a:fld>
            <a:endParaRPr lang="zh-CN" altLang="en-US"/>
          </a:p>
        </p:txBody>
      </p:sp>
    </p:spTree>
    <p:extLst>
      <p:ext uri="{BB962C8B-B14F-4D97-AF65-F5344CB8AC3E}">
        <p14:creationId xmlns:p14="http://schemas.microsoft.com/office/powerpoint/2010/main" val="6161333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实现人类对齐的关键技术</a:t>
            </a:r>
            <a:r>
              <a:rPr lang="en-US" altLang="zh-CN"/>
              <a:t>——</a:t>
            </a:r>
            <a:r>
              <a:rPr lang="zh-CN" altLang="en-US"/>
              <a:t>基于人类反馈的强化学习（</a:t>
            </a:r>
            <a:r>
              <a:rPr lang="en-US" altLang="zh-CN"/>
              <a:t>Reinforcement Learning from Human Feedback, RLHF</a:t>
            </a:r>
            <a:r>
              <a:rPr lang="zh-CN" altLang="en-US"/>
              <a:t>），包括人类反馈的收集方法、奖励模型的训练过程、强化学习训练策略以及相关的</a:t>
            </a:r>
            <a:r>
              <a:rPr lang="en-US" altLang="zh-CN"/>
              <a:t>RLHF</a:t>
            </a:r>
            <a:r>
              <a:rPr lang="zh-CN" altLang="en-US"/>
              <a:t>工作。</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54</a:t>
            </a:fld>
            <a:endParaRPr lang="zh-CN" altLang="en-US"/>
          </a:p>
        </p:txBody>
      </p:sp>
    </p:spTree>
    <p:extLst>
      <p:ext uri="{BB962C8B-B14F-4D97-AF65-F5344CB8AC3E}">
        <p14:creationId xmlns:p14="http://schemas.microsoft.com/office/powerpoint/2010/main" val="35022379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通用</a:t>
            </a:r>
            <a:r>
              <a:rPr lang="en-US" altLang="zh-CN"/>
              <a:t>AI</a:t>
            </a:r>
            <a:r>
              <a:rPr lang="zh-CN" altLang="en-US"/>
              <a:t>的曙光</a:t>
            </a:r>
            <a:endParaRPr lang="en-US" altLang="zh-CN"/>
          </a:p>
          <a:p>
            <a:r>
              <a:rPr lang="zh-CN" altLang="en-US"/>
              <a:t>人工智能赋能的科学研究（</a:t>
            </a:r>
            <a:r>
              <a:rPr lang="en-US"/>
              <a:t>AI4Science）</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a:t>语言模型</a:t>
            </a:r>
            <a:r>
              <a:rPr lang="zh-CN" altLang="en-US" sz="1200"/>
              <a:t>：对于人类语言的内在规律进行建模，准确预测缺失词的概率。</a:t>
            </a:r>
            <a:endParaRPr lang="en-US"/>
          </a:p>
          <a:p>
            <a:pPr algn="l">
              <a:lnSpc>
                <a:spcPct val="130000"/>
              </a:lnSpc>
              <a:spcAft>
                <a:spcPts val="1200"/>
              </a:spcAft>
            </a:pPr>
            <a:r>
              <a:rPr lang="zh-CN" altLang="en-US" sz="1200" b="1"/>
              <a:t>基础模型</a:t>
            </a:r>
            <a:r>
              <a:rPr lang="zh-CN" altLang="en-US" sz="1200"/>
              <a:t>（</a:t>
            </a:r>
            <a:r>
              <a:rPr lang="en-US" altLang="zh-CN" sz="1200"/>
              <a:t>Foundation Model</a:t>
            </a:r>
            <a:r>
              <a:rPr lang="zh-CN" altLang="en-US" sz="1200"/>
              <a:t>）</a:t>
            </a:r>
            <a:endParaRPr lang="en-US" altLang="zh-CN" sz="1200"/>
          </a:p>
          <a:p>
            <a:pPr>
              <a:lnSpc>
                <a:spcPct val="130000"/>
              </a:lnSpc>
            </a:pPr>
            <a:r>
              <a:rPr lang="zh-CN" altLang="en-US" sz="1200"/>
              <a:t>大规模数据集上进行预训练，并且可以通过微调适应多种下游任务的机器学习模型。</a:t>
            </a:r>
            <a:endParaRPr lang="en-US" altLang="zh-CN" sz="1200"/>
          </a:p>
          <a:p>
            <a:pPr>
              <a:lnSpc>
                <a:spcPct val="130000"/>
              </a:lnSpc>
            </a:pPr>
            <a:r>
              <a:rPr lang="zh-CN" altLang="en-US" sz="1200"/>
              <a:t>类似于预训练语言模型，但不限于自然语言处理，还可用于图像、音频等其他领域。如，</a:t>
            </a:r>
            <a:r>
              <a:rPr lang="en-US" altLang="zh-CN" sz="1200"/>
              <a:t>BERT</a:t>
            </a:r>
            <a:r>
              <a:rPr lang="zh-CN" altLang="en-US" sz="1200"/>
              <a:t>、</a:t>
            </a:r>
            <a:r>
              <a:rPr lang="en-US" altLang="zh-CN" sz="1200"/>
              <a:t>GPT</a:t>
            </a:r>
            <a:r>
              <a:rPr lang="zh-CN" altLang="en-US" sz="1200"/>
              <a:t>系列、</a:t>
            </a:r>
            <a:r>
              <a:rPr lang="en-US" altLang="zh-CN" sz="1200"/>
              <a:t>CLIP</a:t>
            </a:r>
            <a:r>
              <a:rPr lang="zh-CN" altLang="en-US" sz="1200"/>
              <a:t>（用于图像和文本）、</a:t>
            </a:r>
            <a:r>
              <a:rPr lang="en-US" altLang="zh-CN" sz="1200"/>
              <a:t>DALL-E</a:t>
            </a:r>
            <a:r>
              <a:rPr lang="zh-CN" altLang="en-US" sz="1200"/>
              <a:t>（用于图像生成）</a:t>
            </a:r>
            <a:r>
              <a:rPr lang="en-US" altLang="zh-CN" sz="1200"/>
              <a:t>...</a:t>
            </a:r>
            <a:endParaRPr lang="en-US" sz="1200"/>
          </a:p>
          <a:p>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3</a:t>
            </a:fld>
            <a:endParaRPr lang="zh-CN" altLang="en-US"/>
          </a:p>
        </p:txBody>
      </p:sp>
    </p:spTree>
    <p:extLst>
      <p:ext uri="{BB962C8B-B14F-4D97-AF65-F5344CB8AC3E}">
        <p14:creationId xmlns:p14="http://schemas.microsoft.com/office/powerpoint/2010/main" val="40161305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5F4BC7-E68F-3389-2B61-828A5981C77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AD16EF0-A647-6D5B-0596-EFAD42C97B5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C25A990-3F41-C680-768D-48967C30A9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灯片编号占位符 3">
            <a:extLst>
              <a:ext uri="{FF2B5EF4-FFF2-40B4-BE49-F238E27FC236}">
                <a16:creationId xmlns:a16="http://schemas.microsoft.com/office/drawing/2014/main" id="{A2457782-9B51-FB18-2852-2A0AB8951891}"/>
              </a:ext>
            </a:extLst>
          </p:cNvPr>
          <p:cNvSpPr>
            <a:spLocks noGrp="1"/>
          </p:cNvSpPr>
          <p:nvPr>
            <p:ph type="sldNum" sz="quarter" idx="5"/>
          </p:nvPr>
        </p:nvSpPr>
        <p:spPr/>
        <p:txBody>
          <a:bodyPr/>
          <a:lstStyle/>
          <a:p>
            <a:fld id="{42892ADB-B628-4756-AD77-3CBD996EA45F}" type="slidenum">
              <a:rPr lang="zh-CN" altLang="en-US" smtClean="0"/>
              <a:t>55</a:t>
            </a:fld>
            <a:endParaRPr lang="zh-CN" altLang="en-US"/>
          </a:p>
        </p:txBody>
      </p:sp>
    </p:spTree>
    <p:extLst>
      <p:ext uri="{BB962C8B-B14F-4D97-AF65-F5344CB8AC3E}">
        <p14:creationId xmlns:p14="http://schemas.microsoft.com/office/powerpoint/2010/main" val="21810296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FC6512-609F-3ECB-EF66-70D860939E6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E07DE33-5391-CDCA-520E-496A03CCA40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1C8F54A-79D5-A05C-4899-3BA898D64CBD}"/>
              </a:ext>
            </a:extLst>
          </p:cNvPr>
          <p:cNvSpPr>
            <a:spLocks noGrp="1"/>
          </p:cNvSpPr>
          <p:nvPr>
            <p:ph type="body" idx="1"/>
          </p:nvPr>
        </p:nvSpPr>
        <p:spPr/>
        <p:txBody>
          <a:bodyPr/>
          <a:lstStyle/>
          <a:p>
            <a:endParaRPr lang="en-US" dirty="0"/>
          </a:p>
        </p:txBody>
      </p:sp>
      <p:sp>
        <p:nvSpPr>
          <p:cNvPr id="4" name="灯片编号占位符 3">
            <a:extLst>
              <a:ext uri="{FF2B5EF4-FFF2-40B4-BE49-F238E27FC236}">
                <a16:creationId xmlns:a16="http://schemas.microsoft.com/office/drawing/2014/main" id="{9ED40F9E-B843-98CC-9DC0-796687CA5693}"/>
              </a:ext>
            </a:extLst>
          </p:cNvPr>
          <p:cNvSpPr>
            <a:spLocks noGrp="1"/>
          </p:cNvSpPr>
          <p:nvPr>
            <p:ph type="sldNum" sz="quarter" idx="5"/>
          </p:nvPr>
        </p:nvSpPr>
        <p:spPr/>
        <p:txBody>
          <a:bodyPr/>
          <a:lstStyle/>
          <a:p>
            <a:fld id="{42892ADB-B628-4756-AD77-3CBD996EA45F}" type="slidenum">
              <a:rPr lang="zh-CN" altLang="en-US" smtClean="0"/>
              <a:t>56</a:t>
            </a:fld>
            <a:endParaRPr lang="zh-CN" altLang="en-US"/>
          </a:p>
        </p:txBody>
      </p:sp>
    </p:spTree>
    <p:extLst>
      <p:ext uri="{BB962C8B-B14F-4D97-AF65-F5344CB8AC3E}">
        <p14:creationId xmlns:p14="http://schemas.microsoft.com/office/powerpoint/2010/main" val="18906568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4E14A6-40B2-9566-EC6D-CF744030FBF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3D5B49-1A76-9F13-4C59-8E2A4E4878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66F7E80-1033-1F75-CBF1-F0FF201349A1}"/>
              </a:ext>
            </a:extLst>
          </p:cNvPr>
          <p:cNvSpPr>
            <a:spLocks noGrp="1"/>
          </p:cNvSpPr>
          <p:nvPr>
            <p:ph type="body" idx="1"/>
          </p:nvPr>
        </p:nvSpPr>
        <p:spPr/>
        <p:txBody>
          <a:bodyPr/>
          <a:lstStyle/>
          <a:p>
            <a:endParaRPr lang="en-US" dirty="0"/>
          </a:p>
        </p:txBody>
      </p:sp>
      <p:sp>
        <p:nvSpPr>
          <p:cNvPr id="4" name="灯片编号占位符 3">
            <a:extLst>
              <a:ext uri="{FF2B5EF4-FFF2-40B4-BE49-F238E27FC236}">
                <a16:creationId xmlns:a16="http://schemas.microsoft.com/office/drawing/2014/main" id="{D18C05E0-CE3C-01DE-6A41-227B38E97C13}"/>
              </a:ext>
            </a:extLst>
          </p:cNvPr>
          <p:cNvSpPr>
            <a:spLocks noGrp="1"/>
          </p:cNvSpPr>
          <p:nvPr>
            <p:ph type="sldNum" sz="quarter" idx="5"/>
          </p:nvPr>
        </p:nvSpPr>
        <p:spPr/>
        <p:txBody>
          <a:bodyPr/>
          <a:lstStyle/>
          <a:p>
            <a:fld id="{42892ADB-B628-4756-AD77-3CBD996EA45F}" type="slidenum">
              <a:rPr lang="zh-CN" altLang="en-US" smtClean="0"/>
              <a:t>63</a:t>
            </a:fld>
            <a:endParaRPr lang="zh-CN" altLang="en-US"/>
          </a:p>
        </p:txBody>
      </p:sp>
    </p:spTree>
    <p:extLst>
      <p:ext uri="{BB962C8B-B14F-4D97-AF65-F5344CB8AC3E}">
        <p14:creationId xmlns:p14="http://schemas.microsoft.com/office/powerpoint/2010/main" val="37271997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上下文学习 就像“给学生看几道例题，然后让他们解新题 ”。</a:t>
            </a:r>
            <a:endParaRPr lang="en-US" altLang="zh-CN"/>
          </a:p>
          <a:p>
            <a:r>
              <a:rPr lang="zh-CN" altLang="en-US"/>
              <a:t>任务学习 </a:t>
            </a:r>
            <a:r>
              <a:rPr lang="en-US" altLang="zh-CN"/>
              <a:t>(</a:t>
            </a:r>
            <a:r>
              <a:rPr lang="en-US"/>
              <a:t>Task Learning)</a:t>
            </a:r>
            <a:r>
              <a:rPr lang="zh-CN" altLang="en-US"/>
              <a:t>：从示例中学习如何解决新任务。如，预测评论的情感并转换为 </a:t>
            </a:r>
            <a:r>
              <a:rPr lang="en-US" altLang="zh-CN"/>
              <a:t>0/1</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65</a:t>
            </a:fld>
            <a:endParaRPr lang="zh-CN" altLang="en-US"/>
          </a:p>
        </p:txBody>
      </p:sp>
    </p:spTree>
    <p:extLst>
      <p:ext uri="{BB962C8B-B14F-4D97-AF65-F5344CB8AC3E}">
        <p14:creationId xmlns:p14="http://schemas.microsoft.com/office/powerpoint/2010/main" val="1040079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40341-3B8F-001A-177C-B1B4FDEE8E8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0E2EA1C-831F-6688-33AD-7A844C8E615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1A90AB1-49F3-2990-C1A6-387C5BA62AB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灯片编号占位符 3">
            <a:extLst>
              <a:ext uri="{FF2B5EF4-FFF2-40B4-BE49-F238E27FC236}">
                <a16:creationId xmlns:a16="http://schemas.microsoft.com/office/drawing/2014/main" id="{28BBC504-3471-A5DB-812A-DDB9F229826C}"/>
              </a:ext>
            </a:extLst>
          </p:cNvPr>
          <p:cNvSpPr>
            <a:spLocks noGrp="1"/>
          </p:cNvSpPr>
          <p:nvPr>
            <p:ph type="sldNum" sz="quarter" idx="5"/>
          </p:nvPr>
        </p:nvSpPr>
        <p:spPr/>
        <p:txBody>
          <a:bodyPr/>
          <a:lstStyle/>
          <a:p>
            <a:fld id="{42892ADB-B628-4756-AD77-3CBD996EA45F}" type="slidenum">
              <a:rPr lang="zh-CN" altLang="en-US" smtClean="0"/>
              <a:t>66</a:t>
            </a:fld>
            <a:endParaRPr lang="zh-CN" altLang="en-US"/>
          </a:p>
        </p:txBody>
      </p:sp>
    </p:spTree>
    <p:extLst>
      <p:ext uri="{BB962C8B-B14F-4D97-AF65-F5344CB8AC3E}">
        <p14:creationId xmlns:p14="http://schemas.microsoft.com/office/powerpoint/2010/main" val="39056390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图</a:t>
            </a:r>
            <a:r>
              <a:rPr lang="en-US" altLang="zh-CN"/>
              <a:t>1</a:t>
            </a:r>
            <a:r>
              <a:rPr lang="zh-CN" altLang="en-US"/>
              <a:t>：我们训练和估计设置的概览。</a:t>
            </a:r>
          </a:p>
          <a:p>
            <a:r>
              <a:rPr lang="en-US" altLang="zh-CN"/>
              <a:t>A</a:t>
            </a:r>
            <a:r>
              <a:rPr lang="zh-CN" altLang="en-US"/>
              <a:t>：贝叶斯网络的可视化示意图。粉色变量是观测变量的示例，黄色变量是目标变量的示例。灰色变量是推理过程中有用的中间变量示例。连线表示局部邻域的示例，从中抽取训练样本。</a:t>
            </a:r>
          </a:p>
          <a:p>
            <a:r>
              <a:rPr lang="en-US" altLang="zh-CN"/>
              <a:t>B</a:t>
            </a:r>
            <a:r>
              <a:rPr lang="zh-CN" altLang="en-US"/>
              <a:t>：训练样本的格式。</a:t>
            </a:r>
          </a:p>
          <a:p>
            <a:r>
              <a:rPr lang="en-US" altLang="zh-CN"/>
              <a:t>C</a:t>
            </a:r>
            <a:r>
              <a:rPr lang="zh-CN" altLang="en-US"/>
              <a:t>：直接预测与自由生成估计器的提示方式示意图。我们提示模型立即预测目标变量（直接预测），或在生成中间变量及其值之后进行预测（自由生成）。随后我们计算估计条件概率与真实条件概率之间的均方误差。</a:t>
            </a:r>
          </a:p>
          <a:p>
            <a:r>
              <a:rPr lang="en-US" altLang="zh-CN"/>
              <a:t>D</a:t>
            </a:r>
            <a:r>
              <a:rPr lang="zh-CN" altLang="en-US"/>
              <a:t>：不同训练条件下和估计器对应的均方误差随训练</a:t>
            </a:r>
            <a:r>
              <a:rPr lang="en-US" altLang="zh-CN"/>
              <a:t>token</a:t>
            </a:r>
            <a:r>
              <a:rPr lang="zh-CN" altLang="en-US"/>
              <a:t>数量的变化曲线。阴影区域表示</a:t>
            </a:r>
            <a:r>
              <a:rPr lang="en-US" altLang="zh-CN"/>
              <a:t>95%</a:t>
            </a:r>
            <a:r>
              <a:rPr lang="zh-CN" altLang="en-US"/>
              <a:t>置信区间。</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68</a:t>
            </a:fld>
            <a:endParaRPr lang="zh-CN" altLang="en-US"/>
          </a:p>
        </p:txBody>
      </p:sp>
    </p:spTree>
    <p:extLst>
      <p:ext uri="{BB962C8B-B14F-4D97-AF65-F5344CB8AC3E}">
        <p14:creationId xmlns:p14="http://schemas.microsoft.com/office/powerpoint/2010/main" val="34880202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“闭卷考试”变为“开卷考试”</a:t>
            </a:r>
          </a:p>
          <a:p>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69</a:t>
            </a:fld>
            <a:endParaRPr lang="zh-CN" altLang="en-US"/>
          </a:p>
        </p:txBody>
      </p:sp>
    </p:spTree>
    <p:extLst>
      <p:ext uri="{BB962C8B-B14F-4D97-AF65-F5344CB8AC3E}">
        <p14:creationId xmlns:p14="http://schemas.microsoft.com/office/powerpoint/2010/main" val="6654204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RAG</a:t>
            </a:r>
            <a:r>
              <a:rPr lang="zh-CN" altLang="en-US"/>
              <a:t>过程以用户输入的查询为起点，首先通过检索模块（</a:t>
            </a:r>
            <a:r>
              <a:rPr lang="en-US" altLang="zh-CN"/>
              <a:t>Retriever</a:t>
            </a:r>
            <a:r>
              <a:rPr lang="zh-CN" altLang="en-US"/>
              <a:t>）根据查询内容定位并查找相关数据源，</a:t>
            </a:r>
            <a:endParaRPr lang="en-US" altLang="zh-CN"/>
          </a:p>
          <a:p>
            <a:r>
              <a:rPr lang="zh-CN" altLang="en-US"/>
              <a:t>然后筛选出与查询高度相关的信息作为检索结果。</a:t>
            </a:r>
            <a:endParaRPr lang="en-US" altLang="zh-CN"/>
          </a:p>
          <a:p>
            <a:r>
              <a:rPr lang="zh-CN" altLang="en-US"/>
              <a:t>这些检索结果随后与生成模块（</a:t>
            </a:r>
            <a:r>
              <a:rPr lang="en-US" altLang="zh-CN"/>
              <a:t>Generator</a:t>
            </a:r>
            <a:r>
              <a:rPr lang="zh-CN" altLang="en-US"/>
              <a:t>）协作，以增强生成过程的质量和效果。</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70</a:t>
            </a:fld>
            <a:endParaRPr lang="zh-CN" altLang="en-US"/>
          </a:p>
        </p:txBody>
      </p:sp>
    </p:spTree>
    <p:extLst>
      <p:ext uri="{BB962C8B-B14F-4D97-AF65-F5344CB8AC3E}">
        <p14:creationId xmlns:p14="http://schemas.microsoft.com/office/powerpoint/2010/main" val="38907685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F194CC-642E-8D49-7C3B-5C086DA214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8A0AE28-6EE0-A618-F5BC-9E5A7F73E6B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E116DE1-CEBB-7E0B-2510-FCCBAC3F8745}"/>
              </a:ext>
            </a:extLst>
          </p:cNvPr>
          <p:cNvSpPr>
            <a:spLocks noGrp="1"/>
          </p:cNvSpPr>
          <p:nvPr>
            <p:ph type="body" idx="1"/>
          </p:nvPr>
        </p:nvSpPr>
        <p:spPr/>
        <p:txBody>
          <a:bodyPr/>
          <a:lstStyle/>
          <a:p>
            <a:endParaRPr lang="en-US" dirty="0"/>
          </a:p>
        </p:txBody>
      </p:sp>
      <p:sp>
        <p:nvSpPr>
          <p:cNvPr id="4" name="灯片编号占位符 3">
            <a:extLst>
              <a:ext uri="{FF2B5EF4-FFF2-40B4-BE49-F238E27FC236}">
                <a16:creationId xmlns:a16="http://schemas.microsoft.com/office/drawing/2014/main" id="{C5FF623A-4965-5428-6379-4EE5E85E8ABB}"/>
              </a:ext>
            </a:extLst>
          </p:cNvPr>
          <p:cNvSpPr>
            <a:spLocks noGrp="1"/>
          </p:cNvSpPr>
          <p:nvPr>
            <p:ph type="sldNum" sz="quarter" idx="5"/>
          </p:nvPr>
        </p:nvSpPr>
        <p:spPr/>
        <p:txBody>
          <a:bodyPr/>
          <a:lstStyle/>
          <a:p>
            <a:fld id="{42892ADB-B628-4756-AD77-3CBD996EA45F}" type="slidenum">
              <a:rPr lang="zh-CN" altLang="en-US" smtClean="0"/>
              <a:t>78</a:t>
            </a:fld>
            <a:endParaRPr lang="zh-CN" altLang="en-US"/>
          </a:p>
        </p:txBody>
      </p:sp>
    </p:spTree>
    <p:extLst>
      <p:ext uri="{BB962C8B-B14F-4D97-AF65-F5344CB8AC3E}">
        <p14:creationId xmlns:p14="http://schemas.microsoft.com/office/powerpoint/2010/main" val="36585719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5</a:t>
            </a:fld>
            <a:endParaRPr lang="zh-CN" altLang="en-US"/>
          </a:p>
        </p:txBody>
      </p:sp>
    </p:spTree>
    <p:extLst>
      <p:ext uri="{BB962C8B-B14F-4D97-AF65-F5344CB8AC3E}">
        <p14:creationId xmlns:p14="http://schemas.microsoft.com/office/powerpoint/2010/main" val="773478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2892ADB-B628-4756-AD77-3CBD996EA45F}" type="slidenum">
              <a:rPr lang="zh-CN" altLang="en-US" smtClean="0"/>
              <a:t>7</a:t>
            </a:fld>
            <a:endParaRPr lang="zh-CN" altLang="en-US"/>
          </a:p>
        </p:txBody>
      </p:sp>
    </p:spTree>
    <p:extLst>
      <p:ext uri="{BB962C8B-B14F-4D97-AF65-F5344CB8AC3E}">
        <p14:creationId xmlns:p14="http://schemas.microsoft.com/office/powerpoint/2010/main" val="2324939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量变？质变？</a:t>
            </a:r>
            <a:endParaRPr lang="en-US" altLang="zh-CN"/>
          </a:p>
          <a:p>
            <a:r>
              <a:rPr lang="zh-CN" altLang="en-US"/>
              <a:t>规模较小的语言模型（如</a:t>
            </a:r>
            <a:r>
              <a:rPr lang="en-US" altLang="zh-CN"/>
              <a:t>2B</a:t>
            </a:r>
            <a:r>
              <a:rPr lang="zh-CN" altLang="en-US"/>
              <a:t>），也可以通过使用高质量指令数据微调的方式习得一定的通用指令遵循能力（主要是简单任务，如文本摘要等）</a:t>
            </a:r>
            <a:endParaRPr lang="en-US" altLang="zh-CN"/>
          </a:p>
          <a:p>
            <a:r>
              <a:rPr lang="zh-CN" altLang="en-US" sz="1200"/>
              <a:t>对于小型语言模型而言，通常很难解决涉及多个推理步骤的复杂任务。</a:t>
            </a:r>
            <a:endParaRPr lang="en-US"/>
          </a:p>
        </p:txBody>
      </p:sp>
      <p:sp>
        <p:nvSpPr>
          <p:cNvPr id="4" name="灯片编号占位符 3"/>
          <p:cNvSpPr>
            <a:spLocks noGrp="1"/>
          </p:cNvSpPr>
          <p:nvPr>
            <p:ph type="sldNum" sz="quarter" idx="5"/>
          </p:nvPr>
        </p:nvSpPr>
        <p:spPr/>
        <p:txBody>
          <a:bodyPr/>
          <a:lstStyle/>
          <a:p>
            <a:fld id="{42892ADB-B628-4756-AD77-3CBD996EA45F}" type="slidenum">
              <a:rPr lang="zh-CN" altLang="en-US" smtClean="0"/>
              <a:t>9</a:t>
            </a:fld>
            <a:endParaRPr lang="zh-CN" altLang="en-US"/>
          </a:p>
        </p:txBody>
      </p:sp>
    </p:spTree>
    <p:extLst>
      <p:ext uri="{BB962C8B-B14F-4D97-AF65-F5344CB8AC3E}">
        <p14:creationId xmlns:p14="http://schemas.microsoft.com/office/powerpoint/2010/main" val="2624865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687FD9-F730-A7EA-DC79-38DAA83061C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9E74337-D9EF-85FB-F486-50FF73A34D8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D96E591-FD62-9FDC-23BD-2E8245A8D983}"/>
              </a:ext>
            </a:extLst>
          </p:cNvPr>
          <p:cNvSpPr>
            <a:spLocks noGrp="1"/>
          </p:cNvSpPr>
          <p:nvPr>
            <p:ph type="body" idx="1"/>
          </p:nvPr>
        </p:nvSpPr>
        <p:spPr/>
        <p:txBody>
          <a:bodyPr/>
          <a:lstStyle/>
          <a:p>
            <a:endParaRPr lang="en-US"/>
          </a:p>
        </p:txBody>
      </p:sp>
      <p:sp>
        <p:nvSpPr>
          <p:cNvPr id="4" name="灯片编号占位符 3">
            <a:extLst>
              <a:ext uri="{FF2B5EF4-FFF2-40B4-BE49-F238E27FC236}">
                <a16:creationId xmlns:a16="http://schemas.microsoft.com/office/drawing/2014/main" id="{D9B83482-03FB-0161-A8F3-6F1FC8F4FFCE}"/>
              </a:ext>
            </a:extLst>
          </p:cNvPr>
          <p:cNvSpPr>
            <a:spLocks noGrp="1"/>
          </p:cNvSpPr>
          <p:nvPr>
            <p:ph type="sldNum" sz="quarter" idx="5"/>
          </p:nvPr>
        </p:nvSpPr>
        <p:spPr/>
        <p:txBody>
          <a:bodyPr/>
          <a:lstStyle/>
          <a:p>
            <a:fld id="{42892ADB-B628-4756-AD77-3CBD996EA45F}" type="slidenum">
              <a:rPr lang="zh-CN" altLang="en-US" smtClean="0"/>
              <a:t>10</a:t>
            </a:fld>
            <a:endParaRPr lang="zh-CN" altLang="en-US"/>
          </a:p>
        </p:txBody>
      </p:sp>
    </p:spTree>
    <p:extLst>
      <p:ext uri="{BB962C8B-B14F-4D97-AF65-F5344CB8AC3E}">
        <p14:creationId xmlns:p14="http://schemas.microsoft.com/office/powerpoint/2010/main" val="2862034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a:solidFill>
                  <a:schemeClr val="tx1"/>
                </a:solidFill>
              </a:rPr>
              <a:t>基础语言模型 </a:t>
            </a:r>
            <a:r>
              <a:rPr lang="en-US" altLang="zh-CN" sz="1200" b="0">
                <a:solidFill>
                  <a:schemeClr val="tx1"/>
                </a:solidFill>
              </a:rPr>
              <a:t>Base Model</a:t>
            </a:r>
            <a:r>
              <a:rPr lang="zh-CN" altLang="en-US" sz="1200" b="1">
                <a:solidFill>
                  <a:schemeClr val="tx1"/>
                </a:solidFill>
              </a:rPr>
              <a:t>：基座</a:t>
            </a:r>
            <a:endParaRPr lang="en-US" altLang="zh-CN" sz="1200" b="1">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a:solidFill>
                  <a:schemeClr val="tx1"/>
                </a:solidFill>
              </a:rPr>
              <a:t>GPT-3</a:t>
            </a:r>
            <a:r>
              <a:rPr lang="zh-CN" altLang="en-US" sz="1200" b="0">
                <a:solidFill>
                  <a:schemeClr val="tx1"/>
                </a:solidFill>
              </a:rPr>
              <a:t>预训练使用了</a:t>
            </a:r>
            <a:r>
              <a:rPr lang="en-US" altLang="zh-CN" sz="1200" b="0">
                <a:solidFill>
                  <a:schemeClr val="tx1"/>
                </a:solidFill>
              </a:rPr>
              <a:t>45TB</a:t>
            </a:r>
            <a:r>
              <a:rPr lang="zh-CN" altLang="en-US" sz="1200" b="0">
                <a:solidFill>
                  <a:schemeClr val="tx1"/>
                </a:solidFill>
              </a:rPr>
              <a:t>的训练数据，</a:t>
            </a:r>
            <a:r>
              <a:rPr lang="en-US" altLang="zh-CN" sz="1200" b="0">
                <a:solidFill>
                  <a:schemeClr val="tx1"/>
                </a:solidFill>
              </a:rPr>
              <a:t>3</a:t>
            </a:r>
            <a:r>
              <a:rPr lang="zh-CN" altLang="en-US" sz="1200" b="0">
                <a:solidFill>
                  <a:schemeClr val="tx1"/>
                </a:solidFill>
              </a:rPr>
              <a:t>千亿个词元。</a:t>
            </a:r>
            <a:endParaRPr lang="en-US" altLang="zh-CN" sz="1200" b="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a:solidFill>
                  <a:schemeClr val="tx1"/>
                </a:solidFill>
              </a:rPr>
              <a:t>训练用</a:t>
            </a:r>
            <a:r>
              <a:rPr lang="en-US" altLang="zh-CN" sz="1200" b="0">
                <a:solidFill>
                  <a:schemeClr val="tx1"/>
                </a:solidFill>
              </a:rPr>
              <a:t>355</a:t>
            </a:r>
            <a:r>
              <a:rPr lang="zh-CN" altLang="en-US" sz="1200" b="0">
                <a:solidFill>
                  <a:schemeClr val="tx1"/>
                </a:solidFill>
              </a:rPr>
              <a:t>张 </a:t>
            </a:r>
            <a:r>
              <a:rPr lang="en-US" altLang="zh-CN" sz="1200" b="0">
                <a:solidFill>
                  <a:schemeClr val="tx1"/>
                </a:solidFill>
              </a:rPr>
              <a:t>Tesla V100</a:t>
            </a:r>
            <a:r>
              <a:rPr lang="zh-CN" altLang="en-US" sz="1200" b="0">
                <a:solidFill>
                  <a:schemeClr val="tx1"/>
                </a:solidFill>
              </a:rPr>
              <a:t>运行</a:t>
            </a:r>
            <a:r>
              <a:rPr lang="en-US" altLang="zh-CN" sz="1200" b="0">
                <a:solidFill>
                  <a:schemeClr val="tx1"/>
                </a:solidFill>
              </a:rPr>
              <a:t>1</a:t>
            </a:r>
            <a:r>
              <a:rPr lang="zh-CN" altLang="en-US" sz="1200" b="0">
                <a:solidFill>
                  <a:schemeClr val="tx1"/>
                </a:solidFill>
              </a:rPr>
              <a:t>年！</a:t>
            </a:r>
            <a:endParaRPr lang="en-US" altLang="zh-CN" sz="1200" b="0">
              <a:solidFill>
                <a:schemeClr val="tx1"/>
              </a:solidFill>
            </a:endParaRPr>
          </a:p>
        </p:txBody>
      </p:sp>
      <p:sp>
        <p:nvSpPr>
          <p:cNvPr id="4" name="灯片编号占位符 3"/>
          <p:cNvSpPr>
            <a:spLocks noGrp="1"/>
          </p:cNvSpPr>
          <p:nvPr>
            <p:ph type="sldNum" sz="quarter" idx="5"/>
          </p:nvPr>
        </p:nvSpPr>
        <p:spPr/>
        <p:txBody>
          <a:bodyPr/>
          <a:lstStyle/>
          <a:p>
            <a:fld id="{42892ADB-B628-4756-AD77-3CBD996EA45F}" type="slidenum">
              <a:rPr lang="zh-CN" altLang="en-US" smtClean="0"/>
              <a:t>14</a:t>
            </a:fld>
            <a:endParaRPr lang="zh-CN" altLang="en-US"/>
          </a:p>
        </p:txBody>
      </p:sp>
    </p:spTree>
    <p:extLst>
      <p:ext uri="{BB962C8B-B14F-4D97-AF65-F5344CB8AC3E}">
        <p14:creationId xmlns:p14="http://schemas.microsoft.com/office/powerpoint/2010/main" val="2554157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t>o</a:t>
            </a:r>
            <a:r>
              <a:rPr lang="en-US" sz="1200"/>
              <a:t>mni</a:t>
            </a:r>
            <a:r>
              <a:rPr lang="zh-CN" altLang="en-US" sz="1200"/>
              <a:t>：全能</a:t>
            </a:r>
            <a:endParaRPr lang="en-US" sz="1200"/>
          </a:p>
        </p:txBody>
      </p:sp>
      <p:sp>
        <p:nvSpPr>
          <p:cNvPr id="4" name="灯片编号占位符 3"/>
          <p:cNvSpPr>
            <a:spLocks noGrp="1"/>
          </p:cNvSpPr>
          <p:nvPr>
            <p:ph type="sldNum" sz="quarter" idx="5"/>
          </p:nvPr>
        </p:nvSpPr>
        <p:spPr/>
        <p:txBody>
          <a:bodyPr/>
          <a:lstStyle/>
          <a:p>
            <a:fld id="{42892ADB-B628-4756-AD77-3CBD996EA45F}" type="slidenum">
              <a:rPr lang="zh-CN" altLang="en-US" smtClean="0"/>
              <a:t>15</a:t>
            </a:fld>
            <a:endParaRPr lang="zh-CN" altLang="en-US"/>
          </a:p>
        </p:txBody>
      </p:sp>
    </p:spTree>
    <p:extLst>
      <p:ext uri="{BB962C8B-B14F-4D97-AF65-F5344CB8AC3E}">
        <p14:creationId xmlns:p14="http://schemas.microsoft.com/office/powerpoint/2010/main" val="13567019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hyperlink" Target="mailto:xgsun@fudan.edu.cn"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D1E028-E7FE-4EBF-8CAF-D2A6046D3D4E}"/>
              </a:ext>
            </a:extLst>
          </p:cNvPr>
          <p:cNvSpPr>
            <a:spLocks noGrp="1"/>
          </p:cNvSpPr>
          <p:nvPr>
            <p:ph type="ctrTitle"/>
          </p:nvPr>
        </p:nvSpPr>
        <p:spPr>
          <a:xfrm>
            <a:off x="1445623" y="2132558"/>
            <a:ext cx="9144000" cy="2387600"/>
          </a:xfrm>
        </p:spPr>
        <p:txBody>
          <a:bodyPr anchor="b"/>
          <a:lstStyle>
            <a:lvl1pPr algn="ctr">
              <a:defRPr sz="6000"/>
            </a:lvl1pPr>
          </a:lstStyle>
          <a:p>
            <a:r>
              <a:rPr lang="zh-CN" altLang="en-US"/>
              <a:t>单击此处编辑母版标题样式</a:t>
            </a:r>
          </a:p>
        </p:txBody>
      </p:sp>
      <p:pic>
        <p:nvPicPr>
          <p:cNvPr id="7" name="Picture 2" descr="https://timgsa.baidu.com/timg?image&amp;quality=80&amp;size=b9999_10000&amp;sec=1486706539526&amp;di=79ff7f14d79ab459b5a7e54209358ed7&amp;imgtype=0&amp;src=http%3A%2F%2Fb.hiphotos.baidu.com%2Fbaike%2Fs%3D220%2Fsign%3Db8f5950d0afa513d55aa6bdc0d6c554c%2F3b87e950352ac65c394266a2f9f2b21192138a9f.jpg">
            <a:extLst>
              <a:ext uri="{FF2B5EF4-FFF2-40B4-BE49-F238E27FC236}">
                <a16:creationId xmlns:a16="http://schemas.microsoft.com/office/drawing/2014/main" id="{BF6A5A8F-D0C8-4CF0-9BB7-FA5699CBF83A}"/>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76156" y="6032456"/>
            <a:ext cx="756000" cy="75945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https://timgsa.baidu.com/timg?image&amp;quality=80&amp;size=b9999_10000&amp;sec=1486706601692&amp;di=6c9e3e11002e1601c2fcdf5329b5c70b&amp;imgtype=0&amp;src=http%3A%2F%2Fawb.img.xmtbang.com%2Fimg%2Fuploadnew%2F201510%2F23%2F760f1307425d46578fb2912eb3957857.jpg">
            <a:extLst>
              <a:ext uri="{FF2B5EF4-FFF2-40B4-BE49-F238E27FC236}">
                <a16:creationId xmlns:a16="http://schemas.microsoft.com/office/drawing/2014/main" id="{709836AB-E2E1-4709-A087-04A0F5EA1FB7}"/>
              </a:ext>
            </a:extLst>
          </p:cNvPr>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a:stretch/>
        </p:blipFill>
        <p:spPr bwMode="auto">
          <a:xfrm>
            <a:off x="11124447" y="6006902"/>
            <a:ext cx="816309" cy="810560"/>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8BA8C5FE-ED45-431F-9225-AFF1BEAF968F}"/>
              </a:ext>
            </a:extLst>
          </p:cNvPr>
          <p:cNvSpPr txBox="1"/>
          <p:nvPr userDrawn="1"/>
        </p:nvSpPr>
        <p:spPr>
          <a:xfrm>
            <a:off x="2169478" y="6214308"/>
            <a:ext cx="2256970" cy="395749"/>
          </a:xfrm>
          <a:prstGeom prst="rect">
            <a:avLst/>
          </a:prstGeom>
          <a:noFill/>
        </p:spPr>
        <p:txBody>
          <a:bodyPr wrap="square" rtlCol="0">
            <a:spAutoFit/>
          </a:bodyPr>
          <a:lstStyle/>
          <a:p>
            <a:pPr algn="ctr">
              <a:lnSpc>
                <a:spcPct val="120000"/>
              </a:lnSpc>
            </a:pPr>
            <a:r>
              <a:rPr lang="en-US" altLang="zh-CN" dirty="0">
                <a:latin typeface="Times New Roman" panose="02020603050405020304" pitchFamily="18" charset="0"/>
                <a:cs typeface="Times New Roman" panose="02020603050405020304" pitchFamily="18" charset="0"/>
                <a:hlinkClick r:id="rId4"/>
              </a:rPr>
              <a:t>xgsun@fudan.edu.cn</a:t>
            </a:r>
            <a:r>
              <a:rPr lang="en-US" altLang="zh-CN" dirty="0">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p:pic>
        <p:nvPicPr>
          <p:cNvPr id="10" name="Picture 2" descr="C:\Users\Sam2013\Desktop\孙晓光.png">
            <a:extLst>
              <a:ext uri="{FF2B5EF4-FFF2-40B4-BE49-F238E27FC236}">
                <a16:creationId xmlns:a16="http://schemas.microsoft.com/office/drawing/2014/main" id="{30FB9907-8CA2-4166-821F-D66B0A1D48C2}"/>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435637" y="5692368"/>
            <a:ext cx="1872208" cy="543155"/>
          </a:xfrm>
          <a:prstGeom prst="rect">
            <a:avLst/>
          </a:prstGeom>
          <a:noFill/>
          <a:extLst>
            <a:ext uri="{909E8E84-426E-40DD-AFC4-6F175D3DCCD1}">
              <a14:hiddenFill xmlns:a14="http://schemas.microsoft.com/office/drawing/2010/main">
                <a:solidFill>
                  <a:srgbClr val="FFFFFF"/>
                </a:solidFill>
              </a14:hiddenFill>
            </a:ext>
          </a:extLst>
        </p:spPr>
      </p:pic>
      <p:sp>
        <p:nvSpPr>
          <p:cNvPr id="11" name="矩形 12">
            <a:extLst>
              <a:ext uri="{FF2B5EF4-FFF2-40B4-BE49-F238E27FC236}">
                <a16:creationId xmlns:a16="http://schemas.microsoft.com/office/drawing/2014/main" id="{FD34CB11-5060-494F-9118-A5D11649A1FC}"/>
              </a:ext>
            </a:extLst>
          </p:cNvPr>
          <p:cNvSpPr/>
          <p:nvPr userDrawn="1"/>
        </p:nvSpPr>
        <p:spPr>
          <a:xfrm>
            <a:off x="7700512" y="570465"/>
            <a:ext cx="4393513" cy="769441"/>
          </a:xfrm>
          <a:prstGeom prst="rect">
            <a:avLst/>
          </a:prstGeom>
          <a:effectLst/>
        </p:spPr>
        <p:txBody>
          <a:bodyPr wrap="square">
            <a:spAutoFit/>
          </a:bodyPr>
          <a:lstStyle/>
          <a:p>
            <a:pPr algn="r">
              <a:buNone/>
            </a:pPr>
            <a:r>
              <a:rPr lang="zh-CN" altLang="en-US" sz="4400" b="1" kern="2000" spc="1000">
                <a:ln w="0"/>
                <a:gradFill>
                  <a:gsLst>
                    <a:gs pos="0">
                      <a:schemeClr val="accent5"/>
                    </a:gs>
                    <a:gs pos="50000">
                      <a:schemeClr val="accent5">
                        <a:lumMod val="60000"/>
                        <a:lumOff val="40000"/>
                      </a:schemeClr>
                    </a:gs>
                    <a:gs pos="100000">
                      <a:schemeClr val="accent5">
                        <a:lumMod val="40000"/>
                        <a:lumOff val="60000"/>
                      </a:schemeClr>
                    </a:gs>
                  </a:gsLst>
                  <a:lin ang="5400000" scaled="0"/>
                </a:gradFill>
                <a:effectLst/>
                <a:latin typeface="微软雅黑" panose="020B0503020204020204" pitchFamily="34" charset="-122"/>
                <a:ea typeface="微软雅黑" panose="020B0503020204020204" pitchFamily="34" charset="-122"/>
              </a:rPr>
              <a:t>深</a:t>
            </a:r>
            <a:r>
              <a:rPr lang="zh-CN" altLang="en-US" sz="4400" b="1" kern="2000" spc="1000">
                <a:ln w="0"/>
                <a:gradFill>
                  <a:gsLst>
                    <a:gs pos="0">
                      <a:schemeClr val="accent5"/>
                    </a:gs>
                    <a:gs pos="50000">
                      <a:schemeClr val="accent5">
                        <a:lumMod val="60000"/>
                        <a:lumOff val="40000"/>
                      </a:schemeClr>
                    </a:gs>
                    <a:gs pos="100000">
                      <a:schemeClr val="accent5">
                        <a:lumMod val="40000"/>
                        <a:lumOff val="60000"/>
                      </a:schemeClr>
                    </a:gs>
                  </a:gsLst>
                  <a:lin ang="5400000"/>
                </a:gradFill>
                <a:effectLst/>
                <a:latin typeface="微软雅黑" panose="020B0503020204020204" pitchFamily="34" charset="-122"/>
                <a:ea typeface="微软雅黑" panose="020B0503020204020204" pitchFamily="34" charset="-122"/>
              </a:rPr>
              <a:t>度学习基础</a:t>
            </a:r>
            <a:endParaRPr lang="zh-CN" altLang="en-US" sz="2400" kern="2000" spc="1000">
              <a:gradFill>
                <a:gsLst>
                  <a:gs pos="0">
                    <a:schemeClr val="accent5"/>
                  </a:gs>
                  <a:gs pos="50000">
                    <a:schemeClr val="accent5">
                      <a:lumMod val="60000"/>
                      <a:lumOff val="40000"/>
                    </a:schemeClr>
                  </a:gs>
                  <a:gs pos="100000">
                    <a:schemeClr val="accent5">
                      <a:lumMod val="40000"/>
                      <a:lumOff val="60000"/>
                    </a:schemeClr>
                  </a:gs>
                </a:gsLst>
                <a:lin ang="5400000"/>
              </a:gradFill>
              <a:effectLst/>
              <a:latin typeface="Arial" panose="020B0604020202020204" pitchFamily="34" charset="0"/>
            </a:endParaRPr>
          </a:p>
        </p:txBody>
      </p:sp>
      <p:sp>
        <p:nvSpPr>
          <p:cNvPr id="12" name="文本框 13">
            <a:extLst>
              <a:ext uri="{FF2B5EF4-FFF2-40B4-BE49-F238E27FC236}">
                <a16:creationId xmlns:a16="http://schemas.microsoft.com/office/drawing/2014/main" id="{88C3CF75-22CB-4610-BD21-A9A0BC4520E0}"/>
              </a:ext>
            </a:extLst>
          </p:cNvPr>
          <p:cNvSpPr txBox="1"/>
          <p:nvPr userDrawn="1"/>
        </p:nvSpPr>
        <p:spPr>
          <a:xfrm>
            <a:off x="7786777" y="61859"/>
            <a:ext cx="4192949" cy="461665"/>
          </a:xfrm>
          <a:prstGeom prst="rect">
            <a:avLst/>
          </a:prstGeom>
          <a:noFill/>
        </p:spPr>
        <p:txBody>
          <a:bodyPr wrap="square">
            <a:spAutoFit/>
          </a:bodyPr>
          <a:lstStyle/>
          <a:p>
            <a:pPr algn="r"/>
            <a:r>
              <a:rPr lang="en-US" altLang="zh-CN" sz="2400" b="1" spc="100">
                <a:solidFill>
                  <a:schemeClr val="accent1">
                    <a:lumMod val="60000"/>
                    <a:lumOff val="40000"/>
                  </a:schemeClr>
                </a:solidFill>
                <a:effectLst/>
                <a:latin typeface="Arial Narrow" panose="020B0606020202030204" pitchFamily="34" charset="0"/>
                <a:ea typeface="Yu Gothic UI Semibold" panose="020B0700000000000000" pitchFamily="34" charset="-128"/>
              </a:rPr>
              <a:t>Foundations of Deep Learning</a:t>
            </a:r>
            <a:endParaRPr lang="zh-CN" altLang="en-US" sz="2400" b="1" spc="100">
              <a:solidFill>
                <a:schemeClr val="accent1">
                  <a:lumMod val="60000"/>
                  <a:lumOff val="40000"/>
                </a:schemeClr>
              </a:solidFill>
              <a:effectLst/>
              <a:latin typeface="Arial Narrow" panose="020B0606020202030204" pitchFamily="34" charset="0"/>
              <a:ea typeface="Yu Gothic UI Semibold" panose="020B0700000000000000" pitchFamily="34" charset="-128"/>
            </a:endParaRPr>
          </a:p>
        </p:txBody>
      </p:sp>
    </p:spTree>
    <p:extLst>
      <p:ext uri="{BB962C8B-B14F-4D97-AF65-F5344CB8AC3E}">
        <p14:creationId xmlns:p14="http://schemas.microsoft.com/office/powerpoint/2010/main" val="2587848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6F552A-F476-4432-BC30-A85F7822D4E2}"/>
              </a:ext>
            </a:extLst>
          </p:cNvPr>
          <p:cNvSpPr>
            <a:spLocks noGrp="1"/>
          </p:cNvSpPr>
          <p:nvPr>
            <p:ph type="title"/>
          </p:nvPr>
        </p:nvSpPr>
        <p:spPr>
          <a:xfrm>
            <a:off x="0" y="0"/>
            <a:ext cx="12192000" cy="900000"/>
          </a:xfrm>
          <a:solidFill>
            <a:schemeClr val="accent5">
              <a:lumMod val="20000"/>
              <a:lumOff val="80000"/>
            </a:schemeClr>
          </a:solidFill>
        </p:spPr>
        <p:txBody>
          <a:bodyPr anchor="ctr">
            <a:normAutofit/>
          </a:bodyPr>
          <a:lstStyle>
            <a:lvl1pPr algn="ctr">
              <a:defRPr sz="4000" b="0" spc="300">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6" name="灯片编号占位符 5">
            <a:extLst>
              <a:ext uri="{FF2B5EF4-FFF2-40B4-BE49-F238E27FC236}">
                <a16:creationId xmlns:a16="http://schemas.microsoft.com/office/drawing/2014/main" id="{BB54918B-C538-44CA-A9E3-F1C3772358E8}"/>
              </a:ext>
            </a:extLst>
          </p:cNvPr>
          <p:cNvSpPr>
            <a:spLocks noGrp="1"/>
          </p:cNvSpPr>
          <p:nvPr>
            <p:ph type="sldNum" sz="quarter" idx="12"/>
          </p:nvPr>
        </p:nvSpPr>
        <p:spPr>
          <a:xfrm>
            <a:off x="10527605" y="6356350"/>
            <a:ext cx="1112520" cy="365125"/>
          </a:xfrm>
        </p:spPr>
        <p:txBody>
          <a:bodyPr/>
          <a:lstStyle/>
          <a:p>
            <a:fld id="{EC78E7B1-3FC2-4821-B144-3AA6EF938D0A}" type="slidenum">
              <a:rPr lang="zh-CN" altLang="en-US" sz="1400" b="1" smtClean="0"/>
              <a:pPr/>
              <a:t>‹#›</a:t>
            </a:fld>
            <a:r>
              <a:rPr lang="zh-CN" altLang="en-US"/>
              <a:t> </a:t>
            </a:r>
            <a:r>
              <a:rPr lang="en-US" altLang="zh-CN"/>
              <a:t>/ 82</a:t>
            </a:r>
            <a:endParaRPr lang="zh-CN" altLang="en-US" dirty="0"/>
          </a:p>
        </p:txBody>
      </p:sp>
    </p:spTree>
    <p:extLst>
      <p:ext uri="{BB962C8B-B14F-4D97-AF65-F5344CB8AC3E}">
        <p14:creationId xmlns:p14="http://schemas.microsoft.com/office/powerpoint/2010/main" val="3970533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6F552A-F476-4432-BC30-A85F7822D4E2}"/>
              </a:ext>
            </a:extLst>
          </p:cNvPr>
          <p:cNvSpPr>
            <a:spLocks noGrp="1"/>
          </p:cNvSpPr>
          <p:nvPr>
            <p:ph type="title"/>
          </p:nvPr>
        </p:nvSpPr>
        <p:spPr>
          <a:xfrm>
            <a:off x="0" y="0"/>
            <a:ext cx="12192000" cy="1080000"/>
          </a:xfrm>
        </p:spPr>
        <p:txBody>
          <a:bodyPr>
            <a:normAutofit/>
          </a:bodyPr>
          <a:lstStyle>
            <a:lvl1pPr algn="ctr">
              <a:defRPr sz="4000" b="0" spc="300">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Tree>
    <p:extLst>
      <p:ext uri="{BB962C8B-B14F-4D97-AF65-F5344CB8AC3E}">
        <p14:creationId xmlns:p14="http://schemas.microsoft.com/office/powerpoint/2010/main" val="22359248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DAF8DF4-83A8-4AAA-8018-049AAA3004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0879E41-34EA-4665-81BA-44E3F4882F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4BEBD15-7A93-456A-99E8-B14AC649D8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48540551-8DCC-4AE4-A2BF-43FB36929E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D3E7DE6-D325-4A68-AA92-94C9FD807E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78E7B1-3FC2-4821-B144-3AA6EF938D0A}" type="slidenum">
              <a:rPr lang="zh-CN" altLang="en-US" smtClean="0"/>
              <a:t>‹#›</a:t>
            </a:fld>
            <a:endParaRPr lang="zh-CN" altLang="en-US"/>
          </a:p>
        </p:txBody>
      </p:sp>
    </p:spTree>
    <p:extLst>
      <p:ext uri="{BB962C8B-B14F-4D97-AF65-F5344CB8AC3E}">
        <p14:creationId xmlns:p14="http://schemas.microsoft.com/office/powerpoint/2010/main" val="5882733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ollama.com/search"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huggingface.co/learn/nlp-course/en/chapter6/5"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7.xml.rels><?xml version="1.0" encoding="UTF-8" standalone="yes"?>
<Relationships xmlns="http://schemas.openxmlformats.org/package/2006/relationships"><Relationship Id="rId3" Type="http://schemas.openxmlformats.org/officeDocument/2006/relationships/image" Target="../media/image310.png"/><Relationship Id="rId2" Type="http://schemas.openxmlformats.org/officeDocument/2006/relationships/image" Target="../media/image35.png"/><Relationship Id="rId1" Type="http://schemas.openxmlformats.org/officeDocument/2006/relationships/slideLayout" Target="../slideLayouts/slideLayout2.xml"/><Relationship Id="rId6" Type="http://schemas.openxmlformats.org/officeDocument/2006/relationships/image" Target="../media/image340.png"/><Relationship Id="rId5" Type="http://schemas.openxmlformats.org/officeDocument/2006/relationships/image" Target="../media/image330.png"/><Relationship Id="rId4" Type="http://schemas.openxmlformats.org/officeDocument/2006/relationships/image" Target="../media/image320.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10.png"/><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48.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4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4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5.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4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59.png"/><Relationship Id="rId4" Type="http://schemas.openxmlformats.org/officeDocument/2006/relationships/image" Target="../media/image58.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66.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67.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76.png"/></Relationships>
</file>

<file path=ppt/slides/_rels/slide71.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 Id="rId4" Type="http://schemas.openxmlformats.org/officeDocument/2006/relationships/image" Target="../media/image77.png"/></Relationships>
</file>

<file path=ppt/slides/_rels/slide7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 Id="rId4" Type="http://schemas.openxmlformats.org/officeDocument/2006/relationships/image" Target="../media/image78.png"/></Relationships>
</file>

<file path=ppt/slides/_rels/slide7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2.xml"/><Relationship Id="rId4" Type="http://schemas.openxmlformats.org/officeDocument/2006/relationships/image" Target="../media/image84.png"/></Relationships>
</file>

<file path=ppt/slides/_rels/slide76.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2.xml"/><Relationship Id="rId5" Type="http://schemas.openxmlformats.org/officeDocument/2006/relationships/image" Target="../media/image88.png"/><Relationship Id="rId4" Type="http://schemas.openxmlformats.org/officeDocument/2006/relationships/image" Target="../media/image87.png"/></Relationships>
</file>

<file path=ppt/slides/_rels/slide77.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hyperlink" Target="https://python.langchain.com/docs/introduction/" TargetMode="Externa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id="{D7AB5CAE-407D-48B3-A6FA-89E0D40A8925}"/>
              </a:ext>
            </a:extLst>
          </p:cNvPr>
          <p:cNvSpPr>
            <a:spLocks noGrp="1" noChangeArrowheads="1"/>
          </p:cNvSpPr>
          <p:nvPr>
            <p:ph type="ctrTitle"/>
          </p:nvPr>
        </p:nvSpPr>
        <p:spPr>
          <a:xfrm>
            <a:off x="0" y="3016055"/>
            <a:ext cx="12192000" cy="1067740"/>
          </a:xfrm>
          <a:noFill/>
        </p:spPr>
        <p:txBody>
          <a:bodyPr anchor="ctr">
            <a:noAutofit/>
          </a:bodyPr>
          <a:lstStyle/>
          <a:p>
            <a:pPr>
              <a:lnSpc>
                <a:spcPct val="100000"/>
              </a:lnSpc>
            </a:pPr>
            <a:r>
              <a:rPr kumimoji="1" lang="en-US" altLang="zh-CN" spc="300">
                <a:solidFill>
                  <a:schemeClr val="tx2"/>
                </a:solidFill>
                <a:latin typeface="微软雅黑" panose="020B0503020204020204" pitchFamily="34" charset="-122"/>
                <a:ea typeface="微软雅黑" panose="020B0503020204020204" pitchFamily="34" charset="-122"/>
              </a:rPr>
              <a:t>13.  </a:t>
            </a:r>
            <a:r>
              <a:rPr kumimoji="1" lang="zh-CN" altLang="en-US" sz="6600" spc="1000">
                <a:solidFill>
                  <a:schemeClr val="tx2"/>
                </a:solidFill>
                <a:latin typeface="微软雅黑" panose="020B0503020204020204" pitchFamily="34" charset="-122"/>
                <a:ea typeface="微软雅黑" panose="020B0503020204020204" pitchFamily="34" charset="-122"/>
              </a:rPr>
              <a:t>大语言模型</a:t>
            </a:r>
            <a:endParaRPr kumimoji="1" lang="en-US" altLang="zh-CN" b="1" spc="1000" dirty="0">
              <a:solidFill>
                <a:schemeClr val="tx2"/>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FC4B179F-B72E-43E9-A379-4B460D1C96C6}"/>
              </a:ext>
            </a:extLst>
          </p:cNvPr>
          <p:cNvSpPr txBox="1"/>
          <p:nvPr/>
        </p:nvSpPr>
        <p:spPr>
          <a:xfrm>
            <a:off x="8697430" y="6281172"/>
            <a:ext cx="1428082" cy="395749"/>
          </a:xfrm>
          <a:prstGeom prst="rect">
            <a:avLst/>
          </a:prstGeom>
          <a:noFill/>
        </p:spPr>
        <p:txBody>
          <a:bodyPr wrap="square" rtlCol="0">
            <a:spAutoFit/>
          </a:bodyPr>
          <a:lstStyle/>
          <a:p>
            <a:pPr algn="r">
              <a:lnSpc>
                <a:spcPct val="120000"/>
              </a:lnSpc>
            </a:pPr>
            <a:r>
              <a:rPr lang="en-US" altLang="zh-CN">
                <a:latin typeface="Times New Roman" panose="02020603050405020304" pitchFamily="18" charset="0"/>
                <a:cs typeface="Times New Roman" panose="02020603050405020304" pitchFamily="18" charset="0"/>
              </a:rPr>
              <a:t>2025-5-22</a:t>
            </a:r>
            <a:endParaRPr lang="zh-CN" altLang="en-US" dirty="0">
              <a:latin typeface="Times New Roman" panose="02020603050405020304" pitchFamily="18" charset="0"/>
              <a:cs typeface="Times New Roman" panose="02020603050405020304" pitchFamily="18" charset="0"/>
            </a:endParaRPr>
          </a:p>
        </p:txBody>
      </p:sp>
      <p:sp>
        <p:nvSpPr>
          <p:cNvPr id="4" name="文本框 3">
            <a:extLst>
              <a:ext uri="{FF2B5EF4-FFF2-40B4-BE49-F238E27FC236}">
                <a16:creationId xmlns:a16="http://schemas.microsoft.com/office/drawing/2014/main" id="{61FA2ACE-3632-67AE-B158-45F7EF09672E}"/>
              </a:ext>
            </a:extLst>
          </p:cNvPr>
          <p:cNvSpPr txBox="1"/>
          <p:nvPr/>
        </p:nvSpPr>
        <p:spPr>
          <a:xfrm>
            <a:off x="3800475" y="2290867"/>
            <a:ext cx="6248400" cy="646331"/>
          </a:xfrm>
          <a:prstGeom prst="rect">
            <a:avLst/>
          </a:prstGeom>
          <a:noFill/>
        </p:spPr>
        <p:txBody>
          <a:bodyPr wrap="square">
            <a:spAutoFit/>
          </a:bodyPr>
          <a:lstStyle/>
          <a:p>
            <a:pPr algn="ctr"/>
            <a:r>
              <a:rPr lang="en-US" sz="3600" b="1">
                <a:solidFill>
                  <a:schemeClr val="accent1"/>
                </a:solidFill>
              </a:rPr>
              <a:t>L</a:t>
            </a:r>
            <a:r>
              <a:rPr lang="en-US" sz="3600">
                <a:solidFill>
                  <a:schemeClr val="accent1"/>
                </a:solidFill>
              </a:rPr>
              <a:t>arge  </a:t>
            </a:r>
            <a:r>
              <a:rPr lang="en-US" sz="3600" b="1">
                <a:solidFill>
                  <a:schemeClr val="accent1"/>
                </a:solidFill>
              </a:rPr>
              <a:t>L</a:t>
            </a:r>
            <a:r>
              <a:rPr lang="en-US" sz="3600">
                <a:solidFill>
                  <a:schemeClr val="accent1"/>
                </a:solidFill>
              </a:rPr>
              <a:t>anguage  </a:t>
            </a:r>
            <a:r>
              <a:rPr lang="en-US" sz="3600" b="1">
                <a:solidFill>
                  <a:schemeClr val="accent1"/>
                </a:solidFill>
              </a:rPr>
              <a:t>M</a:t>
            </a:r>
            <a:r>
              <a:rPr lang="en-US" sz="3600">
                <a:solidFill>
                  <a:schemeClr val="accent1"/>
                </a:solidFill>
              </a:rPr>
              <a:t>odel</a:t>
            </a:r>
          </a:p>
        </p:txBody>
      </p:sp>
      <p:sp>
        <p:nvSpPr>
          <p:cNvPr id="9" name="文本框 8">
            <a:extLst>
              <a:ext uri="{FF2B5EF4-FFF2-40B4-BE49-F238E27FC236}">
                <a16:creationId xmlns:a16="http://schemas.microsoft.com/office/drawing/2014/main" id="{9683F2D0-78B5-B8CF-C0BE-9AD287617451}"/>
              </a:ext>
            </a:extLst>
          </p:cNvPr>
          <p:cNvSpPr txBox="1"/>
          <p:nvPr/>
        </p:nvSpPr>
        <p:spPr>
          <a:xfrm>
            <a:off x="0" y="4678057"/>
            <a:ext cx="12192000" cy="523220"/>
          </a:xfrm>
          <a:prstGeom prst="rect">
            <a:avLst/>
          </a:prstGeom>
          <a:noFill/>
        </p:spPr>
        <p:txBody>
          <a:bodyPr wrap="square">
            <a:spAutoFit/>
          </a:bodyPr>
          <a:lstStyle/>
          <a:p>
            <a:pPr algn="ctr"/>
            <a:r>
              <a:rPr lang="en-US" sz="2800" b="1">
                <a:solidFill>
                  <a:schemeClr val="accent2"/>
                </a:solidFill>
              </a:rPr>
              <a:t>AI will not replace you, b</a:t>
            </a:r>
            <a:r>
              <a:rPr lang="en-US" altLang="zh-CN" sz="2800" b="1">
                <a:solidFill>
                  <a:schemeClr val="accent2"/>
                </a:solidFill>
              </a:rPr>
              <a:t>ut a person using AI will.</a:t>
            </a:r>
            <a:endParaRPr lang="en-US" sz="2800" b="1">
              <a:solidFill>
                <a:schemeClr val="accent2"/>
              </a:solidFill>
            </a:endParaRPr>
          </a:p>
        </p:txBody>
      </p:sp>
    </p:spTree>
    <p:extLst>
      <p:ext uri="{BB962C8B-B14F-4D97-AF65-F5344CB8AC3E}">
        <p14:creationId xmlns:p14="http://schemas.microsoft.com/office/powerpoint/2010/main" val="3200745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CFCA0-F821-2D09-86E4-A22C928010C0}"/>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39F70CD0-269E-C88F-98C4-BD91B9A5B3DE}"/>
              </a:ext>
            </a:extLst>
          </p:cNvPr>
          <p:cNvSpPr>
            <a:spLocks noGrp="1"/>
          </p:cNvSpPr>
          <p:nvPr>
            <p:ph type="title"/>
          </p:nvPr>
        </p:nvSpPr>
        <p:spPr/>
        <p:txBody>
          <a:bodyPr/>
          <a:lstStyle/>
          <a:p>
            <a:r>
              <a:rPr lang="zh-CN" altLang="en-US"/>
              <a:t>三种代表性的 涌现能力</a:t>
            </a:r>
            <a:endParaRPr lang="en-US"/>
          </a:p>
        </p:txBody>
      </p:sp>
      <p:sp>
        <p:nvSpPr>
          <p:cNvPr id="10" name="文本框 9">
            <a:extLst>
              <a:ext uri="{FF2B5EF4-FFF2-40B4-BE49-F238E27FC236}">
                <a16:creationId xmlns:a16="http://schemas.microsoft.com/office/drawing/2014/main" id="{972D6363-4A78-6114-10C5-E2872C542086}"/>
              </a:ext>
            </a:extLst>
          </p:cNvPr>
          <p:cNvSpPr txBox="1"/>
          <p:nvPr/>
        </p:nvSpPr>
        <p:spPr>
          <a:xfrm>
            <a:off x="300148" y="925367"/>
            <a:ext cx="10532693" cy="1378070"/>
          </a:xfrm>
          <a:prstGeom prst="rect">
            <a:avLst/>
          </a:prstGeom>
          <a:noFill/>
        </p:spPr>
        <p:txBody>
          <a:bodyPr wrap="square">
            <a:spAutoFit/>
          </a:bodyPr>
          <a:lstStyle/>
          <a:p>
            <a:pPr marL="285750" indent="-285750">
              <a:lnSpc>
                <a:spcPct val="130000"/>
              </a:lnSpc>
              <a:buFont typeface="Arial" panose="020B0604020202020204" pitchFamily="34" charset="0"/>
              <a:buChar char="•"/>
            </a:pPr>
            <a:r>
              <a:rPr lang="zh-CN" altLang="en-US" sz="2200" b="1" dirty="0"/>
              <a:t>指令遵循能力</a:t>
            </a:r>
            <a:r>
              <a:rPr lang="zh-CN" altLang="en-US" sz="2200" dirty="0"/>
              <a:t>：</a:t>
            </a:r>
            <a:r>
              <a:rPr lang="en-US" altLang="zh-CN" sz="2200" dirty="0"/>
              <a:t>LLM </a:t>
            </a:r>
            <a:r>
              <a:rPr lang="zh-CN" altLang="en-US" sz="2200" dirty="0"/>
              <a:t>能够根据用户提供的</a:t>
            </a:r>
            <a:r>
              <a:rPr lang="zh-CN" altLang="en-US" sz="2200" b="1" dirty="0">
                <a:solidFill>
                  <a:schemeClr val="accent1"/>
                </a:solidFill>
              </a:rPr>
              <a:t>自然语言指令</a:t>
            </a:r>
            <a:r>
              <a:rPr lang="zh-CN" altLang="en-US" sz="2200" dirty="0"/>
              <a:t>（无需编程</a:t>
            </a:r>
            <a:r>
              <a:rPr lang="en-US" altLang="zh-CN" sz="2200" dirty="0"/>
              <a:t>/</a:t>
            </a:r>
            <a:r>
              <a:rPr lang="zh-CN" altLang="en-US" sz="2200" dirty="0"/>
              <a:t>代码），</a:t>
            </a:r>
            <a:br>
              <a:rPr lang="en-US" altLang="zh-CN" sz="2200" dirty="0"/>
            </a:br>
            <a:r>
              <a:rPr lang="en-US" altLang="zh-CN" sz="2200" dirty="0"/>
              <a:t>                         </a:t>
            </a:r>
            <a:r>
              <a:rPr lang="zh-CN" altLang="en-US" sz="2200" dirty="0"/>
              <a:t>直接理解任务意图、并生成符合要求的输出。</a:t>
            </a:r>
            <a:br>
              <a:rPr lang="en-US" altLang="zh-CN" sz="2200" dirty="0"/>
            </a:br>
            <a:r>
              <a:rPr lang="en-US" altLang="zh-CN" sz="2200" dirty="0"/>
              <a:t>                         </a:t>
            </a:r>
            <a:r>
              <a:rPr lang="zh-CN" altLang="en-US" sz="2200" dirty="0"/>
              <a:t>无需额外训练即可完成多种任务，</a:t>
            </a:r>
            <a:r>
              <a:rPr lang="en-US" altLang="zh-CN" sz="2200" dirty="0"/>
              <a:t>AGI </a:t>
            </a:r>
            <a:r>
              <a:rPr lang="zh-CN" altLang="en-US" sz="2200" dirty="0"/>
              <a:t>的重要研究方向。</a:t>
            </a:r>
            <a:endParaRPr lang="en-US" sz="2200" dirty="0"/>
          </a:p>
        </p:txBody>
      </p:sp>
      <p:sp>
        <p:nvSpPr>
          <p:cNvPr id="14" name="文本框 13">
            <a:extLst>
              <a:ext uri="{FF2B5EF4-FFF2-40B4-BE49-F238E27FC236}">
                <a16:creationId xmlns:a16="http://schemas.microsoft.com/office/drawing/2014/main" id="{8084C21C-3FBD-5DE0-4045-F200173F32EA}"/>
              </a:ext>
            </a:extLst>
          </p:cNvPr>
          <p:cNvSpPr txBox="1"/>
          <p:nvPr/>
        </p:nvSpPr>
        <p:spPr>
          <a:xfrm>
            <a:off x="2517717" y="2375357"/>
            <a:ext cx="6097554" cy="400110"/>
          </a:xfrm>
          <a:prstGeom prst="rect">
            <a:avLst/>
          </a:prstGeom>
          <a:noFill/>
        </p:spPr>
        <p:txBody>
          <a:bodyPr wrap="square">
            <a:spAutoFit/>
          </a:bodyPr>
          <a:lstStyle/>
          <a:p>
            <a:r>
              <a:rPr lang="zh-CN" altLang="en-US" sz="2000">
                <a:latin typeface="楷体" panose="02010609060101010101" pitchFamily="49" charset="-122"/>
                <a:ea typeface="楷体" panose="02010609060101010101" pitchFamily="49" charset="-122"/>
              </a:rPr>
              <a:t>输入</a:t>
            </a:r>
            <a:r>
              <a:rPr lang="en-US" altLang="zh-CN" sz="2000">
                <a:latin typeface="楷体" panose="02010609060101010101" pitchFamily="49" charset="-122"/>
                <a:ea typeface="楷体" panose="02010609060101010101" pitchFamily="49" charset="-122"/>
              </a:rPr>
              <a:t>"</a:t>
            </a:r>
            <a:r>
              <a:rPr lang="zh-CN" altLang="en-US" sz="2000">
                <a:latin typeface="楷体" panose="02010609060101010101" pitchFamily="49" charset="-122"/>
                <a:ea typeface="楷体" panose="02010609060101010101" pitchFamily="49" charset="-122"/>
              </a:rPr>
              <a:t>请总结以下文章：</a:t>
            </a:r>
            <a:r>
              <a:rPr lang="en-US" altLang="zh-CN" sz="2000">
                <a:latin typeface="楷体" panose="02010609060101010101" pitchFamily="49" charset="-122"/>
                <a:ea typeface="楷体" panose="02010609060101010101" pitchFamily="49" charset="-122"/>
              </a:rPr>
              <a:t>..."</a:t>
            </a:r>
            <a:r>
              <a:rPr lang="zh-CN" altLang="en-US" sz="2000">
                <a:latin typeface="楷体" panose="02010609060101010101" pitchFamily="49" charset="-122"/>
                <a:ea typeface="楷体" panose="02010609060101010101" pitchFamily="49" charset="-122"/>
              </a:rPr>
              <a:t>，大模型自动生成摘要</a:t>
            </a:r>
            <a:endParaRPr lang="en-US" sz="2000">
              <a:latin typeface="楷体" panose="02010609060101010101" pitchFamily="49" charset="-122"/>
              <a:ea typeface="楷体" panose="02010609060101010101" pitchFamily="49" charset="-122"/>
            </a:endParaRPr>
          </a:p>
        </p:txBody>
      </p:sp>
      <p:grpSp>
        <p:nvGrpSpPr>
          <p:cNvPr id="4" name="组合 3">
            <a:extLst>
              <a:ext uri="{FF2B5EF4-FFF2-40B4-BE49-F238E27FC236}">
                <a16:creationId xmlns:a16="http://schemas.microsoft.com/office/drawing/2014/main" id="{1B8CFB83-187A-8F88-BCFD-2C6453B2D7DF}"/>
              </a:ext>
            </a:extLst>
          </p:cNvPr>
          <p:cNvGrpSpPr/>
          <p:nvPr/>
        </p:nvGrpSpPr>
        <p:grpSpPr>
          <a:xfrm>
            <a:off x="300149" y="1827634"/>
            <a:ext cx="11815456" cy="3028950"/>
            <a:chOff x="300149" y="1827634"/>
            <a:chExt cx="11815456" cy="3028950"/>
          </a:xfrm>
        </p:grpSpPr>
        <p:sp>
          <p:nvSpPr>
            <p:cNvPr id="9" name="文本框 8">
              <a:extLst>
                <a:ext uri="{FF2B5EF4-FFF2-40B4-BE49-F238E27FC236}">
                  <a16:creationId xmlns:a16="http://schemas.microsoft.com/office/drawing/2014/main" id="{896CBE70-D4F2-F7DD-6617-2F2DE2A67FAE}"/>
                </a:ext>
              </a:extLst>
            </p:cNvPr>
            <p:cNvSpPr txBox="1"/>
            <p:nvPr/>
          </p:nvSpPr>
          <p:spPr>
            <a:xfrm>
              <a:off x="300149" y="3084772"/>
              <a:ext cx="9767581" cy="1378070"/>
            </a:xfrm>
            <a:prstGeom prst="rect">
              <a:avLst/>
            </a:prstGeom>
            <a:noFill/>
          </p:spPr>
          <p:txBody>
            <a:bodyPr wrap="square">
              <a:spAutoFit/>
            </a:bodyPr>
            <a:lstStyle/>
            <a:p>
              <a:pPr marL="285750" indent="-285750">
                <a:lnSpc>
                  <a:spcPct val="130000"/>
                </a:lnSpc>
                <a:buFont typeface="Arial" panose="020B0604020202020204" pitchFamily="34" charset="0"/>
                <a:buChar char="•"/>
              </a:pPr>
              <a:r>
                <a:rPr lang="zh-CN" altLang="en-US" sz="2200" b="1" dirty="0"/>
                <a:t>上下文学习能力</a:t>
              </a:r>
              <a:r>
                <a:rPr lang="zh-CN" altLang="en-US" sz="2200" dirty="0"/>
                <a:t>：在</a:t>
              </a:r>
              <a:r>
                <a:rPr lang="zh-CN" altLang="en-US" sz="2200" dirty="0">
                  <a:solidFill>
                    <a:schemeClr val="accent1"/>
                  </a:solidFill>
                </a:rPr>
                <a:t>提示</a:t>
              </a:r>
              <a:r>
                <a:rPr lang="zh-CN" altLang="en-US" sz="2200" dirty="0"/>
                <a:t>中为 </a:t>
              </a:r>
              <a:r>
                <a:rPr lang="en-US" altLang="zh-CN" sz="2200" dirty="0"/>
                <a:t>LLM </a:t>
              </a:r>
              <a:r>
                <a:rPr lang="zh-CN" altLang="en-US" sz="2200" dirty="0"/>
                <a:t>提供自然语言指令 </a:t>
              </a:r>
              <a:r>
                <a:rPr lang="en-US" altLang="zh-CN" sz="2200" dirty="0"/>
                <a:t>+ </a:t>
              </a:r>
              <a:r>
                <a:rPr lang="zh-CN" altLang="en-US" sz="2200" dirty="0"/>
                <a:t>多个任务示例，</a:t>
              </a:r>
              <a:br>
                <a:rPr lang="en-US" altLang="zh-CN" sz="2200" dirty="0"/>
              </a:br>
              <a:r>
                <a:rPr lang="en-US" altLang="zh-CN" sz="2200" dirty="0"/>
                <a:t>                              </a:t>
              </a:r>
              <a:r>
                <a:rPr lang="zh-CN" altLang="en-US" sz="2200" dirty="0"/>
                <a:t>无需显式的训练，就能生成预期的输出。</a:t>
              </a:r>
              <a:br>
                <a:rPr lang="en-US" altLang="zh-CN" sz="2200" dirty="0"/>
              </a:br>
              <a:r>
                <a:rPr lang="en-US" altLang="zh-CN" sz="2200" dirty="0"/>
                <a:t>                              GPT-3</a:t>
              </a:r>
              <a:r>
                <a:rPr lang="zh-CN" altLang="en-US" sz="2200" dirty="0"/>
                <a:t>有，而 </a:t>
              </a:r>
              <a:r>
                <a:rPr lang="en-US" altLang="zh-CN" sz="2200" dirty="0"/>
                <a:t>GPT-1 / 2 </a:t>
              </a:r>
              <a:r>
                <a:rPr lang="zh-CN" altLang="en-US" sz="2200" dirty="0"/>
                <a:t>没有。</a:t>
              </a:r>
              <a:endParaRPr lang="en-US" sz="2200" dirty="0"/>
            </a:p>
          </p:txBody>
        </p:sp>
        <p:pic>
          <p:nvPicPr>
            <p:cNvPr id="16" name="图片 15">
              <a:extLst>
                <a:ext uri="{FF2B5EF4-FFF2-40B4-BE49-F238E27FC236}">
                  <a16:creationId xmlns:a16="http://schemas.microsoft.com/office/drawing/2014/main" id="{EE4E5851-2F71-F15F-8712-13254B0070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7730" y="1827634"/>
              <a:ext cx="2047875" cy="3028950"/>
            </a:xfrm>
            <a:prstGeom prst="rect">
              <a:avLst/>
            </a:prstGeom>
          </p:spPr>
        </p:pic>
      </p:grpSp>
      <p:grpSp>
        <p:nvGrpSpPr>
          <p:cNvPr id="5" name="组合 4">
            <a:extLst>
              <a:ext uri="{FF2B5EF4-FFF2-40B4-BE49-F238E27FC236}">
                <a16:creationId xmlns:a16="http://schemas.microsoft.com/office/drawing/2014/main" id="{94D3A293-FF2F-4665-3320-639C0501113C}"/>
              </a:ext>
            </a:extLst>
          </p:cNvPr>
          <p:cNvGrpSpPr/>
          <p:nvPr/>
        </p:nvGrpSpPr>
        <p:grpSpPr>
          <a:xfrm>
            <a:off x="300149" y="4462842"/>
            <a:ext cx="9566681" cy="2305050"/>
            <a:chOff x="300149" y="4462842"/>
            <a:chExt cx="9566681" cy="2305050"/>
          </a:xfrm>
        </p:grpSpPr>
        <p:sp>
          <p:nvSpPr>
            <p:cNvPr id="11" name="文本框 10">
              <a:extLst>
                <a:ext uri="{FF2B5EF4-FFF2-40B4-BE49-F238E27FC236}">
                  <a16:creationId xmlns:a16="http://schemas.microsoft.com/office/drawing/2014/main" id="{70C5C616-A7A5-EFFF-FFDA-4B58C7A69440}"/>
                </a:ext>
              </a:extLst>
            </p:cNvPr>
            <p:cNvSpPr txBox="1"/>
            <p:nvPr/>
          </p:nvSpPr>
          <p:spPr>
            <a:xfrm>
              <a:off x="300149" y="4745546"/>
              <a:ext cx="6520529" cy="497829"/>
            </a:xfrm>
            <a:prstGeom prst="rect">
              <a:avLst/>
            </a:prstGeom>
            <a:noFill/>
          </p:spPr>
          <p:txBody>
            <a:bodyPr wrap="square">
              <a:spAutoFit/>
            </a:bodyPr>
            <a:lstStyle/>
            <a:p>
              <a:pPr marL="285750" indent="-285750">
                <a:lnSpc>
                  <a:spcPct val="130000"/>
                </a:lnSpc>
                <a:buFont typeface="Arial" panose="020B0604020202020204" pitchFamily="34" charset="0"/>
                <a:buChar char="•"/>
              </a:pPr>
              <a:r>
                <a:rPr lang="zh-CN" altLang="en-US" sz="2200" b="1"/>
                <a:t>逐步推理能力</a:t>
              </a:r>
              <a:r>
                <a:rPr lang="zh-CN" altLang="en-US" sz="2200"/>
                <a:t>：利用</a:t>
              </a:r>
              <a:r>
                <a:rPr lang="zh-CN" altLang="en-US" sz="2200">
                  <a:solidFill>
                    <a:schemeClr val="accent1"/>
                  </a:solidFill>
                </a:rPr>
                <a:t>思维链</a:t>
              </a:r>
              <a:r>
                <a:rPr lang="zh-CN" altLang="en-US" sz="2200"/>
                <a:t>提示加强推理性能。</a:t>
              </a:r>
              <a:endParaRPr lang="en-US" sz="2200"/>
            </a:p>
          </p:txBody>
        </p:sp>
        <p:pic>
          <p:nvPicPr>
            <p:cNvPr id="22" name="图片 21">
              <a:extLst>
                <a:ext uri="{FF2B5EF4-FFF2-40B4-BE49-F238E27FC236}">
                  <a16:creationId xmlns:a16="http://schemas.microsoft.com/office/drawing/2014/main" id="{D15A9FA5-25D8-AD11-D106-20A48B9C44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2605" y="4462842"/>
              <a:ext cx="3324225" cy="2305050"/>
            </a:xfrm>
            <a:prstGeom prst="rect">
              <a:avLst/>
            </a:prstGeom>
          </p:spPr>
        </p:pic>
      </p:grpSp>
      <p:sp>
        <p:nvSpPr>
          <p:cNvPr id="3" name="灯片编号占位符 2">
            <a:extLst>
              <a:ext uri="{FF2B5EF4-FFF2-40B4-BE49-F238E27FC236}">
                <a16:creationId xmlns:a16="http://schemas.microsoft.com/office/drawing/2014/main" id="{4C43CCB3-6C1F-5AC9-3C89-01E3A7D54174}"/>
              </a:ext>
            </a:extLst>
          </p:cNvPr>
          <p:cNvSpPr>
            <a:spLocks noGrp="1"/>
          </p:cNvSpPr>
          <p:nvPr>
            <p:ph type="sldNum" sz="quarter" idx="12"/>
          </p:nvPr>
        </p:nvSpPr>
        <p:spPr/>
        <p:txBody>
          <a:bodyPr/>
          <a:lstStyle/>
          <a:p>
            <a:fld id="{EC78E7B1-3FC2-4821-B144-3AA6EF938D0A}" type="slidenum">
              <a:rPr lang="zh-CN" altLang="en-US" sz="1400" b="1" smtClean="0"/>
              <a:pPr/>
              <a:t>10</a:t>
            </a:fld>
            <a:r>
              <a:rPr lang="zh-CN" altLang="en-US"/>
              <a:t> </a:t>
            </a:r>
            <a:r>
              <a:rPr lang="en-US" altLang="zh-CN"/>
              <a:t>/ 82</a:t>
            </a:r>
            <a:endParaRPr lang="zh-CN" altLang="en-US" dirty="0"/>
          </a:p>
        </p:txBody>
      </p:sp>
    </p:spTree>
    <p:extLst>
      <p:ext uri="{BB962C8B-B14F-4D97-AF65-F5344CB8AC3E}">
        <p14:creationId xmlns:p14="http://schemas.microsoft.com/office/powerpoint/2010/main" val="1620673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3BAF86-E120-6DD0-8375-0C0E4DF021F0}"/>
              </a:ext>
            </a:extLst>
          </p:cNvPr>
          <p:cNvSpPr>
            <a:spLocks noGrp="1"/>
          </p:cNvSpPr>
          <p:nvPr>
            <p:ph type="title"/>
          </p:nvPr>
        </p:nvSpPr>
        <p:spPr/>
        <p:txBody>
          <a:bodyPr/>
          <a:lstStyle/>
          <a:p>
            <a:r>
              <a:rPr lang="en-US" altLang="zh-CN"/>
              <a:t>LLM</a:t>
            </a:r>
            <a:r>
              <a:rPr lang="zh-CN" altLang="en-US"/>
              <a:t> 能力特点</a:t>
            </a:r>
            <a:endParaRPr lang="en-US"/>
          </a:p>
        </p:txBody>
      </p:sp>
      <p:sp>
        <p:nvSpPr>
          <p:cNvPr id="5" name="文本框 4">
            <a:extLst>
              <a:ext uri="{FF2B5EF4-FFF2-40B4-BE49-F238E27FC236}">
                <a16:creationId xmlns:a16="http://schemas.microsoft.com/office/drawing/2014/main" id="{43E95883-EBDC-0451-7A63-DFD1FD2EEC3E}"/>
              </a:ext>
            </a:extLst>
          </p:cNvPr>
          <p:cNvSpPr txBox="1"/>
          <p:nvPr/>
        </p:nvSpPr>
        <p:spPr>
          <a:xfrm>
            <a:off x="777668" y="1081131"/>
            <a:ext cx="10793338" cy="4929683"/>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400" b="1"/>
              <a:t>较为丰富的</a:t>
            </a:r>
            <a:r>
              <a:rPr lang="zh-CN" altLang="en-US" sz="2400" b="1">
                <a:solidFill>
                  <a:srgbClr val="FF0000"/>
                </a:solidFill>
              </a:rPr>
              <a:t>世界知识</a:t>
            </a:r>
            <a:r>
              <a:rPr lang="zh-CN" altLang="en-US" sz="2400"/>
              <a:t>：超大规模训练数据</a:t>
            </a:r>
            <a:r>
              <a:rPr lang="zh-CN" altLang="en-US" sz="2200"/>
              <a:t>。</a:t>
            </a:r>
            <a:endParaRPr lang="en-US" altLang="zh-CN" sz="2200"/>
          </a:p>
          <a:p>
            <a:pPr marL="342900" indent="-342900">
              <a:lnSpc>
                <a:spcPct val="150000"/>
              </a:lnSpc>
              <a:buFont typeface="Arial" panose="020B0604020202020204" pitchFamily="34" charset="0"/>
              <a:buChar char="•"/>
            </a:pPr>
            <a:r>
              <a:rPr lang="zh-CN" altLang="en-US" sz="2400" b="1"/>
              <a:t>较强</a:t>
            </a:r>
            <a:r>
              <a:rPr lang="zh-CN" altLang="en-US" sz="2400" b="1">
                <a:solidFill>
                  <a:srgbClr val="FF0000"/>
                </a:solidFill>
              </a:rPr>
              <a:t>通用任务</a:t>
            </a:r>
            <a:r>
              <a:rPr lang="zh-CN" altLang="en-US" sz="2400" b="1"/>
              <a:t>解决能力</a:t>
            </a:r>
            <a:r>
              <a:rPr lang="zh-CN" altLang="en-US" sz="2400"/>
              <a:t>：</a:t>
            </a:r>
            <a:r>
              <a:rPr lang="zh-CN" altLang="en-US" sz="2200"/>
              <a:t>尽管主要通过预测下一个词元的预训练任务进行学习，但大规模无标注文本的下一个词元预测任务，本质上是一个多任务（情感分类、</a:t>
            </a:r>
            <a:br>
              <a:rPr lang="en-US" altLang="zh-CN" sz="2200"/>
            </a:br>
            <a:r>
              <a:rPr lang="zh-CN" altLang="en-US" sz="2200"/>
              <a:t>数值计算、知识推理</a:t>
            </a:r>
            <a:r>
              <a:rPr lang="en-US" altLang="zh-CN" sz="2200"/>
              <a:t>...) </a:t>
            </a:r>
            <a:r>
              <a:rPr lang="zh-CN" altLang="en-US" sz="2200"/>
              <a:t>学习过程。</a:t>
            </a:r>
            <a:r>
              <a:rPr lang="zh-CN" altLang="en-US" sz="2200">
                <a:latin typeface="楷体" panose="02010609060101010101" pitchFamily="49" charset="-122"/>
                <a:ea typeface="楷体" panose="02010609060101010101" pitchFamily="49" charset="-122"/>
              </a:rPr>
              <a:t>早期任务特定的解决方案已经被逐步替代。</a:t>
            </a:r>
          </a:p>
          <a:p>
            <a:pPr marL="342900" indent="-342900">
              <a:lnSpc>
                <a:spcPct val="150000"/>
              </a:lnSpc>
              <a:buFont typeface="Arial" panose="020B0604020202020204" pitchFamily="34" charset="0"/>
              <a:buChar char="•"/>
            </a:pPr>
            <a:r>
              <a:rPr lang="zh-CN" altLang="en-US" sz="2400" b="1"/>
              <a:t>较好复杂人物推理能力</a:t>
            </a:r>
            <a:endParaRPr lang="en-US" altLang="zh-CN" sz="2400" b="1"/>
          </a:p>
          <a:p>
            <a:pPr marL="342900" indent="-342900">
              <a:lnSpc>
                <a:spcPct val="150000"/>
              </a:lnSpc>
              <a:buFont typeface="Arial" panose="020B0604020202020204" pitchFamily="34" charset="0"/>
              <a:buChar char="•"/>
            </a:pPr>
            <a:r>
              <a:rPr lang="zh-CN" altLang="en-US" sz="2400" b="1"/>
              <a:t>较强的人类指令遵循能力</a:t>
            </a:r>
            <a:r>
              <a:rPr lang="zh-CN" altLang="en-US" sz="2400"/>
              <a:t>：</a:t>
            </a:r>
            <a:r>
              <a:rPr lang="zh-CN" altLang="en-US" sz="2200"/>
              <a:t>输入、输出均为自然语言。</a:t>
            </a:r>
            <a:endParaRPr lang="en-US" altLang="zh-CN" sz="2200"/>
          </a:p>
          <a:p>
            <a:pPr marL="342900" indent="-342900">
              <a:lnSpc>
                <a:spcPct val="150000"/>
              </a:lnSpc>
              <a:buFont typeface="Arial" panose="020B0604020202020204" pitchFamily="34" charset="0"/>
              <a:buChar char="•"/>
            </a:pPr>
            <a:r>
              <a:rPr lang="zh-CN" altLang="en-US" sz="2400" b="1"/>
              <a:t>较好的人类对齐能力</a:t>
            </a:r>
            <a:endParaRPr lang="en-US" altLang="zh-CN" sz="2400" b="1"/>
          </a:p>
          <a:p>
            <a:pPr marL="342900" indent="-342900">
              <a:lnSpc>
                <a:spcPct val="150000"/>
              </a:lnSpc>
              <a:buFont typeface="Arial" panose="020B0604020202020204" pitchFamily="34" charset="0"/>
              <a:buChar char="•"/>
            </a:pPr>
            <a:r>
              <a:rPr lang="zh-CN" altLang="en-US" sz="2400" b="1"/>
              <a:t>可拓展的工具使用能力</a:t>
            </a:r>
            <a:endParaRPr lang="en-US" altLang="zh-CN" sz="2400" b="1"/>
          </a:p>
          <a:p>
            <a:pPr marL="342900" indent="-342900">
              <a:lnSpc>
                <a:spcPct val="150000"/>
              </a:lnSpc>
              <a:buFont typeface="Arial" panose="020B0604020202020204" pitchFamily="34" charset="0"/>
              <a:buChar char="•"/>
            </a:pPr>
            <a:r>
              <a:rPr lang="en-US" sz="2400" b="1"/>
              <a:t>......</a:t>
            </a:r>
            <a:endParaRPr lang="en-US" sz="2400"/>
          </a:p>
        </p:txBody>
      </p:sp>
      <p:sp>
        <p:nvSpPr>
          <p:cNvPr id="3" name="灯片编号占位符 2">
            <a:extLst>
              <a:ext uri="{FF2B5EF4-FFF2-40B4-BE49-F238E27FC236}">
                <a16:creationId xmlns:a16="http://schemas.microsoft.com/office/drawing/2014/main" id="{9F0EDDD1-8742-3AC9-99D1-4F1D72940378}"/>
              </a:ext>
            </a:extLst>
          </p:cNvPr>
          <p:cNvSpPr>
            <a:spLocks noGrp="1"/>
          </p:cNvSpPr>
          <p:nvPr>
            <p:ph type="sldNum" sz="quarter" idx="12"/>
          </p:nvPr>
        </p:nvSpPr>
        <p:spPr/>
        <p:txBody>
          <a:bodyPr/>
          <a:lstStyle/>
          <a:p>
            <a:fld id="{EC78E7B1-3FC2-4821-B144-3AA6EF938D0A}" type="slidenum">
              <a:rPr lang="zh-CN" altLang="en-US" sz="1400" b="1" smtClean="0"/>
              <a:pPr/>
              <a:t>11</a:t>
            </a:fld>
            <a:r>
              <a:rPr lang="zh-CN" altLang="en-US"/>
              <a:t> </a:t>
            </a:r>
            <a:r>
              <a:rPr lang="en-US" altLang="zh-CN"/>
              <a:t>/ 82</a:t>
            </a:r>
            <a:endParaRPr lang="zh-CN" altLang="en-US" dirty="0"/>
          </a:p>
        </p:txBody>
      </p:sp>
    </p:spTree>
    <p:extLst>
      <p:ext uri="{BB962C8B-B14F-4D97-AF65-F5344CB8AC3E}">
        <p14:creationId xmlns:p14="http://schemas.microsoft.com/office/powerpoint/2010/main" val="16557979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736832-1087-18ED-4F63-687DA7AD45BF}"/>
              </a:ext>
            </a:extLst>
          </p:cNvPr>
          <p:cNvSpPr>
            <a:spLocks noGrp="1"/>
          </p:cNvSpPr>
          <p:nvPr>
            <p:ph type="title"/>
          </p:nvPr>
        </p:nvSpPr>
        <p:spPr/>
        <p:txBody>
          <a:bodyPr/>
          <a:lstStyle/>
          <a:p>
            <a:r>
              <a:rPr lang="en-US" altLang="zh-CN"/>
              <a:t>LLM </a:t>
            </a:r>
            <a:r>
              <a:rPr lang="zh-CN" altLang="en-US"/>
              <a:t>对科技发展的影响</a:t>
            </a:r>
            <a:endParaRPr lang="en-US"/>
          </a:p>
        </p:txBody>
      </p:sp>
      <p:sp>
        <p:nvSpPr>
          <p:cNvPr id="5" name="文本框 4">
            <a:extLst>
              <a:ext uri="{FF2B5EF4-FFF2-40B4-BE49-F238E27FC236}">
                <a16:creationId xmlns:a16="http://schemas.microsoft.com/office/drawing/2014/main" id="{829612E9-D17B-5987-7844-B129EC9266EF}"/>
              </a:ext>
            </a:extLst>
          </p:cNvPr>
          <p:cNvSpPr txBox="1"/>
          <p:nvPr/>
        </p:nvSpPr>
        <p:spPr>
          <a:xfrm>
            <a:off x="922173" y="993310"/>
            <a:ext cx="10347649" cy="1494896"/>
          </a:xfrm>
          <a:prstGeom prst="rect">
            <a:avLst/>
          </a:prstGeom>
          <a:noFill/>
        </p:spPr>
        <p:txBody>
          <a:bodyPr wrap="square">
            <a:spAutoFit/>
          </a:bodyPr>
          <a:lstStyle/>
          <a:p>
            <a:pPr marL="285750" indent="-285750">
              <a:lnSpc>
                <a:spcPct val="130000"/>
              </a:lnSpc>
              <a:buFont typeface="Arial" panose="020B0604020202020204" pitchFamily="34" charset="0"/>
              <a:buChar char="•"/>
            </a:pPr>
            <a:r>
              <a:rPr lang="zh-CN" altLang="en-US" sz="2400" b="1"/>
              <a:t>自然语言处理</a:t>
            </a:r>
            <a:br>
              <a:rPr lang="en-US" altLang="zh-CN" sz="2400"/>
            </a:br>
            <a:r>
              <a:rPr lang="zh-CN" altLang="en-US" sz="2400"/>
              <a:t>由 “解决特定任务” 迁移到 “如何进一步提升 </a:t>
            </a:r>
            <a:r>
              <a:rPr lang="en-US" altLang="zh-CN" sz="2400"/>
              <a:t>LLM </a:t>
            </a:r>
            <a:r>
              <a:rPr lang="zh-CN" altLang="en-US" sz="2400"/>
              <a:t>的综合能力”。</a:t>
            </a:r>
            <a:br>
              <a:rPr lang="en-US" altLang="zh-CN" sz="2400"/>
            </a:br>
            <a:r>
              <a:rPr lang="zh-CN" altLang="en-US" sz="2400">
                <a:solidFill>
                  <a:schemeClr val="accent1"/>
                </a:solidFill>
              </a:rPr>
              <a:t>语言智能</a:t>
            </a:r>
            <a:r>
              <a:rPr lang="zh-CN" altLang="en-US" sz="2400"/>
              <a:t>开始成为主导 </a:t>
            </a:r>
            <a:r>
              <a:rPr lang="en-US" altLang="zh-CN" sz="2400"/>
              <a:t>AI </a:t>
            </a:r>
            <a:r>
              <a:rPr lang="zh-CN" altLang="en-US" sz="2400"/>
              <a:t>发展方向的重要路径。</a:t>
            </a:r>
            <a:endParaRPr lang="en-US" sz="2400"/>
          </a:p>
        </p:txBody>
      </p:sp>
      <p:sp>
        <p:nvSpPr>
          <p:cNvPr id="6" name="文本框 5">
            <a:extLst>
              <a:ext uri="{FF2B5EF4-FFF2-40B4-BE49-F238E27FC236}">
                <a16:creationId xmlns:a16="http://schemas.microsoft.com/office/drawing/2014/main" id="{33697F4B-9C46-0FD5-E441-18097E4B1093}"/>
              </a:ext>
            </a:extLst>
          </p:cNvPr>
          <p:cNvSpPr txBox="1"/>
          <p:nvPr/>
        </p:nvSpPr>
        <p:spPr>
          <a:xfrm>
            <a:off x="922173" y="2680512"/>
            <a:ext cx="10347649" cy="1014765"/>
          </a:xfrm>
          <a:prstGeom prst="rect">
            <a:avLst/>
          </a:prstGeom>
          <a:noFill/>
        </p:spPr>
        <p:txBody>
          <a:bodyPr wrap="square">
            <a:spAutoFit/>
          </a:bodyPr>
          <a:lstStyle/>
          <a:p>
            <a:pPr marL="285750" indent="-285750">
              <a:lnSpc>
                <a:spcPct val="130000"/>
              </a:lnSpc>
              <a:buFont typeface="Arial" panose="020B0604020202020204" pitchFamily="34" charset="0"/>
              <a:buChar char="•"/>
            </a:pPr>
            <a:r>
              <a:rPr lang="zh-CN" altLang="en-US" sz="2400" b="1"/>
              <a:t>信息检索</a:t>
            </a:r>
            <a:br>
              <a:rPr lang="en-US" altLang="zh-CN" sz="2400"/>
            </a:br>
            <a:r>
              <a:rPr lang="zh-CN" altLang="en-US" sz="2400"/>
              <a:t>大语言模型增强的搜索系统、检索增强的大语言模型。</a:t>
            </a:r>
            <a:endParaRPr lang="en-US" sz="2400"/>
          </a:p>
        </p:txBody>
      </p:sp>
      <p:sp>
        <p:nvSpPr>
          <p:cNvPr id="7" name="文本框 6">
            <a:extLst>
              <a:ext uri="{FF2B5EF4-FFF2-40B4-BE49-F238E27FC236}">
                <a16:creationId xmlns:a16="http://schemas.microsoft.com/office/drawing/2014/main" id="{A079C9CC-7815-DF54-22A5-2D2446B05E95}"/>
              </a:ext>
            </a:extLst>
          </p:cNvPr>
          <p:cNvSpPr txBox="1"/>
          <p:nvPr/>
        </p:nvSpPr>
        <p:spPr>
          <a:xfrm>
            <a:off x="922173" y="3887583"/>
            <a:ext cx="10347649" cy="1014765"/>
          </a:xfrm>
          <a:prstGeom prst="rect">
            <a:avLst/>
          </a:prstGeom>
          <a:noFill/>
        </p:spPr>
        <p:txBody>
          <a:bodyPr wrap="square">
            <a:spAutoFit/>
          </a:bodyPr>
          <a:lstStyle/>
          <a:p>
            <a:pPr marL="285750" indent="-285750">
              <a:lnSpc>
                <a:spcPct val="130000"/>
              </a:lnSpc>
              <a:buFont typeface="Arial" panose="020B0604020202020204" pitchFamily="34" charset="0"/>
              <a:buChar char="•"/>
            </a:pPr>
            <a:r>
              <a:rPr lang="zh-CN" altLang="en-US" sz="2400" b="1" dirty="0"/>
              <a:t>计算机视觉</a:t>
            </a:r>
            <a:br>
              <a:rPr lang="en-US" altLang="zh-CN" sz="2400" dirty="0"/>
            </a:br>
            <a:r>
              <a:rPr lang="zh-CN" altLang="en-US" sz="2400" dirty="0"/>
              <a:t>基于图像块序列建模。</a:t>
            </a:r>
            <a:endParaRPr lang="en-US" sz="2400" dirty="0"/>
          </a:p>
        </p:txBody>
      </p:sp>
      <p:sp>
        <p:nvSpPr>
          <p:cNvPr id="8" name="文本框 7">
            <a:extLst>
              <a:ext uri="{FF2B5EF4-FFF2-40B4-BE49-F238E27FC236}">
                <a16:creationId xmlns:a16="http://schemas.microsoft.com/office/drawing/2014/main" id="{883D872A-F111-5430-9288-7CC09D8D4857}"/>
              </a:ext>
            </a:extLst>
          </p:cNvPr>
          <p:cNvSpPr txBox="1"/>
          <p:nvPr/>
        </p:nvSpPr>
        <p:spPr>
          <a:xfrm>
            <a:off x="922173" y="5094655"/>
            <a:ext cx="10347649" cy="1014765"/>
          </a:xfrm>
          <a:prstGeom prst="rect">
            <a:avLst/>
          </a:prstGeom>
          <a:noFill/>
        </p:spPr>
        <p:txBody>
          <a:bodyPr wrap="square">
            <a:spAutoFit/>
          </a:bodyPr>
          <a:lstStyle/>
          <a:p>
            <a:pPr marL="285750" indent="-285750">
              <a:lnSpc>
                <a:spcPct val="130000"/>
              </a:lnSpc>
              <a:buFont typeface="Arial" panose="020B0604020202020204" pitchFamily="34" charset="0"/>
              <a:buChar char="•"/>
            </a:pPr>
            <a:r>
              <a:rPr lang="en-US" altLang="zh-CN" sz="2400" b="1">
                <a:latin typeface="Arial" panose="020B0604020202020204" pitchFamily="34" charset="0"/>
                <a:cs typeface="Arial" panose="020B0604020202020204" pitchFamily="34" charset="0"/>
              </a:rPr>
              <a:t>AI</a:t>
            </a:r>
            <a:r>
              <a:rPr lang="en-US" altLang="zh-CN" sz="2400">
                <a:latin typeface="Arial" panose="020B0604020202020204" pitchFamily="34" charset="0"/>
                <a:cs typeface="Arial" panose="020B0604020202020204" pitchFamily="34" charset="0"/>
              </a:rPr>
              <a:t>4</a:t>
            </a:r>
            <a:r>
              <a:rPr lang="en-US" altLang="zh-CN" sz="2400" b="1">
                <a:latin typeface="Arial" panose="020B0604020202020204" pitchFamily="34" charset="0"/>
                <a:cs typeface="Arial" panose="020B0604020202020204" pitchFamily="34" charset="0"/>
              </a:rPr>
              <a:t>Science</a:t>
            </a:r>
            <a:br>
              <a:rPr lang="en-US" altLang="zh-CN" sz="2400"/>
            </a:br>
            <a:r>
              <a:rPr lang="zh-CN" altLang="en-US" sz="2400"/>
              <a:t>目前 </a:t>
            </a:r>
            <a:r>
              <a:rPr lang="en-US" altLang="zh-CN" sz="2400"/>
              <a:t>LLM </a:t>
            </a:r>
            <a:r>
              <a:rPr lang="zh-CN" altLang="en-US" sz="2400"/>
              <a:t>已经广泛应用于 数学、化学、物理、生物 </a:t>
            </a:r>
            <a:r>
              <a:rPr lang="en-US" altLang="zh-CN" sz="2400"/>
              <a:t>...</a:t>
            </a:r>
            <a:endParaRPr lang="zh-CN" altLang="en-US" sz="2400"/>
          </a:p>
        </p:txBody>
      </p:sp>
      <p:sp>
        <p:nvSpPr>
          <p:cNvPr id="4" name="灯片编号占位符 3">
            <a:extLst>
              <a:ext uri="{FF2B5EF4-FFF2-40B4-BE49-F238E27FC236}">
                <a16:creationId xmlns:a16="http://schemas.microsoft.com/office/drawing/2014/main" id="{F38A5EC8-0402-FFD4-B643-79DCAF04F8B6}"/>
              </a:ext>
            </a:extLst>
          </p:cNvPr>
          <p:cNvSpPr>
            <a:spLocks noGrp="1"/>
          </p:cNvSpPr>
          <p:nvPr>
            <p:ph type="sldNum" sz="quarter" idx="12"/>
          </p:nvPr>
        </p:nvSpPr>
        <p:spPr/>
        <p:txBody>
          <a:bodyPr/>
          <a:lstStyle/>
          <a:p>
            <a:fld id="{EC78E7B1-3FC2-4821-B144-3AA6EF938D0A}" type="slidenum">
              <a:rPr lang="zh-CN" altLang="en-US" sz="1400" b="1" smtClean="0"/>
              <a:pPr/>
              <a:t>12</a:t>
            </a:fld>
            <a:r>
              <a:rPr lang="zh-CN" altLang="en-US"/>
              <a:t> </a:t>
            </a:r>
            <a:r>
              <a:rPr lang="en-US" altLang="zh-CN"/>
              <a:t>/ 82</a:t>
            </a:r>
            <a:endParaRPr lang="zh-CN" altLang="en-US" dirty="0"/>
          </a:p>
        </p:txBody>
      </p:sp>
    </p:spTree>
    <p:extLst>
      <p:ext uri="{BB962C8B-B14F-4D97-AF65-F5344CB8AC3E}">
        <p14:creationId xmlns:p14="http://schemas.microsoft.com/office/powerpoint/2010/main" val="235240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14C3BC-D228-6733-9878-9DD5CCE86D9B}"/>
              </a:ext>
            </a:extLst>
          </p:cNvPr>
          <p:cNvSpPr>
            <a:spLocks noGrp="1"/>
          </p:cNvSpPr>
          <p:nvPr>
            <p:ph type="title"/>
          </p:nvPr>
        </p:nvSpPr>
        <p:spPr/>
        <p:txBody>
          <a:bodyPr/>
          <a:lstStyle/>
          <a:p>
            <a:r>
              <a:rPr lang="en-US"/>
              <a:t>LLM </a:t>
            </a:r>
            <a:r>
              <a:rPr lang="zh-CN" altLang="en-US"/>
              <a:t>构建流程</a:t>
            </a:r>
            <a:endParaRPr lang="en-US"/>
          </a:p>
        </p:txBody>
      </p:sp>
      <p:sp>
        <p:nvSpPr>
          <p:cNvPr id="5" name="文本框 4">
            <a:extLst>
              <a:ext uri="{FF2B5EF4-FFF2-40B4-BE49-F238E27FC236}">
                <a16:creationId xmlns:a16="http://schemas.microsoft.com/office/drawing/2014/main" id="{8E3239F1-8859-AECB-677A-6708AF9D4502}"/>
              </a:ext>
            </a:extLst>
          </p:cNvPr>
          <p:cNvSpPr txBox="1"/>
          <p:nvPr/>
        </p:nvSpPr>
        <p:spPr>
          <a:xfrm>
            <a:off x="752802" y="998324"/>
            <a:ext cx="10686396" cy="1307281"/>
          </a:xfrm>
          <a:prstGeom prst="rect">
            <a:avLst/>
          </a:prstGeom>
          <a:noFill/>
        </p:spPr>
        <p:txBody>
          <a:bodyPr wrap="square">
            <a:spAutoFit/>
          </a:bodyPr>
          <a:lstStyle/>
          <a:p>
            <a:r>
              <a:rPr lang="en-US" altLang="zh-CN" sz="2400" dirty="0"/>
              <a:t>1. </a:t>
            </a:r>
            <a:r>
              <a:rPr lang="zh-CN" altLang="en-US" sz="2400" b="1" dirty="0"/>
              <a:t>预训练</a:t>
            </a:r>
            <a:endParaRPr lang="en-US" altLang="zh-CN" sz="2400" b="1" dirty="0"/>
          </a:p>
          <a:p>
            <a:pPr marL="569913" indent="-225425">
              <a:lnSpc>
                <a:spcPct val="130000"/>
              </a:lnSpc>
              <a:buFont typeface="Arial" panose="020B0604020202020204" pitchFamily="34" charset="0"/>
              <a:buChar char="•"/>
            </a:pPr>
            <a:r>
              <a:rPr lang="zh-CN" altLang="en-US" sz="2200" dirty="0"/>
              <a:t>目标：通过海量无标注文本学习语言的统计规律、</a:t>
            </a:r>
            <a:r>
              <a:rPr lang="zh-CN" altLang="en-US" sz="2200" b="1" dirty="0">
                <a:solidFill>
                  <a:schemeClr val="accent1"/>
                </a:solidFill>
              </a:rPr>
              <a:t>世界知识</a:t>
            </a:r>
            <a:r>
              <a:rPr lang="zh-CN" altLang="en-US" sz="2200" dirty="0"/>
              <a:t>、基础推理能力。</a:t>
            </a:r>
            <a:endParaRPr lang="en-US" altLang="zh-CN" sz="2200" dirty="0"/>
          </a:p>
          <a:p>
            <a:pPr marL="569913" indent="-225425">
              <a:lnSpc>
                <a:spcPct val="130000"/>
              </a:lnSpc>
              <a:buFont typeface="Arial" panose="020B0604020202020204" pitchFamily="34" charset="0"/>
              <a:buChar char="•"/>
            </a:pPr>
            <a:r>
              <a:rPr lang="zh-CN" altLang="en-US" sz="2200" dirty="0"/>
              <a:t>局限：模型可能生成有害内容、无法遵循指令或缺乏与人类价值观的对齐。</a:t>
            </a:r>
            <a:endParaRPr lang="en-US" sz="2200" dirty="0"/>
          </a:p>
        </p:txBody>
      </p:sp>
      <p:sp>
        <p:nvSpPr>
          <p:cNvPr id="7" name="文本框 6">
            <a:extLst>
              <a:ext uri="{FF2B5EF4-FFF2-40B4-BE49-F238E27FC236}">
                <a16:creationId xmlns:a16="http://schemas.microsoft.com/office/drawing/2014/main" id="{DC1D1D33-2987-AC0D-5E87-B94FC86BBB06}"/>
              </a:ext>
            </a:extLst>
          </p:cNvPr>
          <p:cNvSpPr txBox="1"/>
          <p:nvPr/>
        </p:nvSpPr>
        <p:spPr>
          <a:xfrm>
            <a:off x="752802" y="2540875"/>
            <a:ext cx="10686396" cy="1307281"/>
          </a:xfrm>
          <a:prstGeom prst="rect">
            <a:avLst/>
          </a:prstGeom>
          <a:noFill/>
        </p:spPr>
        <p:txBody>
          <a:bodyPr wrap="square">
            <a:spAutoFit/>
          </a:bodyPr>
          <a:lstStyle/>
          <a:p>
            <a:r>
              <a:rPr lang="en-US" altLang="zh-CN" sz="2400" dirty="0"/>
              <a:t>2. </a:t>
            </a:r>
            <a:r>
              <a:rPr lang="zh-CN" altLang="en-US" sz="2400" b="1" dirty="0"/>
              <a:t>指令微调</a:t>
            </a:r>
            <a:endParaRPr lang="en-US" altLang="zh-CN" sz="2400" b="1" dirty="0"/>
          </a:p>
          <a:p>
            <a:pPr marL="569913" indent="-225425">
              <a:lnSpc>
                <a:spcPct val="130000"/>
              </a:lnSpc>
              <a:buFont typeface="Arial" panose="020B0604020202020204" pitchFamily="34" charset="0"/>
              <a:buChar char="•"/>
            </a:pPr>
            <a:r>
              <a:rPr lang="zh-CN" altLang="en-US" sz="2200" dirty="0"/>
              <a:t>通过人工标注的</a:t>
            </a:r>
            <a:r>
              <a:rPr lang="zh-CN" altLang="en-US" sz="2200" dirty="0">
                <a:latin typeface="楷体" panose="02010609060101010101" pitchFamily="49" charset="-122"/>
                <a:ea typeface="楷体" panose="02010609060101010101" pitchFamily="49" charset="-122"/>
              </a:rPr>
              <a:t>指令</a:t>
            </a:r>
            <a:r>
              <a:rPr lang="en-US" altLang="zh-CN" sz="2200" dirty="0">
                <a:latin typeface="楷体" panose="02010609060101010101" pitchFamily="49" charset="-122"/>
                <a:ea typeface="楷体" panose="02010609060101010101" pitchFamily="49" charset="-122"/>
              </a:rPr>
              <a:t>-</a:t>
            </a:r>
            <a:r>
              <a:rPr lang="zh-CN" altLang="en-US" sz="2200" dirty="0">
                <a:latin typeface="楷体" panose="02010609060101010101" pitchFamily="49" charset="-122"/>
                <a:ea typeface="楷体" panose="02010609060101010101" pitchFamily="49" charset="-122"/>
              </a:rPr>
              <a:t>回答</a:t>
            </a:r>
            <a:r>
              <a:rPr lang="zh-CN" altLang="en-US" sz="2200" dirty="0"/>
              <a:t>对，教会模型理解、并执行具体任务。</a:t>
            </a:r>
            <a:br>
              <a:rPr lang="en-US" altLang="zh-CN" sz="2200" dirty="0"/>
            </a:br>
            <a:r>
              <a:rPr lang="zh-CN" altLang="en-US" sz="2200" dirty="0"/>
              <a:t>初步对齐用户意图，从 “无差别续写” 转向 “</a:t>
            </a:r>
            <a:r>
              <a:rPr lang="zh-CN" altLang="en-US" sz="2200" b="1" dirty="0">
                <a:solidFill>
                  <a:schemeClr val="accent1"/>
                </a:solidFill>
              </a:rPr>
              <a:t>任务导向输出</a:t>
            </a:r>
            <a:r>
              <a:rPr lang="zh-CN" altLang="en-US" sz="2200" dirty="0"/>
              <a:t>”</a:t>
            </a:r>
            <a:endParaRPr lang="en-US" altLang="zh-CN" sz="2200" dirty="0"/>
          </a:p>
        </p:txBody>
      </p:sp>
      <p:sp>
        <p:nvSpPr>
          <p:cNvPr id="8" name="文本框 7">
            <a:extLst>
              <a:ext uri="{FF2B5EF4-FFF2-40B4-BE49-F238E27FC236}">
                <a16:creationId xmlns:a16="http://schemas.microsoft.com/office/drawing/2014/main" id="{8DDB4D46-F4D6-43F6-81AA-8BE213770896}"/>
              </a:ext>
            </a:extLst>
          </p:cNvPr>
          <p:cNvSpPr txBox="1"/>
          <p:nvPr/>
        </p:nvSpPr>
        <p:spPr>
          <a:xfrm>
            <a:off x="752802" y="4083426"/>
            <a:ext cx="10686396" cy="867160"/>
          </a:xfrm>
          <a:prstGeom prst="rect">
            <a:avLst/>
          </a:prstGeom>
          <a:noFill/>
        </p:spPr>
        <p:txBody>
          <a:bodyPr wrap="square">
            <a:spAutoFit/>
          </a:bodyPr>
          <a:lstStyle/>
          <a:p>
            <a:r>
              <a:rPr lang="en-US" altLang="zh-CN" sz="2400"/>
              <a:t>3. </a:t>
            </a:r>
            <a:r>
              <a:rPr lang="zh-CN" altLang="en-US" sz="2400"/>
              <a:t>奖励建模</a:t>
            </a:r>
            <a:endParaRPr lang="en-US" altLang="zh-CN" sz="2400"/>
          </a:p>
          <a:p>
            <a:pPr marL="569913" indent="-225425">
              <a:lnSpc>
                <a:spcPct val="130000"/>
              </a:lnSpc>
              <a:buFont typeface="Arial" panose="020B0604020202020204" pitchFamily="34" charset="0"/>
              <a:buChar char="•"/>
            </a:pPr>
            <a:r>
              <a:rPr lang="zh-CN" altLang="en-US" sz="2200"/>
              <a:t>训练一个能模拟人类偏好的奖励模型，为后续强化学习结果自动打分。</a:t>
            </a:r>
            <a:endParaRPr lang="en-US" altLang="zh-CN" sz="2200"/>
          </a:p>
        </p:txBody>
      </p:sp>
      <p:sp>
        <p:nvSpPr>
          <p:cNvPr id="9" name="文本框 8">
            <a:extLst>
              <a:ext uri="{FF2B5EF4-FFF2-40B4-BE49-F238E27FC236}">
                <a16:creationId xmlns:a16="http://schemas.microsoft.com/office/drawing/2014/main" id="{F9687080-4EA8-3C4F-874F-25D0E4EECA6A}"/>
              </a:ext>
            </a:extLst>
          </p:cNvPr>
          <p:cNvSpPr txBox="1"/>
          <p:nvPr/>
        </p:nvSpPr>
        <p:spPr>
          <a:xfrm>
            <a:off x="752802" y="5185856"/>
            <a:ext cx="10887323" cy="867160"/>
          </a:xfrm>
          <a:prstGeom prst="rect">
            <a:avLst/>
          </a:prstGeom>
          <a:noFill/>
        </p:spPr>
        <p:txBody>
          <a:bodyPr wrap="square">
            <a:spAutoFit/>
          </a:bodyPr>
          <a:lstStyle/>
          <a:p>
            <a:r>
              <a:rPr lang="en-US" altLang="zh-CN" sz="2400" dirty="0"/>
              <a:t>4. </a:t>
            </a:r>
            <a:r>
              <a:rPr lang="zh-CN" altLang="en-US" sz="2400" b="1" dirty="0"/>
              <a:t>强化学习 </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终极优化器、最终塑造“行为模式”</a:t>
            </a:r>
            <a:r>
              <a:rPr lang="en-US" altLang="zh-CN" sz="2400" dirty="0">
                <a:latin typeface="楷体" panose="02010609060101010101" pitchFamily="49" charset="-122"/>
                <a:ea typeface="楷体" panose="02010609060101010101" pitchFamily="49" charset="-122"/>
              </a:rPr>
              <a:t>)</a:t>
            </a:r>
          </a:p>
          <a:p>
            <a:pPr marL="569913" indent="-225425">
              <a:lnSpc>
                <a:spcPct val="130000"/>
              </a:lnSpc>
              <a:buFont typeface="Arial" panose="020B0604020202020204" pitchFamily="34" charset="0"/>
              <a:buChar char="•"/>
            </a:pPr>
            <a:r>
              <a:rPr lang="zh-CN" altLang="en-US" sz="2200" dirty="0"/>
              <a:t>利用奖励模型的反馈，通过策略优化微调 </a:t>
            </a:r>
            <a:r>
              <a:rPr lang="en-US" altLang="zh-CN" sz="2200" dirty="0"/>
              <a:t>LLM</a:t>
            </a:r>
            <a:r>
              <a:rPr lang="zh-CN" altLang="en-US" sz="2200" dirty="0"/>
              <a:t>，使其输出更符合</a:t>
            </a:r>
            <a:r>
              <a:rPr lang="zh-CN" altLang="en-US" sz="2200" b="1" dirty="0">
                <a:solidFill>
                  <a:schemeClr val="accent1"/>
                </a:solidFill>
              </a:rPr>
              <a:t>人类价值观</a:t>
            </a:r>
            <a:r>
              <a:rPr lang="zh-CN" altLang="en-US" sz="2200" dirty="0"/>
              <a:t>。</a:t>
            </a:r>
            <a:endParaRPr lang="en-US" sz="2200" dirty="0"/>
          </a:p>
        </p:txBody>
      </p:sp>
      <p:sp>
        <p:nvSpPr>
          <p:cNvPr id="11" name="文本框 10">
            <a:extLst>
              <a:ext uri="{FF2B5EF4-FFF2-40B4-BE49-F238E27FC236}">
                <a16:creationId xmlns:a16="http://schemas.microsoft.com/office/drawing/2014/main" id="{58D6FDC2-3E61-40F3-42E9-B8D9DA300768}"/>
              </a:ext>
            </a:extLst>
          </p:cNvPr>
          <p:cNvSpPr txBox="1"/>
          <p:nvPr/>
        </p:nvSpPr>
        <p:spPr>
          <a:xfrm>
            <a:off x="4562167" y="6003856"/>
            <a:ext cx="1563329" cy="400110"/>
          </a:xfrm>
          <a:prstGeom prst="rect">
            <a:avLst/>
          </a:prstGeom>
          <a:noFill/>
        </p:spPr>
        <p:txBody>
          <a:bodyPr wrap="square">
            <a:spAutoFit/>
          </a:bodyPr>
          <a:lstStyle/>
          <a:p>
            <a:r>
              <a:rPr lang="zh-CN" altLang="en-US" sz="2000"/>
              <a:t>（如 </a:t>
            </a:r>
            <a:r>
              <a:rPr lang="en-US" sz="2000"/>
              <a:t>PPO）</a:t>
            </a:r>
          </a:p>
        </p:txBody>
      </p:sp>
      <p:sp>
        <p:nvSpPr>
          <p:cNvPr id="4" name="灯片编号占位符 3">
            <a:extLst>
              <a:ext uri="{FF2B5EF4-FFF2-40B4-BE49-F238E27FC236}">
                <a16:creationId xmlns:a16="http://schemas.microsoft.com/office/drawing/2014/main" id="{D73744D3-6815-3D4D-B5FB-917391D90C85}"/>
              </a:ext>
            </a:extLst>
          </p:cNvPr>
          <p:cNvSpPr>
            <a:spLocks noGrp="1"/>
          </p:cNvSpPr>
          <p:nvPr>
            <p:ph type="sldNum" sz="quarter" idx="12"/>
          </p:nvPr>
        </p:nvSpPr>
        <p:spPr/>
        <p:txBody>
          <a:bodyPr/>
          <a:lstStyle/>
          <a:p>
            <a:fld id="{EC78E7B1-3FC2-4821-B144-3AA6EF938D0A}" type="slidenum">
              <a:rPr lang="zh-CN" altLang="en-US" sz="1400" b="1" smtClean="0"/>
              <a:pPr/>
              <a:t>13</a:t>
            </a:fld>
            <a:r>
              <a:rPr lang="zh-CN" altLang="en-US"/>
              <a:t> </a:t>
            </a:r>
            <a:r>
              <a:rPr lang="en-US" altLang="zh-CN"/>
              <a:t>/ 82</a:t>
            </a:r>
            <a:endParaRPr lang="zh-CN" altLang="en-US" dirty="0"/>
          </a:p>
        </p:txBody>
      </p:sp>
    </p:spTree>
    <p:extLst>
      <p:ext uri="{BB962C8B-B14F-4D97-AF65-F5344CB8AC3E}">
        <p14:creationId xmlns:p14="http://schemas.microsoft.com/office/powerpoint/2010/main" val="1122315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427DBC-D7DE-AB74-6ACB-6E2DEDE9392F}"/>
              </a:ext>
            </a:extLst>
          </p:cNvPr>
          <p:cNvSpPr>
            <a:spLocks noGrp="1"/>
          </p:cNvSpPr>
          <p:nvPr>
            <p:ph type="title"/>
          </p:nvPr>
        </p:nvSpPr>
        <p:spPr/>
        <p:txBody>
          <a:bodyPr/>
          <a:lstStyle/>
          <a:p>
            <a:r>
              <a:rPr lang="en-US" altLang="zh-CN"/>
              <a:t>LLM</a:t>
            </a:r>
            <a:r>
              <a:rPr lang="zh-CN" altLang="en-US"/>
              <a:t> 构建流程</a:t>
            </a:r>
            <a:endParaRPr lang="en-US"/>
          </a:p>
        </p:txBody>
      </p:sp>
      <p:grpSp>
        <p:nvGrpSpPr>
          <p:cNvPr id="50" name="组合 49">
            <a:extLst>
              <a:ext uri="{FF2B5EF4-FFF2-40B4-BE49-F238E27FC236}">
                <a16:creationId xmlns:a16="http://schemas.microsoft.com/office/drawing/2014/main" id="{8A6BA0D9-6A6D-D35A-64E5-AE04B37026D2}"/>
              </a:ext>
            </a:extLst>
          </p:cNvPr>
          <p:cNvGrpSpPr/>
          <p:nvPr/>
        </p:nvGrpSpPr>
        <p:grpSpPr>
          <a:xfrm>
            <a:off x="865913" y="997535"/>
            <a:ext cx="2011680" cy="5079793"/>
            <a:chOff x="865913" y="997535"/>
            <a:chExt cx="2011680" cy="5079793"/>
          </a:xfrm>
        </p:grpSpPr>
        <p:sp>
          <p:nvSpPr>
            <p:cNvPr id="3" name="矩形: 圆角 2">
              <a:extLst>
                <a:ext uri="{FF2B5EF4-FFF2-40B4-BE49-F238E27FC236}">
                  <a16:creationId xmlns:a16="http://schemas.microsoft.com/office/drawing/2014/main" id="{5B7E5F22-845B-1DBB-D332-0741DB247469}"/>
                </a:ext>
              </a:extLst>
            </p:cNvPr>
            <p:cNvSpPr/>
            <p:nvPr/>
          </p:nvSpPr>
          <p:spPr>
            <a:xfrm>
              <a:off x="865913" y="4358390"/>
              <a:ext cx="2011680" cy="731520"/>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rPr>
                <a:t>原始数据</a:t>
              </a:r>
              <a:endParaRPr lang="en-US" altLang="zh-CN" sz="2000" b="1">
                <a:solidFill>
                  <a:schemeClr val="tx1"/>
                </a:solidFill>
              </a:endParaRPr>
            </a:p>
            <a:p>
              <a:pPr algn="ctr">
                <a:spcBef>
                  <a:spcPts val="600"/>
                </a:spcBef>
              </a:pPr>
              <a:r>
                <a:rPr lang="zh-CN" altLang="en-US" sz="1600" b="1">
                  <a:solidFill>
                    <a:schemeClr val="accent1"/>
                  </a:solidFill>
                </a:rPr>
                <a:t>千亿</a:t>
              </a:r>
              <a:r>
                <a:rPr lang="zh-CN" altLang="en-US" sz="1600">
                  <a:solidFill>
                    <a:schemeClr val="tx1"/>
                  </a:solidFill>
                </a:rPr>
                <a:t> 单词：网页</a:t>
              </a:r>
              <a:endParaRPr lang="en-US" sz="1600">
                <a:solidFill>
                  <a:schemeClr val="tx1"/>
                </a:solidFill>
              </a:endParaRPr>
            </a:p>
          </p:txBody>
        </p:sp>
        <p:sp>
          <p:nvSpPr>
            <p:cNvPr id="13" name="矩形: 圆角 12">
              <a:extLst>
                <a:ext uri="{FF2B5EF4-FFF2-40B4-BE49-F238E27FC236}">
                  <a16:creationId xmlns:a16="http://schemas.microsoft.com/office/drawing/2014/main" id="{BD1FE939-01BA-8C8C-0FE8-0E4D1EFD69A5}"/>
                </a:ext>
              </a:extLst>
            </p:cNvPr>
            <p:cNvSpPr/>
            <p:nvPr/>
          </p:nvSpPr>
          <p:spPr>
            <a:xfrm>
              <a:off x="865913" y="3224465"/>
              <a:ext cx="2011680" cy="640080"/>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rPr>
                <a:t>语言模型训练</a:t>
              </a:r>
              <a:endParaRPr lang="en-US" altLang="zh-CN" sz="2000" b="1">
                <a:solidFill>
                  <a:schemeClr val="tx1"/>
                </a:solidFill>
              </a:endParaRPr>
            </a:p>
          </p:txBody>
        </p:sp>
        <p:sp>
          <p:nvSpPr>
            <p:cNvPr id="14" name="矩形: 圆角 13">
              <a:extLst>
                <a:ext uri="{FF2B5EF4-FFF2-40B4-BE49-F238E27FC236}">
                  <a16:creationId xmlns:a16="http://schemas.microsoft.com/office/drawing/2014/main" id="{BC6D4CB2-660E-42F3-200D-C4DC6B6CFC9A}"/>
                </a:ext>
              </a:extLst>
            </p:cNvPr>
            <p:cNvSpPr/>
            <p:nvPr/>
          </p:nvSpPr>
          <p:spPr>
            <a:xfrm>
              <a:off x="865913" y="2090539"/>
              <a:ext cx="2011680" cy="640080"/>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spc="300">
                  <a:solidFill>
                    <a:schemeClr val="tx1"/>
                  </a:solidFill>
                </a:rPr>
                <a:t>基础模型</a:t>
              </a:r>
              <a:endParaRPr lang="en-US" altLang="zh-CN" sz="2000" b="1" spc="300">
                <a:solidFill>
                  <a:schemeClr val="tx1"/>
                </a:solidFill>
              </a:endParaRPr>
            </a:p>
          </p:txBody>
        </p:sp>
        <p:sp>
          <p:nvSpPr>
            <p:cNvPr id="15" name="文本框 14">
              <a:extLst>
                <a:ext uri="{FF2B5EF4-FFF2-40B4-BE49-F238E27FC236}">
                  <a16:creationId xmlns:a16="http://schemas.microsoft.com/office/drawing/2014/main" id="{728FA0F8-4A4C-677D-E3DE-F286E5EF525A}"/>
                </a:ext>
              </a:extLst>
            </p:cNvPr>
            <p:cNvSpPr txBox="1"/>
            <p:nvPr/>
          </p:nvSpPr>
          <p:spPr>
            <a:xfrm>
              <a:off x="1138219" y="5369442"/>
              <a:ext cx="1467069" cy="707886"/>
            </a:xfrm>
            <a:prstGeom prst="rect">
              <a:avLst/>
            </a:prstGeom>
            <a:noFill/>
          </p:spPr>
          <p:txBody>
            <a:bodyPr wrap="none" rtlCol="0">
              <a:spAutoFit/>
            </a:bodyPr>
            <a:lstStyle/>
            <a:p>
              <a:pPr algn="ctr"/>
              <a:r>
                <a:rPr lang="en-US" sz="2000">
                  <a:solidFill>
                    <a:schemeClr val="accent1"/>
                  </a:solidFill>
                </a:rPr>
                <a:t>1000+</a:t>
              </a:r>
              <a:r>
                <a:rPr lang="en-US" altLang="zh-CN" sz="2000">
                  <a:solidFill>
                    <a:schemeClr val="accent1"/>
                  </a:solidFill>
                </a:rPr>
                <a:t>GPU</a:t>
              </a:r>
            </a:p>
            <a:p>
              <a:pPr algn="ctr"/>
              <a:r>
                <a:rPr lang="zh-CN" altLang="en-US" sz="2000">
                  <a:solidFill>
                    <a:schemeClr val="accent1"/>
                  </a:solidFill>
                </a:rPr>
                <a:t>月级别训练</a:t>
              </a:r>
              <a:endParaRPr lang="en-US" sz="2000">
                <a:solidFill>
                  <a:schemeClr val="accent1"/>
                </a:solidFill>
              </a:endParaRPr>
            </a:p>
          </p:txBody>
        </p:sp>
        <p:sp>
          <p:nvSpPr>
            <p:cNvPr id="16" name="文本框 15">
              <a:extLst>
                <a:ext uri="{FF2B5EF4-FFF2-40B4-BE49-F238E27FC236}">
                  <a16:creationId xmlns:a16="http://schemas.microsoft.com/office/drawing/2014/main" id="{8EFA51DC-18D7-2483-7DA7-BAF74DE412F6}"/>
                </a:ext>
              </a:extLst>
            </p:cNvPr>
            <p:cNvSpPr txBox="1"/>
            <p:nvPr/>
          </p:nvSpPr>
          <p:spPr>
            <a:xfrm>
              <a:off x="1202339" y="997535"/>
              <a:ext cx="1338828" cy="907941"/>
            </a:xfrm>
            <a:prstGeom prst="rect">
              <a:avLst/>
            </a:prstGeom>
            <a:noFill/>
          </p:spPr>
          <p:txBody>
            <a:bodyPr wrap="none" rtlCol="0">
              <a:spAutoFit/>
            </a:bodyPr>
            <a:lstStyle/>
            <a:p>
              <a:pPr algn="ctr">
                <a:spcAft>
                  <a:spcPts val="600"/>
                </a:spcAft>
              </a:pPr>
              <a:r>
                <a:rPr lang="en-US" altLang="zh-CN" sz="2400" spc="600">
                  <a:solidFill>
                    <a:schemeClr val="accent1"/>
                  </a:solidFill>
                  <a:latin typeface="微软雅黑" panose="020B0503020204020204" pitchFamily="34" charset="-122"/>
                  <a:ea typeface="微软雅黑" panose="020B0503020204020204" pitchFamily="34" charset="-122"/>
                </a:rPr>
                <a:t>①</a:t>
              </a:r>
            </a:p>
            <a:p>
              <a:pPr algn="ctr"/>
              <a:r>
                <a:rPr lang="zh-CN" altLang="en-US" sz="2400" b="1" spc="600">
                  <a:solidFill>
                    <a:schemeClr val="accent1"/>
                  </a:solidFill>
                  <a:latin typeface="微软雅黑" panose="020B0503020204020204" pitchFamily="34" charset="-122"/>
                  <a:ea typeface="微软雅黑" panose="020B0503020204020204" pitchFamily="34" charset="-122"/>
                </a:rPr>
                <a:t>预训练</a:t>
              </a:r>
              <a:endParaRPr lang="en-US" b="1" spc="600">
                <a:solidFill>
                  <a:schemeClr val="accent1"/>
                </a:solidFill>
                <a:latin typeface="微软雅黑" panose="020B0503020204020204" pitchFamily="34" charset="-122"/>
                <a:ea typeface="微软雅黑" panose="020B0503020204020204" pitchFamily="34" charset="-122"/>
              </a:endParaRPr>
            </a:p>
          </p:txBody>
        </p:sp>
        <p:cxnSp>
          <p:nvCxnSpPr>
            <p:cNvPr id="18" name="直接箭头连接符 17">
              <a:extLst>
                <a:ext uri="{FF2B5EF4-FFF2-40B4-BE49-F238E27FC236}">
                  <a16:creationId xmlns:a16="http://schemas.microsoft.com/office/drawing/2014/main" id="{4DDAEFE9-8000-8CDD-C4C4-BC441C300C3F}"/>
                </a:ext>
              </a:extLst>
            </p:cNvPr>
            <p:cNvCxnSpPr>
              <a:stCxn id="13" idx="0"/>
              <a:endCxn id="14" idx="2"/>
            </p:cNvCxnSpPr>
            <p:nvPr/>
          </p:nvCxnSpPr>
          <p:spPr>
            <a:xfrm flipV="1">
              <a:off x="1871753" y="2730619"/>
              <a:ext cx="0" cy="493846"/>
            </a:xfrm>
            <a:prstGeom prst="straightConnector1">
              <a:avLst/>
            </a:prstGeom>
            <a:ln w="571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E0672C33-166C-0C1A-A602-98579CD96750}"/>
                </a:ext>
              </a:extLst>
            </p:cNvPr>
            <p:cNvCxnSpPr>
              <a:cxnSpLocks/>
              <a:stCxn id="3" idx="0"/>
              <a:endCxn id="13" idx="2"/>
            </p:cNvCxnSpPr>
            <p:nvPr/>
          </p:nvCxnSpPr>
          <p:spPr>
            <a:xfrm flipV="1">
              <a:off x="1871753" y="3864545"/>
              <a:ext cx="0" cy="493845"/>
            </a:xfrm>
            <a:prstGeom prst="straightConnector1">
              <a:avLst/>
            </a:prstGeom>
            <a:ln w="571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1" name="组合 50">
            <a:extLst>
              <a:ext uri="{FF2B5EF4-FFF2-40B4-BE49-F238E27FC236}">
                <a16:creationId xmlns:a16="http://schemas.microsoft.com/office/drawing/2014/main" id="{DB76B2CF-8FEF-E691-F11F-DE6A37B356C5}"/>
              </a:ext>
            </a:extLst>
          </p:cNvPr>
          <p:cNvGrpSpPr/>
          <p:nvPr/>
        </p:nvGrpSpPr>
        <p:grpSpPr>
          <a:xfrm>
            <a:off x="3732933" y="997535"/>
            <a:ext cx="2011680" cy="5079793"/>
            <a:chOff x="3732933" y="997535"/>
            <a:chExt cx="2011680" cy="5079793"/>
          </a:xfrm>
        </p:grpSpPr>
        <p:sp>
          <p:nvSpPr>
            <p:cNvPr id="24" name="矩形: 圆角 23">
              <a:extLst>
                <a:ext uri="{FF2B5EF4-FFF2-40B4-BE49-F238E27FC236}">
                  <a16:creationId xmlns:a16="http://schemas.microsoft.com/office/drawing/2014/main" id="{75B104D8-B4D6-9283-C020-6BCAD3EF6F26}"/>
                </a:ext>
              </a:extLst>
            </p:cNvPr>
            <p:cNvSpPr/>
            <p:nvPr/>
          </p:nvSpPr>
          <p:spPr>
            <a:xfrm>
              <a:off x="3732933" y="4358390"/>
              <a:ext cx="2011680" cy="73152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rPr>
                <a:t>用户指令</a:t>
              </a:r>
              <a:endParaRPr lang="en-US" altLang="zh-CN" sz="2000" b="1">
                <a:solidFill>
                  <a:schemeClr val="tx1"/>
                </a:solidFill>
              </a:endParaRPr>
            </a:p>
            <a:p>
              <a:pPr algn="ctr">
                <a:spcBef>
                  <a:spcPts val="600"/>
                </a:spcBef>
              </a:pPr>
              <a:r>
                <a:rPr lang="zh-CN" altLang="en-US" sz="1600" b="1">
                  <a:solidFill>
                    <a:schemeClr val="accent1"/>
                  </a:solidFill>
                </a:rPr>
                <a:t>万</a:t>
              </a:r>
              <a:r>
                <a:rPr lang="zh-CN" altLang="en-US" sz="1600">
                  <a:solidFill>
                    <a:schemeClr val="tx1"/>
                  </a:solidFill>
                </a:rPr>
                <a:t> 用户指令</a:t>
              </a:r>
              <a:r>
                <a:rPr lang="en-US" altLang="zh-CN" sz="1600">
                  <a:solidFill>
                    <a:schemeClr val="tx1"/>
                  </a:solidFill>
                </a:rPr>
                <a:t>+</a:t>
              </a:r>
              <a:r>
                <a:rPr lang="zh-CN" altLang="en-US" sz="1600">
                  <a:solidFill>
                    <a:schemeClr val="tx1"/>
                  </a:solidFill>
                </a:rPr>
                <a:t>答案</a:t>
              </a:r>
              <a:endParaRPr lang="en-US" sz="1600">
                <a:solidFill>
                  <a:schemeClr val="tx1"/>
                </a:solidFill>
              </a:endParaRPr>
            </a:p>
          </p:txBody>
        </p:sp>
        <p:sp>
          <p:nvSpPr>
            <p:cNvPr id="25" name="矩形: 圆角 24">
              <a:extLst>
                <a:ext uri="{FF2B5EF4-FFF2-40B4-BE49-F238E27FC236}">
                  <a16:creationId xmlns:a16="http://schemas.microsoft.com/office/drawing/2014/main" id="{17D928FB-2D2F-8AB5-75F8-F6CBFFB076F9}"/>
                </a:ext>
              </a:extLst>
            </p:cNvPr>
            <p:cNvSpPr/>
            <p:nvPr/>
          </p:nvSpPr>
          <p:spPr>
            <a:xfrm>
              <a:off x="3732933" y="3224465"/>
              <a:ext cx="2011680" cy="64008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rPr>
                <a:t>语言模型训练</a:t>
              </a:r>
              <a:endParaRPr lang="en-US" altLang="zh-CN" sz="2000" b="1">
                <a:solidFill>
                  <a:schemeClr val="tx1"/>
                </a:solidFill>
              </a:endParaRPr>
            </a:p>
          </p:txBody>
        </p:sp>
        <p:sp>
          <p:nvSpPr>
            <p:cNvPr id="26" name="矩形: 圆角 25">
              <a:extLst>
                <a:ext uri="{FF2B5EF4-FFF2-40B4-BE49-F238E27FC236}">
                  <a16:creationId xmlns:a16="http://schemas.microsoft.com/office/drawing/2014/main" id="{D9B99C93-93C8-CFE9-6F5B-4DCDFD928800}"/>
                </a:ext>
              </a:extLst>
            </p:cNvPr>
            <p:cNvSpPr/>
            <p:nvPr/>
          </p:nvSpPr>
          <p:spPr>
            <a:xfrm>
              <a:off x="3732933" y="2090539"/>
              <a:ext cx="2011680" cy="64008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spc="-150">
                  <a:solidFill>
                    <a:schemeClr val="tx1"/>
                  </a:solidFill>
                </a:rPr>
                <a:t>有监督微调模型</a:t>
              </a:r>
              <a:endParaRPr lang="en-US" altLang="zh-CN" sz="2000" b="1" spc="-150">
                <a:solidFill>
                  <a:schemeClr val="tx1"/>
                </a:solidFill>
              </a:endParaRPr>
            </a:p>
          </p:txBody>
        </p:sp>
        <p:sp>
          <p:nvSpPr>
            <p:cNvPr id="27" name="文本框 26">
              <a:extLst>
                <a:ext uri="{FF2B5EF4-FFF2-40B4-BE49-F238E27FC236}">
                  <a16:creationId xmlns:a16="http://schemas.microsoft.com/office/drawing/2014/main" id="{93901752-5A35-844B-1265-77C5D7B8714F}"/>
                </a:ext>
              </a:extLst>
            </p:cNvPr>
            <p:cNvSpPr txBox="1"/>
            <p:nvPr/>
          </p:nvSpPr>
          <p:spPr>
            <a:xfrm>
              <a:off x="4005240" y="5369442"/>
              <a:ext cx="1467068" cy="707886"/>
            </a:xfrm>
            <a:prstGeom prst="rect">
              <a:avLst/>
            </a:prstGeom>
            <a:noFill/>
          </p:spPr>
          <p:txBody>
            <a:bodyPr wrap="none" rtlCol="0">
              <a:spAutoFit/>
            </a:bodyPr>
            <a:lstStyle/>
            <a:p>
              <a:pPr algn="ctr"/>
              <a:r>
                <a:rPr lang="en-US" sz="2000">
                  <a:solidFill>
                    <a:schemeClr val="accent1"/>
                  </a:solidFill>
                </a:rPr>
                <a:t>1-100 </a:t>
              </a:r>
              <a:r>
                <a:rPr lang="en-US" altLang="zh-CN" sz="2000">
                  <a:solidFill>
                    <a:schemeClr val="accent1"/>
                  </a:solidFill>
                </a:rPr>
                <a:t>GPU</a:t>
              </a:r>
            </a:p>
            <a:p>
              <a:pPr algn="ctr"/>
              <a:r>
                <a:rPr lang="zh-CN" altLang="en-US" sz="2000">
                  <a:solidFill>
                    <a:schemeClr val="accent1"/>
                  </a:solidFill>
                </a:rPr>
                <a:t>天级别训练</a:t>
              </a:r>
              <a:endParaRPr lang="en-US" sz="2000">
                <a:solidFill>
                  <a:schemeClr val="accent1"/>
                </a:solidFill>
              </a:endParaRPr>
            </a:p>
          </p:txBody>
        </p:sp>
        <p:sp>
          <p:nvSpPr>
            <p:cNvPr id="28" name="文本框 27">
              <a:extLst>
                <a:ext uri="{FF2B5EF4-FFF2-40B4-BE49-F238E27FC236}">
                  <a16:creationId xmlns:a16="http://schemas.microsoft.com/office/drawing/2014/main" id="{F4299284-2D80-1A9D-62B8-3BEDAACEF691}"/>
                </a:ext>
              </a:extLst>
            </p:cNvPr>
            <p:cNvSpPr txBox="1"/>
            <p:nvPr/>
          </p:nvSpPr>
          <p:spPr>
            <a:xfrm>
              <a:off x="3877000" y="997535"/>
              <a:ext cx="1723549" cy="907941"/>
            </a:xfrm>
            <a:prstGeom prst="rect">
              <a:avLst/>
            </a:prstGeom>
            <a:noFill/>
          </p:spPr>
          <p:txBody>
            <a:bodyPr wrap="none" rtlCol="0">
              <a:spAutoFit/>
            </a:bodyPr>
            <a:lstStyle/>
            <a:p>
              <a:pPr algn="ctr">
                <a:spcAft>
                  <a:spcPts val="600"/>
                </a:spcAft>
              </a:pPr>
              <a:r>
                <a:rPr lang="en-US" altLang="zh-CN" sz="2400" spc="600">
                  <a:solidFill>
                    <a:schemeClr val="accent1"/>
                  </a:solidFill>
                  <a:latin typeface="微软雅黑" panose="020B0503020204020204" pitchFamily="34" charset="-122"/>
                  <a:ea typeface="微软雅黑" panose="020B0503020204020204" pitchFamily="34" charset="-122"/>
                </a:rPr>
                <a:t>②</a:t>
              </a:r>
            </a:p>
            <a:p>
              <a:pPr algn="ctr"/>
              <a:r>
                <a:rPr lang="zh-CN" altLang="en-US" sz="2400" b="1" spc="600">
                  <a:solidFill>
                    <a:schemeClr val="accent1"/>
                  </a:solidFill>
                  <a:latin typeface="微软雅黑" panose="020B0503020204020204" pitchFamily="34" charset="-122"/>
                  <a:ea typeface="微软雅黑" panose="020B0503020204020204" pitchFamily="34" charset="-122"/>
                </a:rPr>
                <a:t>指令微调</a:t>
              </a:r>
              <a:endParaRPr lang="en-US" b="1" spc="600">
                <a:solidFill>
                  <a:schemeClr val="accent1"/>
                </a:solidFill>
                <a:latin typeface="微软雅黑" panose="020B0503020204020204" pitchFamily="34" charset="-122"/>
                <a:ea typeface="微软雅黑" panose="020B0503020204020204" pitchFamily="34" charset="-122"/>
              </a:endParaRPr>
            </a:p>
          </p:txBody>
        </p:sp>
        <p:cxnSp>
          <p:nvCxnSpPr>
            <p:cNvPr id="29" name="直接箭头连接符 28">
              <a:extLst>
                <a:ext uri="{FF2B5EF4-FFF2-40B4-BE49-F238E27FC236}">
                  <a16:creationId xmlns:a16="http://schemas.microsoft.com/office/drawing/2014/main" id="{5D58520A-E9B6-800D-606F-2BFC3A7584FA}"/>
                </a:ext>
              </a:extLst>
            </p:cNvPr>
            <p:cNvCxnSpPr>
              <a:stCxn id="25" idx="0"/>
              <a:endCxn id="26" idx="2"/>
            </p:cNvCxnSpPr>
            <p:nvPr/>
          </p:nvCxnSpPr>
          <p:spPr>
            <a:xfrm flipV="1">
              <a:off x="4738773" y="2730619"/>
              <a:ext cx="0" cy="493846"/>
            </a:xfrm>
            <a:prstGeom prst="straightConnector1">
              <a:avLst/>
            </a:prstGeom>
            <a:ln w="571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281DA488-6662-BBD4-E7AB-540117C867A3}"/>
                </a:ext>
              </a:extLst>
            </p:cNvPr>
            <p:cNvCxnSpPr>
              <a:cxnSpLocks/>
              <a:stCxn id="24" idx="0"/>
              <a:endCxn id="25" idx="2"/>
            </p:cNvCxnSpPr>
            <p:nvPr/>
          </p:nvCxnSpPr>
          <p:spPr>
            <a:xfrm flipV="1">
              <a:off x="4738773" y="3864545"/>
              <a:ext cx="0" cy="493845"/>
            </a:xfrm>
            <a:prstGeom prst="straightConnector1">
              <a:avLst/>
            </a:prstGeom>
            <a:ln w="571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2" name="组合 51">
            <a:extLst>
              <a:ext uri="{FF2B5EF4-FFF2-40B4-BE49-F238E27FC236}">
                <a16:creationId xmlns:a16="http://schemas.microsoft.com/office/drawing/2014/main" id="{A7C426EE-0220-8E91-3794-FA6889A6271B}"/>
              </a:ext>
            </a:extLst>
          </p:cNvPr>
          <p:cNvGrpSpPr/>
          <p:nvPr/>
        </p:nvGrpSpPr>
        <p:grpSpPr>
          <a:xfrm>
            <a:off x="6523753" y="997535"/>
            <a:ext cx="2011680" cy="5079793"/>
            <a:chOff x="6523753" y="997535"/>
            <a:chExt cx="2011680" cy="5079793"/>
          </a:xfrm>
        </p:grpSpPr>
        <p:sp>
          <p:nvSpPr>
            <p:cNvPr id="35" name="矩形: 圆角 34">
              <a:extLst>
                <a:ext uri="{FF2B5EF4-FFF2-40B4-BE49-F238E27FC236}">
                  <a16:creationId xmlns:a16="http://schemas.microsoft.com/office/drawing/2014/main" id="{550827F9-73D8-82F5-01B7-1B37F807319C}"/>
                </a:ext>
              </a:extLst>
            </p:cNvPr>
            <p:cNvSpPr/>
            <p:nvPr/>
          </p:nvSpPr>
          <p:spPr>
            <a:xfrm>
              <a:off x="6523753" y="4358390"/>
              <a:ext cx="2011680" cy="73152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rPr>
                <a:t>对比对</a:t>
              </a:r>
              <a:endParaRPr lang="en-US" altLang="zh-CN" sz="2000" b="1">
                <a:solidFill>
                  <a:schemeClr val="tx1"/>
                </a:solidFill>
              </a:endParaRPr>
            </a:p>
            <a:p>
              <a:pPr algn="ctr">
                <a:spcBef>
                  <a:spcPts val="600"/>
                </a:spcBef>
              </a:pPr>
              <a:r>
                <a:rPr lang="zh-CN" altLang="en-US" sz="1600" b="1">
                  <a:solidFill>
                    <a:schemeClr val="accent1"/>
                  </a:solidFill>
                </a:rPr>
                <a:t>百万</a:t>
              </a:r>
              <a:r>
                <a:rPr lang="zh-CN" altLang="en-US" sz="1600">
                  <a:solidFill>
                    <a:schemeClr val="tx1"/>
                  </a:solidFill>
                </a:rPr>
                <a:t> 标注 对比对</a:t>
              </a:r>
              <a:endParaRPr lang="en-US" sz="1600">
                <a:solidFill>
                  <a:schemeClr val="tx1"/>
                </a:solidFill>
              </a:endParaRPr>
            </a:p>
          </p:txBody>
        </p:sp>
        <p:sp>
          <p:nvSpPr>
            <p:cNvPr id="36" name="矩形: 圆角 35">
              <a:extLst>
                <a:ext uri="{FF2B5EF4-FFF2-40B4-BE49-F238E27FC236}">
                  <a16:creationId xmlns:a16="http://schemas.microsoft.com/office/drawing/2014/main" id="{DA432919-E313-8C1C-59B2-2217EC10F5B8}"/>
                </a:ext>
              </a:extLst>
            </p:cNvPr>
            <p:cNvSpPr/>
            <p:nvPr/>
          </p:nvSpPr>
          <p:spPr>
            <a:xfrm>
              <a:off x="6523753" y="3224465"/>
              <a:ext cx="2011680" cy="64008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rPr>
                <a:t>分类模型训练</a:t>
              </a:r>
              <a:endParaRPr lang="en-US" altLang="zh-CN" sz="2000" b="1">
                <a:solidFill>
                  <a:schemeClr val="tx1"/>
                </a:solidFill>
              </a:endParaRPr>
            </a:p>
          </p:txBody>
        </p:sp>
        <p:sp>
          <p:nvSpPr>
            <p:cNvPr id="37" name="矩形: 圆角 36">
              <a:extLst>
                <a:ext uri="{FF2B5EF4-FFF2-40B4-BE49-F238E27FC236}">
                  <a16:creationId xmlns:a16="http://schemas.microsoft.com/office/drawing/2014/main" id="{7A92FDA2-E87E-7BA7-1822-366E13CB422D}"/>
                </a:ext>
              </a:extLst>
            </p:cNvPr>
            <p:cNvSpPr/>
            <p:nvPr/>
          </p:nvSpPr>
          <p:spPr>
            <a:xfrm>
              <a:off x="6523753" y="2090539"/>
              <a:ext cx="2011680" cy="64008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spc="-300">
                  <a:solidFill>
                    <a:schemeClr val="tx1"/>
                  </a:solidFill>
                </a:rPr>
                <a:t>文本质量对比模型</a:t>
              </a:r>
              <a:endParaRPr lang="en-US" altLang="zh-CN" sz="2000" b="1" spc="-300">
                <a:solidFill>
                  <a:schemeClr val="tx1"/>
                </a:solidFill>
              </a:endParaRPr>
            </a:p>
          </p:txBody>
        </p:sp>
        <p:sp>
          <p:nvSpPr>
            <p:cNvPr id="38" name="文本框 37">
              <a:extLst>
                <a:ext uri="{FF2B5EF4-FFF2-40B4-BE49-F238E27FC236}">
                  <a16:creationId xmlns:a16="http://schemas.microsoft.com/office/drawing/2014/main" id="{82BB7521-E379-862E-EC3A-A3701B1C70D8}"/>
                </a:ext>
              </a:extLst>
            </p:cNvPr>
            <p:cNvSpPr txBox="1"/>
            <p:nvPr/>
          </p:nvSpPr>
          <p:spPr>
            <a:xfrm>
              <a:off x="6796060" y="5369442"/>
              <a:ext cx="1467068" cy="707886"/>
            </a:xfrm>
            <a:prstGeom prst="rect">
              <a:avLst/>
            </a:prstGeom>
            <a:noFill/>
          </p:spPr>
          <p:txBody>
            <a:bodyPr wrap="none" rtlCol="0">
              <a:spAutoFit/>
            </a:bodyPr>
            <a:lstStyle/>
            <a:p>
              <a:pPr algn="ctr"/>
              <a:r>
                <a:rPr lang="en-US" sz="2000">
                  <a:solidFill>
                    <a:schemeClr val="accent1"/>
                  </a:solidFill>
                </a:rPr>
                <a:t>1-100 </a:t>
              </a:r>
              <a:r>
                <a:rPr lang="en-US" altLang="zh-CN" sz="2000">
                  <a:solidFill>
                    <a:schemeClr val="accent1"/>
                  </a:solidFill>
                </a:rPr>
                <a:t>GPU</a:t>
              </a:r>
            </a:p>
            <a:p>
              <a:pPr algn="ctr"/>
              <a:r>
                <a:rPr lang="zh-CN" altLang="en-US" sz="2000">
                  <a:solidFill>
                    <a:schemeClr val="accent1"/>
                  </a:solidFill>
                </a:rPr>
                <a:t>天级别训练</a:t>
              </a:r>
              <a:endParaRPr lang="en-US" sz="2000">
                <a:solidFill>
                  <a:schemeClr val="accent1"/>
                </a:solidFill>
              </a:endParaRPr>
            </a:p>
          </p:txBody>
        </p:sp>
        <p:sp>
          <p:nvSpPr>
            <p:cNvPr id="39" name="文本框 38">
              <a:extLst>
                <a:ext uri="{FF2B5EF4-FFF2-40B4-BE49-F238E27FC236}">
                  <a16:creationId xmlns:a16="http://schemas.microsoft.com/office/drawing/2014/main" id="{9D21118E-8235-4749-5F94-49D4A147035B}"/>
                </a:ext>
              </a:extLst>
            </p:cNvPr>
            <p:cNvSpPr txBox="1"/>
            <p:nvPr/>
          </p:nvSpPr>
          <p:spPr>
            <a:xfrm>
              <a:off x="6667821" y="997535"/>
              <a:ext cx="1723549" cy="907941"/>
            </a:xfrm>
            <a:prstGeom prst="rect">
              <a:avLst/>
            </a:prstGeom>
            <a:noFill/>
          </p:spPr>
          <p:txBody>
            <a:bodyPr wrap="none" rtlCol="0">
              <a:spAutoFit/>
            </a:bodyPr>
            <a:lstStyle/>
            <a:p>
              <a:pPr algn="ctr">
                <a:spcAft>
                  <a:spcPts val="600"/>
                </a:spcAft>
              </a:pPr>
              <a:r>
                <a:rPr lang="en-US" altLang="zh-CN" sz="2400" spc="600">
                  <a:solidFill>
                    <a:schemeClr val="accent1"/>
                  </a:solidFill>
                  <a:latin typeface="微软雅黑" panose="020B0503020204020204" pitchFamily="34" charset="-122"/>
                  <a:ea typeface="微软雅黑" panose="020B0503020204020204" pitchFamily="34" charset="-122"/>
                </a:rPr>
                <a:t>③</a:t>
              </a:r>
            </a:p>
            <a:p>
              <a:pPr algn="ctr"/>
              <a:r>
                <a:rPr lang="zh-CN" altLang="en-US" sz="2400" spc="600">
                  <a:solidFill>
                    <a:schemeClr val="accent1"/>
                  </a:solidFill>
                  <a:latin typeface="微软雅黑" panose="020B0503020204020204" pitchFamily="34" charset="-122"/>
                  <a:ea typeface="微软雅黑" panose="020B0503020204020204" pitchFamily="34" charset="-122"/>
                </a:rPr>
                <a:t>奖励建模</a:t>
              </a:r>
              <a:endParaRPr lang="en-US" spc="600">
                <a:solidFill>
                  <a:schemeClr val="accent1"/>
                </a:solidFill>
                <a:latin typeface="微软雅黑" panose="020B0503020204020204" pitchFamily="34" charset="-122"/>
                <a:ea typeface="微软雅黑" panose="020B0503020204020204" pitchFamily="34" charset="-122"/>
              </a:endParaRPr>
            </a:p>
          </p:txBody>
        </p:sp>
        <p:cxnSp>
          <p:nvCxnSpPr>
            <p:cNvPr id="40" name="直接箭头连接符 39">
              <a:extLst>
                <a:ext uri="{FF2B5EF4-FFF2-40B4-BE49-F238E27FC236}">
                  <a16:creationId xmlns:a16="http://schemas.microsoft.com/office/drawing/2014/main" id="{A1B2AD84-C622-EF97-1BDF-B62A0DD64457}"/>
                </a:ext>
              </a:extLst>
            </p:cNvPr>
            <p:cNvCxnSpPr>
              <a:stCxn id="36" idx="0"/>
              <a:endCxn id="37" idx="2"/>
            </p:cNvCxnSpPr>
            <p:nvPr/>
          </p:nvCxnSpPr>
          <p:spPr>
            <a:xfrm flipV="1">
              <a:off x="7529593" y="2730619"/>
              <a:ext cx="0" cy="493846"/>
            </a:xfrm>
            <a:prstGeom prst="straightConnector1">
              <a:avLst/>
            </a:prstGeom>
            <a:ln w="571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D4601B4A-7C08-1BC1-1A8C-D8CD826EECB0}"/>
                </a:ext>
              </a:extLst>
            </p:cNvPr>
            <p:cNvCxnSpPr>
              <a:cxnSpLocks/>
              <a:stCxn id="35" idx="0"/>
              <a:endCxn id="36" idx="2"/>
            </p:cNvCxnSpPr>
            <p:nvPr/>
          </p:nvCxnSpPr>
          <p:spPr>
            <a:xfrm flipV="1">
              <a:off x="7529593" y="3864545"/>
              <a:ext cx="0" cy="493845"/>
            </a:xfrm>
            <a:prstGeom prst="straightConnector1">
              <a:avLst/>
            </a:prstGeom>
            <a:ln w="571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3" name="组合 52">
            <a:extLst>
              <a:ext uri="{FF2B5EF4-FFF2-40B4-BE49-F238E27FC236}">
                <a16:creationId xmlns:a16="http://schemas.microsoft.com/office/drawing/2014/main" id="{5AB0F565-5FC0-4BE7-19C7-F1C16214DE1D}"/>
              </a:ext>
            </a:extLst>
          </p:cNvPr>
          <p:cNvGrpSpPr/>
          <p:nvPr/>
        </p:nvGrpSpPr>
        <p:grpSpPr>
          <a:xfrm>
            <a:off x="9314574" y="997535"/>
            <a:ext cx="2011680" cy="5079793"/>
            <a:chOff x="9314574" y="997535"/>
            <a:chExt cx="2011680" cy="5079793"/>
          </a:xfrm>
        </p:grpSpPr>
        <p:sp>
          <p:nvSpPr>
            <p:cNvPr id="43" name="矩形: 圆角 42">
              <a:extLst>
                <a:ext uri="{FF2B5EF4-FFF2-40B4-BE49-F238E27FC236}">
                  <a16:creationId xmlns:a16="http://schemas.microsoft.com/office/drawing/2014/main" id="{C58E21DE-38BC-97BB-BBBE-6AE114960F0A}"/>
                </a:ext>
              </a:extLst>
            </p:cNvPr>
            <p:cNvSpPr/>
            <p:nvPr/>
          </p:nvSpPr>
          <p:spPr>
            <a:xfrm>
              <a:off x="9314574" y="4358390"/>
              <a:ext cx="2011680" cy="73152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rPr>
                <a:t>用户指令</a:t>
              </a:r>
              <a:endParaRPr lang="en-US" altLang="zh-CN" sz="2000" b="1">
                <a:solidFill>
                  <a:schemeClr val="tx1"/>
                </a:solidFill>
              </a:endParaRPr>
            </a:p>
            <a:p>
              <a:pPr algn="ctr">
                <a:spcBef>
                  <a:spcPts val="600"/>
                </a:spcBef>
              </a:pPr>
              <a:r>
                <a:rPr lang="zh-CN" altLang="en-US" sz="1600" b="1">
                  <a:solidFill>
                    <a:schemeClr val="accent1"/>
                  </a:solidFill>
                </a:rPr>
                <a:t>十万</a:t>
              </a:r>
              <a:r>
                <a:rPr lang="zh-CN" altLang="en-US" sz="1600">
                  <a:solidFill>
                    <a:schemeClr val="tx1"/>
                  </a:solidFill>
                </a:rPr>
                <a:t> 用户指令</a:t>
              </a:r>
              <a:endParaRPr lang="en-US" sz="1600">
                <a:solidFill>
                  <a:schemeClr val="tx1"/>
                </a:solidFill>
              </a:endParaRPr>
            </a:p>
          </p:txBody>
        </p:sp>
        <p:sp>
          <p:nvSpPr>
            <p:cNvPr id="44" name="矩形: 圆角 43">
              <a:extLst>
                <a:ext uri="{FF2B5EF4-FFF2-40B4-BE49-F238E27FC236}">
                  <a16:creationId xmlns:a16="http://schemas.microsoft.com/office/drawing/2014/main" id="{A7858B4B-1C3C-AE54-9782-7138CD4AE826}"/>
                </a:ext>
              </a:extLst>
            </p:cNvPr>
            <p:cNvSpPr/>
            <p:nvPr/>
          </p:nvSpPr>
          <p:spPr>
            <a:xfrm>
              <a:off x="9314574" y="3224465"/>
              <a:ext cx="2011680" cy="64008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rPr>
                <a:t>强化学习训练</a:t>
              </a:r>
              <a:endParaRPr lang="en-US" altLang="zh-CN" sz="2000" b="1">
                <a:solidFill>
                  <a:schemeClr val="tx1"/>
                </a:solidFill>
              </a:endParaRPr>
            </a:p>
          </p:txBody>
        </p:sp>
        <p:sp>
          <p:nvSpPr>
            <p:cNvPr id="45" name="矩形: 圆角 44">
              <a:extLst>
                <a:ext uri="{FF2B5EF4-FFF2-40B4-BE49-F238E27FC236}">
                  <a16:creationId xmlns:a16="http://schemas.microsoft.com/office/drawing/2014/main" id="{F887BCD2-9A06-A1D0-67F4-A3BBB02FCB90}"/>
                </a:ext>
              </a:extLst>
            </p:cNvPr>
            <p:cNvSpPr/>
            <p:nvPr/>
          </p:nvSpPr>
          <p:spPr>
            <a:xfrm>
              <a:off x="9314574" y="2090539"/>
              <a:ext cx="2011680" cy="64008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rPr>
                <a:t>强化学习模型</a:t>
              </a:r>
              <a:endParaRPr lang="en-US" altLang="zh-CN" sz="2000" b="1">
                <a:solidFill>
                  <a:schemeClr val="tx1"/>
                </a:solidFill>
              </a:endParaRPr>
            </a:p>
          </p:txBody>
        </p:sp>
        <p:sp>
          <p:nvSpPr>
            <p:cNvPr id="46" name="文本框 45">
              <a:extLst>
                <a:ext uri="{FF2B5EF4-FFF2-40B4-BE49-F238E27FC236}">
                  <a16:creationId xmlns:a16="http://schemas.microsoft.com/office/drawing/2014/main" id="{88E4F312-3F5E-B554-6F5E-5B164E6DC2A6}"/>
                </a:ext>
              </a:extLst>
            </p:cNvPr>
            <p:cNvSpPr txBox="1"/>
            <p:nvPr/>
          </p:nvSpPr>
          <p:spPr>
            <a:xfrm>
              <a:off x="9586881" y="5369442"/>
              <a:ext cx="1467068" cy="707886"/>
            </a:xfrm>
            <a:prstGeom prst="rect">
              <a:avLst/>
            </a:prstGeom>
            <a:noFill/>
          </p:spPr>
          <p:txBody>
            <a:bodyPr wrap="none" rtlCol="0">
              <a:spAutoFit/>
            </a:bodyPr>
            <a:lstStyle/>
            <a:p>
              <a:pPr algn="ctr"/>
              <a:r>
                <a:rPr lang="en-US" sz="2000">
                  <a:solidFill>
                    <a:schemeClr val="accent1"/>
                  </a:solidFill>
                </a:rPr>
                <a:t>1-100 </a:t>
              </a:r>
              <a:r>
                <a:rPr lang="en-US" altLang="zh-CN" sz="2000">
                  <a:solidFill>
                    <a:schemeClr val="accent1"/>
                  </a:solidFill>
                </a:rPr>
                <a:t>GPU</a:t>
              </a:r>
            </a:p>
            <a:p>
              <a:pPr algn="ctr"/>
              <a:r>
                <a:rPr lang="zh-CN" altLang="en-US" sz="2000">
                  <a:solidFill>
                    <a:schemeClr val="accent1"/>
                  </a:solidFill>
                </a:rPr>
                <a:t>天级别训练</a:t>
              </a:r>
              <a:endParaRPr lang="en-US" sz="2000">
                <a:solidFill>
                  <a:schemeClr val="accent1"/>
                </a:solidFill>
              </a:endParaRPr>
            </a:p>
          </p:txBody>
        </p:sp>
        <p:sp>
          <p:nvSpPr>
            <p:cNvPr id="47" name="文本框 46">
              <a:extLst>
                <a:ext uri="{FF2B5EF4-FFF2-40B4-BE49-F238E27FC236}">
                  <a16:creationId xmlns:a16="http://schemas.microsoft.com/office/drawing/2014/main" id="{04467E5D-9C16-181D-2756-C68234FD7357}"/>
                </a:ext>
              </a:extLst>
            </p:cNvPr>
            <p:cNvSpPr txBox="1"/>
            <p:nvPr/>
          </p:nvSpPr>
          <p:spPr>
            <a:xfrm>
              <a:off x="9458644" y="997535"/>
              <a:ext cx="1723549" cy="907941"/>
            </a:xfrm>
            <a:prstGeom prst="rect">
              <a:avLst/>
            </a:prstGeom>
            <a:noFill/>
          </p:spPr>
          <p:txBody>
            <a:bodyPr wrap="none" rtlCol="0">
              <a:spAutoFit/>
            </a:bodyPr>
            <a:lstStyle/>
            <a:p>
              <a:pPr algn="ctr">
                <a:spcAft>
                  <a:spcPts val="600"/>
                </a:spcAft>
              </a:pPr>
              <a:r>
                <a:rPr lang="en-US" altLang="zh-CN" sz="2400" spc="600">
                  <a:solidFill>
                    <a:schemeClr val="accent1"/>
                  </a:solidFill>
                  <a:latin typeface="微软雅黑" panose="020B0503020204020204" pitchFamily="34" charset="-122"/>
                  <a:ea typeface="微软雅黑" panose="020B0503020204020204" pitchFamily="34" charset="-122"/>
                </a:rPr>
                <a:t>④</a:t>
              </a:r>
            </a:p>
            <a:p>
              <a:pPr algn="ctr"/>
              <a:r>
                <a:rPr lang="zh-CN" altLang="en-US" sz="2400" b="1" spc="600">
                  <a:solidFill>
                    <a:schemeClr val="accent1"/>
                  </a:solidFill>
                  <a:latin typeface="微软雅黑" panose="020B0503020204020204" pitchFamily="34" charset="-122"/>
                  <a:ea typeface="微软雅黑" panose="020B0503020204020204" pitchFamily="34" charset="-122"/>
                </a:rPr>
                <a:t>强化学习</a:t>
              </a:r>
              <a:endParaRPr lang="en-US" b="1" spc="600">
                <a:solidFill>
                  <a:schemeClr val="accent1"/>
                </a:solidFill>
                <a:latin typeface="微软雅黑" panose="020B0503020204020204" pitchFamily="34" charset="-122"/>
                <a:ea typeface="微软雅黑" panose="020B0503020204020204" pitchFamily="34" charset="-122"/>
              </a:endParaRPr>
            </a:p>
          </p:txBody>
        </p:sp>
        <p:cxnSp>
          <p:nvCxnSpPr>
            <p:cNvPr id="48" name="直接箭头连接符 47">
              <a:extLst>
                <a:ext uri="{FF2B5EF4-FFF2-40B4-BE49-F238E27FC236}">
                  <a16:creationId xmlns:a16="http://schemas.microsoft.com/office/drawing/2014/main" id="{B2BF1ED1-6371-9F46-B1BE-A3CB373CB50C}"/>
                </a:ext>
              </a:extLst>
            </p:cNvPr>
            <p:cNvCxnSpPr>
              <a:stCxn id="44" idx="0"/>
              <a:endCxn id="45" idx="2"/>
            </p:cNvCxnSpPr>
            <p:nvPr/>
          </p:nvCxnSpPr>
          <p:spPr>
            <a:xfrm flipV="1">
              <a:off x="10320414" y="2730619"/>
              <a:ext cx="0" cy="493846"/>
            </a:xfrm>
            <a:prstGeom prst="straightConnector1">
              <a:avLst/>
            </a:prstGeom>
            <a:ln w="571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F36B0F9E-2D90-2D42-B741-E76F48A54A0E}"/>
                </a:ext>
              </a:extLst>
            </p:cNvPr>
            <p:cNvCxnSpPr>
              <a:cxnSpLocks/>
              <a:stCxn id="43" idx="0"/>
              <a:endCxn id="44" idx="2"/>
            </p:cNvCxnSpPr>
            <p:nvPr/>
          </p:nvCxnSpPr>
          <p:spPr>
            <a:xfrm flipV="1">
              <a:off x="10320414" y="3864545"/>
              <a:ext cx="0" cy="493845"/>
            </a:xfrm>
            <a:prstGeom prst="straightConnector1">
              <a:avLst/>
            </a:prstGeom>
            <a:ln w="571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4" name="矩形 53">
            <a:extLst>
              <a:ext uri="{FF2B5EF4-FFF2-40B4-BE49-F238E27FC236}">
                <a16:creationId xmlns:a16="http://schemas.microsoft.com/office/drawing/2014/main" id="{C94A8BAC-7C68-F129-0DE5-341A893256DD}"/>
              </a:ext>
            </a:extLst>
          </p:cNvPr>
          <p:cNvSpPr/>
          <p:nvPr/>
        </p:nvSpPr>
        <p:spPr>
          <a:xfrm>
            <a:off x="756638" y="997535"/>
            <a:ext cx="2227872" cy="5279440"/>
          </a:xfrm>
          <a:prstGeom prst="rect">
            <a:avLst/>
          </a:prstGeom>
          <a:no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矩形 54">
            <a:extLst>
              <a:ext uri="{FF2B5EF4-FFF2-40B4-BE49-F238E27FC236}">
                <a16:creationId xmlns:a16="http://schemas.microsoft.com/office/drawing/2014/main" id="{3BBDA1FD-2843-324A-7315-4E23D1C3BF89}"/>
              </a:ext>
            </a:extLst>
          </p:cNvPr>
          <p:cNvSpPr/>
          <p:nvPr/>
        </p:nvSpPr>
        <p:spPr>
          <a:xfrm>
            <a:off x="3624837" y="997535"/>
            <a:ext cx="2227872" cy="5279440"/>
          </a:xfrm>
          <a:prstGeom prst="rect">
            <a:avLst/>
          </a:prstGeom>
          <a:no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矩形 55">
            <a:extLst>
              <a:ext uri="{FF2B5EF4-FFF2-40B4-BE49-F238E27FC236}">
                <a16:creationId xmlns:a16="http://schemas.microsoft.com/office/drawing/2014/main" id="{B2046358-C57F-A7E0-2900-8C522AFA9466}"/>
              </a:ext>
            </a:extLst>
          </p:cNvPr>
          <p:cNvSpPr/>
          <p:nvPr/>
        </p:nvSpPr>
        <p:spPr>
          <a:xfrm>
            <a:off x="6415657" y="997535"/>
            <a:ext cx="2227872" cy="5279440"/>
          </a:xfrm>
          <a:prstGeom prst="rect">
            <a:avLst/>
          </a:prstGeom>
          <a:no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矩形 56">
            <a:extLst>
              <a:ext uri="{FF2B5EF4-FFF2-40B4-BE49-F238E27FC236}">
                <a16:creationId xmlns:a16="http://schemas.microsoft.com/office/drawing/2014/main" id="{99A8BCBE-B473-DB22-E31B-403208877723}"/>
              </a:ext>
            </a:extLst>
          </p:cNvPr>
          <p:cNvSpPr/>
          <p:nvPr/>
        </p:nvSpPr>
        <p:spPr>
          <a:xfrm>
            <a:off x="9207490" y="997535"/>
            <a:ext cx="2227872" cy="5279440"/>
          </a:xfrm>
          <a:prstGeom prst="rect">
            <a:avLst/>
          </a:prstGeom>
          <a:no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直接箭头连接符 58">
            <a:extLst>
              <a:ext uri="{FF2B5EF4-FFF2-40B4-BE49-F238E27FC236}">
                <a16:creationId xmlns:a16="http://schemas.microsoft.com/office/drawing/2014/main" id="{FC2B480C-3E77-55ED-9BD1-0E670B8EFF87}"/>
              </a:ext>
            </a:extLst>
          </p:cNvPr>
          <p:cNvCxnSpPr>
            <a:cxnSpLocks/>
            <a:stCxn id="54" idx="3"/>
            <a:endCxn id="55" idx="1"/>
          </p:cNvCxnSpPr>
          <p:nvPr/>
        </p:nvCxnSpPr>
        <p:spPr>
          <a:xfrm>
            <a:off x="2984510" y="3637255"/>
            <a:ext cx="640327" cy="0"/>
          </a:xfrm>
          <a:prstGeom prst="straightConnector1">
            <a:avLst/>
          </a:prstGeom>
          <a:ln w="7620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接箭头连接符 62">
            <a:extLst>
              <a:ext uri="{FF2B5EF4-FFF2-40B4-BE49-F238E27FC236}">
                <a16:creationId xmlns:a16="http://schemas.microsoft.com/office/drawing/2014/main" id="{9A6306A1-D484-BCDC-F283-784CA2625098}"/>
              </a:ext>
            </a:extLst>
          </p:cNvPr>
          <p:cNvCxnSpPr>
            <a:cxnSpLocks/>
            <a:stCxn id="55" idx="3"/>
            <a:endCxn id="56" idx="1"/>
          </p:cNvCxnSpPr>
          <p:nvPr/>
        </p:nvCxnSpPr>
        <p:spPr>
          <a:xfrm>
            <a:off x="5852709" y="3637255"/>
            <a:ext cx="562948" cy="0"/>
          </a:xfrm>
          <a:prstGeom prst="straightConnector1">
            <a:avLst/>
          </a:prstGeom>
          <a:ln w="7620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a:extLst>
              <a:ext uri="{FF2B5EF4-FFF2-40B4-BE49-F238E27FC236}">
                <a16:creationId xmlns:a16="http://schemas.microsoft.com/office/drawing/2014/main" id="{C586BE6B-AB72-93D7-ACEA-0FBEDE8B6868}"/>
              </a:ext>
            </a:extLst>
          </p:cNvPr>
          <p:cNvCxnSpPr>
            <a:cxnSpLocks/>
            <a:stCxn id="56" idx="3"/>
            <a:endCxn id="57" idx="1"/>
          </p:cNvCxnSpPr>
          <p:nvPr/>
        </p:nvCxnSpPr>
        <p:spPr>
          <a:xfrm>
            <a:off x="8643529" y="3637255"/>
            <a:ext cx="563961" cy="0"/>
          </a:xfrm>
          <a:prstGeom prst="straightConnector1">
            <a:avLst/>
          </a:prstGeom>
          <a:ln w="7620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灯片编号占位符 3">
            <a:extLst>
              <a:ext uri="{FF2B5EF4-FFF2-40B4-BE49-F238E27FC236}">
                <a16:creationId xmlns:a16="http://schemas.microsoft.com/office/drawing/2014/main" id="{3F962F26-231E-A897-EEFE-A39077745D34}"/>
              </a:ext>
            </a:extLst>
          </p:cNvPr>
          <p:cNvSpPr>
            <a:spLocks noGrp="1"/>
          </p:cNvSpPr>
          <p:nvPr>
            <p:ph type="sldNum" sz="quarter" idx="12"/>
          </p:nvPr>
        </p:nvSpPr>
        <p:spPr/>
        <p:txBody>
          <a:bodyPr/>
          <a:lstStyle/>
          <a:p>
            <a:fld id="{EC78E7B1-3FC2-4821-B144-3AA6EF938D0A}" type="slidenum">
              <a:rPr lang="zh-CN" altLang="en-US" sz="1400" b="1" smtClean="0"/>
              <a:pPr/>
              <a:t>14</a:t>
            </a:fld>
            <a:r>
              <a:rPr lang="zh-CN" altLang="en-US"/>
              <a:t> </a:t>
            </a:r>
            <a:r>
              <a:rPr lang="en-US" altLang="zh-CN"/>
              <a:t>/ 82</a:t>
            </a:r>
            <a:endParaRPr lang="zh-CN" altLang="en-US" dirty="0"/>
          </a:p>
        </p:txBody>
      </p:sp>
    </p:spTree>
    <p:extLst>
      <p:ext uri="{BB962C8B-B14F-4D97-AF65-F5344CB8AC3E}">
        <p14:creationId xmlns:p14="http://schemas.microsoft.com/office/powerpoint/2010/main" val="2593769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矩形: 圆角 52">
            <a:extLst>
              <a:ext uri="{FF2B5EF4-FFF2-40B4-BE49-F238E27FC236}">
                <a16:creationId xmlns:a16="http://schemas.microsoft.com/office/drawing/2014/main" id="{CE3DA717-0589-6D85-B4A1-699762606314}"/>
              </a:ext>
            </a:extLst>
          </p:cNvPr>
          <p:cNvSpPr/>
          <p:nvPr/>
        </p:nvSpPr>
        <p:spPr>
          <a:xfrm>
            <a:off x="8494298" y="1214107"/>
            <a:ext cx="2458822" cy="2508902"/>
          </a:xfrm>
          <a:prstGeom prst="roundRect">
            <a:avLst>
              <a:gd name="adj" fmla="val 6842"/>
            </a:avLst>
          </a:prstGeom>
          <a:solidFill>
            <a:schemeClr val="accent4">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zh-CN" altLang="en-US" sz="2000" b="1">
                <a:solidFill>
                  <a:schemeClr val="bg1">
                    <a:lumMod val="50000"/>
                  </a:schemeClr>
                </a:solidFill>
              </a:rPr>
              <a:t>推理大模型</a:t>
            </a:r>
            <a:endParaRPr lang="en-US" b="1">
              <a:solidFill>
                <a:schemeClr val="bg1">
                  <a:lumMod val="50000"/>
                </a:schemeClr>
              </a:solidFill>
            </a:endParaRPr>
          </a:p>
        </p:txBody>
      </p:sp>
      <p:sp>
        <p:nvSpPr>
          <p:cNvPr id="52" name="矩形: 圆角 51">
            <a:extLst>
              <a:ext uri="{FF2B5EF4-FFF2-40B4-BE49-F238E27FC236}">
                <a16:creationId xmlns:a16="http://schemas.microsoft.com/office/drawing/2014/main" id="{25146E4E-7BCA-2B62-A2E4-44B4E6CDDDAE}"/>
              </a:ext>
            </a:extLst>
          </p:cNvPr>
          <p:cNvSpPr/>
          <p:nvPr/>
        </p:nvSpPr>
        <p:spPr>
          <a:xfrm>
            <a:off x="3540983" y="1208966"/>
            <a:ext cx="4896160" cy="2519184"/>
          </a:xfrm>
          <a:prstGeom prst="roundRect">
            <a:avLst>
              <a:gd name="adj" fmla="val 3805"/>
            </a:avLst>
          </a:prstGeom>
          <a:solidFill>
            <a:schemeClr val="accent5">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zh-CN" altLang="en-US" sz="2000" b="1" spc="300">
                <a:solidFill>
                  <a:schemeClr val="bg1">
                    <a:lumMod val="50000"/>
                  </a:schemeClr>
                </a:solidFill>
              </a:rPr>
              <a:t>大模型</a:t>
            </a:r>
            <a:endParaRPr lang="en-US" b="1" spc="300">
              <a:solidFill>
                <a:schemeClr val="bg1">
                  <a:lumMod val="50000"/>
                </a:schemeClr>
              </a:solidFill>
            </a:endParaRPr>
          </a:p>
        </p:txBody>
      </p:sp>
      <p:sp>
        <p:nvSpPr>
          <p:cNvPr id="51" name="矩形: 圆角 50">
            <a:extLst>
              <a:ext uri="{FF2B5EF4-FFF2-40B4-BE49-F238E27FC236}">
                <a16:creationId xmlns:a16="http://schemas.microsoft.com/office/drawing/2014/main" id="{16D93A63-387B-A156-61E7-2EABAD64FE1A}"/>
              </a:ext>
            </a:extLst>
          </p:cNvPr>
          <p:cNvSpPr/>
          <p:nvPr/>
        </p:nvSpPr>
        <p:spPr>
          <a:xfrm>
            <a:off x="1003545" y="1219248"/>
            <a:ext cx="2458822" cy="2508902"/>
          </a:xfrm>
          <a:prstGeom prst="roundRect">
            <a:avLst>
              <a:gd name="adj" fmla="val 6842"/>
            </a:avLst>
          </a:prstGeom>
          <a:solidFill>
            <a:schemeClr val="bg1">
              <a:lumMod val="95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zh-CN" altLang="en-US" sz="2000" b="1" spc="300">
                <a:solidFill>
                  <a:schemeClr val="bg1">
                    <a:lumMod val="50000"/>
                  </a:schemeClr>
                </a:solidFill>
              </a:rPr>
              <a:t>小模型</a:t>
            </a:r>
            <a:endParaRPr lang="en-US" b="1" spc="300">
              <a:solidFill>
                <a:schemeClr val="bg1">
                  <a:lumMod val="50000"/>
                </a:schemeClr>
              </a:solidFill>
            </a:endParaRPr>
          </a:p>
        </p:txBody>
      </p:sp>
      <p:sp>
        <p:nvSpPr>
          <p:cNvPr id="2" name="标题 1">
            <a:extLst>
              <a:ext uri="{FF2B5EF4-FFF2-40B4-BE49-F238E27FC236}">
                <a16:creationId xmlns:a16="http://schemas.microsoft.com/office/drawing/2014/main" id="{646ED5DB-3991-6046-B6CE-BD6234F4B62A}"/>
              </a:ext>
            </a:extLst>
          </p:cNvPr>
          <p:cNvSpPr>
            <a:spLocks noGrp="1"/>
          </p:cNvSpPr>
          <p:nvPr>
            <p:ph type="title"/>
          </p:nvPr>
        </p:nvSpPr>
        <p:spPr/>
        <p:txBody>
          <a:bodyPr/>
          <a:lstStyle/>
          <a:p>
            <a:r>
              <a:rPr lang="en-US" spc="0"/>
              <a:t>GPT </a:t>
            </a:r>
            <a:r>
              <a:rPr lang="zh-CN" altLang="en-US"/>
              <a:t>系列模型</a:t>
            </a:r>
            <a:endParaRPr lang="en-US"/>
          </a:p>
        </p:txBody>
      </p:sp>
      <p:cxnSp>
        <p:nvCxnSpPr>
          <p:cNvPr id="9" name="直接箭头连接符 8">
            <a:extLst>
              <a:ext uri="{FF2B5EF4-FFF2-40B4-BE49-F238E27FC236}">
                <a16:creationId xmlns:a16="http://schemas.microsoft.com/office/drawing/2014/main" id="{AB7F3A84-04BC-B8D9-7D94-29C3EB5A2133}"/>
              </a:ext>
            </a:extLst>
          </p:cNvPr>
          <p:cNvCxnSpPr>
            <a:cxnSpLocks/>
          </p:cNvCxnSpPr>
          <p:nvPr/>
        </p:nvCxnSpPr>
        <p:spPr>
          <a:xfrm>
            <a:off x="1122946" y="4057362"/>
            <a:ext cx="1021702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3B926BC9-1927-EE10-B982-BCE3FAA6472E}"/>
              </a:ext>
            </a:extLst>
          </p:cNvPr>
          <p:cNvSpPr txBox="1"/>
          <p:nvPr/>
        </p:nvSpPr>
        <p:spPr>
          <a:xfrm>
            <a:off x="1316556" y="4189347"/>
            <a:ext cx="804765" cy="369332"/>
          </a:xfrm>
          <a:prstGeom prst="rect">
            <a:avLst/>
          </a:prstGeom>
          <a:noFill/>
        </p:spPr>
        <p:txBody>
          <a:bodyPr wrap="square">
            <a:spAutoFit/>
          </a:bodyPr>
          <a:lstStyle/>
          <a:p>
            <a:pPr algn="ctr"/>
            <a:r>
              <a:rPr lang="en-US" altLang="zh-CN"/>
              <a:t>2018</a:t>
            </a:r>
            <a:endParaRPr lang="en-US"/>
          </a:p>
        </p:txBody>
      </p:sp>
      <p:sp>
        <p:nvSpPr>
          <p:cNvPr id="13" name="文本框 12">
            <a:extLst>
              <a:ext uri="{FF2B5EF4-FFF2-40B4-BE49-F238E27FC236}">
                <a16:creationId xmlns:a16="http://schemas.microsoft.com/office/drawing/2014/main" id="{1F9ACF1C-71D2-72E0-93B1-FD97D38D07C7}"/>
              </a:ext>
            </a:extLst>
          </p:cNvPr>
          <p:cNvSpPr txBox="1"/>
          <p:nvPr/>
        </p:nvSpPr>
        <p:spPr>
          <a:xfrm>
            <a:off x="2548419" y="4189347"/>
            <a:ext cx="804765" cy="369332"/>
          </a:xfrm>
          <a:prstGeom prst="rect">
            <a:avLst/>
          </a:prstGeom>
          <a:noFill/>
        </p:spPr>
        <p:txBody>
          <a:bodyPr wrap="square">
            <a:spAutoFit/>
          </a:bodyPr>
          <a:lstStyle/>
          <a:p>
            <a:pPr algn="ctr"/>
            <a:r>
              <a:rPr lang="en-US" altLang="zh-CN"/>
              <a:t>2019</a:t>
            </a:r>
            <a:endParaRPr lang="en-US"/>
          </a:p>
        </p:txBody>
      </p:sp>
      <p:sp>
        <p:nvSpPr>
          <p:cNvPr id="14" name="文本框 13">
            <a:extLst>
              <a:ext uri="{FF2B5EF4-FFF2-40B4-BE49-F238E27FC236}">
                <a16:creationId xmlns:a16="http://schemas.microsoft.com/office/drawing/2014/main" id="{F48A6F43-9A3C-179C-237E-0D347F72D359}"/>
              </a:ext>
            </a:extLst>
          </p:cNvPr>
          <p:cNvSpPr txBox="1"/>
          <p:nvPr/>
        </p:nvSpPr>
        <p:spPr>
          <a:xfrm>
            <a:off x="3780282" y="4189347"/>
            <a:ext cx="804765" cy="369332"/>
          </a:xfrm>
          <a:prstGeom prst="rect">
            <a:avLst/>
          </a:prstGeom>
          <a:noFill/>
        </p:spPr>
        <p:txBody>
          <a:bodyPr wrap="square">
            <a:spAutoFit/>
          </a:bodyPr>
          <a:lstStyle/>
          <a:p>
            <a:pPr algn="ctr"/>
            <a:r>
              <a:rPr lang="en-US" altLang="zh-CN"/>
              <a:t>2020</a:t>
            </a:r>
            <a:endParaRPr lang="en-US"/>
          </a:p>
        </p:txBody>
      </p:sp>
      <p:sp>
        <p:nvSpPr>
          <p:cNvPr id="15" name="文本框 14">
            <a:extLst>
              <a:ext uri="{FF2B5EF4-FFF2-40B4-BE49-F238E27FC236}">
                <a16:creationId xmlns:a16="http://schemas.microsoft.com/office/drawing/2014/main" id="{68A0A4C5-F23D-9288-7178-A558FECE21F8}"/>
              </a:ext>
            </a:extLst>
          </p:cNvPr>
          <p:cNvSpPr txBox="1"/>
          <p:nvPr/>
        </p:nvSpPr>
        <p:spPr>
          <a:xfrm>
            <a:off x="5012146" y="4189347"/>
            <a:ext cx="804765" cy="369332"/>
          </a:xfrm>
          <a:prstGeom prst="rect">
            <a:avLst/>
          </a:prstGeom>
          <a:noFill/>
        </p:spPr>
        <p:txBody>
          <a:bodyPr wrap="square">
            <a:spAutoFit/>
          </a:bodyPr>
          <a:lstStyle/>
          <a:p>
            <a:pPr algn="ctr"/>
            <a:r>
              <a:rPr lang="en-US" altLang="zh-CN"/>
              <a:t>2021</a:t>
            </a:r>
            <a:endParaRPr lang="en-US"/>
          </a:p>
        </p:txBody>
      </p:sp>
      <p:sp>
        <p:nvSpPr>
          <p:cNvPr id="16" name="文本框 15">
            <a:extLst>
              <a:ext uri="{FF2B5EF4-FFF2-40B4-BE49-F238E27FC236}">
                <a16:creationId xmlns:a16="http://schemas.microsoft.com/office/drawing/2014/main" id="{402CB0DA-20E5-9352-DC53-2F7D37991C35}"/>
              </a:ext>
            </a:extLst>
          </p:cNvPr>
          <p:cNvSpPr txBox="1"/>
          <p:nvPr/>
        </p:nvSpPr>
        <p:spPr>
          <a:xfrm>
            <a:off x="6244009" y="4189347"/>
            <a:ext cx="804765" cy="369332"/>
          </a:xfrm>
          <a:prstGeom prst="rect">
            <a:avLst/>
          </a:prstGeom>
          <a:noFill/>
        </p:spPr>
        <p:txBody>
          <a:bodyPr wrap="square">
            <a:spAutoFit/>
          </a:bodyPr>
          <a:lstStyle/>
          <a:p>
            <a:pPr algn="ctr"/>
            <a:r>
              <a:rPr lang="en-US" altLang="zh-CN"/>
              <a:t>2022</a:t>
            </a:r>
            <a:endParaRPr lang="en-US"/>
          </a:p>
        </p:txBody>
      </p:sp>
      <p:sp>
        <p:nvSpPr>
          <p:cNvPr id="17" name="文本框 16">
            <a:extLst>
              <a:ext uri="{FF2B5EF4-FFF2-40B4-BE49-F238E27FC236}">
                <a16:creationId xmlns:a16="http://schemas.microsoft.com/office/drawing/2014/main" id="{1F74465D-607D-2FF7-8F1C-F2EE1464DFC0}"/>
              </a:ext>
            </a:extLst>
          </p:cNvPr>
          <p:cNvSpPr txBox="1"/>
          <p:nvPr/>
        </p:nvSpPr>
        <p:spPr>
          <a:xfrm>
            <a:off x="7475872" y="4189347"/>
            <a:ext cx="804765" cy="369332"/>
          </a:xfrm>
          <a:prstGeom prst="rect">
            <a:avLst/>
          </a:prstGeom>
          <a:noFill/>
        </p:spPr>
        <p:txBody>
          <a:bodyPr wrap="square">
            <a:spAutoFit/>
          </a:bodyPr>
          <a:lstStyle/>
          <a:p>
            <a:pPr algn="ctr"/>
            <a:r>
              <a:rPr lang="en-US" altLang="zh-CN"/>
              <a:t>2023</a:t>
            </a:r>
            <a:endParaRPr lang="en-US"/>
          </a:p>
        </p:txBody>
      </p:sp>
      <p:sp>
        <p:nvSpPr>
          <p:cNvPr id="18" name="文本框 17">
            <a:extLst>
              <a:ext uri="{FF2B5EF4-FFF2-40B4-BE49-F238E27FC236}">
                <a16:creationId xmlns:a16="http://schemas.microsoft.com/office/drawing/2014/main" id="{AE533797-7448-98AD-19FC-3E653DAE51C2}"/>
              </a:ext>
            </a:extLst>
          </p:cNvPr>
          <p:cNvSpPr txBox="1"/>
          <p:nvPr/>
        </p:nvSpPr>
        <p:spPr>
          <a:xfrm>
            <a:off x="8707734" y="4189347"/>
            <a:ext cx="804765" cy="369332"/>
          </a:xfrm>
          <a:prstGeom prst="rect">
            <a:avLst/>
          </a:prstGeom>
          <a:noFill/>
        </p:spPr>
        <p:txBody>
          <a:bodyPr wrap="square">
            <a:spAutoFit/>
          </a:bodyPr>
          <a:lstStyle/>
          <a:p>
            <a:pPr algn="ctr"/>
            <a:r>
              <a:rPr lang="en-US" altLang="zh-CN"/>
              <a:t>2024</a:t>
            </a:r>
            <a:endParaRPr lang="en-US"/>
          </a:p>
        </p:txBody>
      </p:sp>
      <p:sp>
        <p:nvSpPr>
          <p:cNvPr id="19" name="文本框 18">
            <a:extLst>
              <a:ext uri="{FF2B5EF4-FFF2-40B4-BE49-F238E27FC236}">
                <a16:creationId xmlns:a16="http://schemas.microsoft.com/office/drawing/2014/main" id="{9CA7C281-0F67-678F-1CAF-7418D597E548}"/>
              </a:ext>
            </a:extLst>
          </p:cNvPr>
          <p:cNvSpPr txBox="1"/>
          <p:nvPr/>
        </p:nvSpPr>
        <p:spPr>
          <a:xfrm>
            <a:off x="9939597" y="4189347"/>
            <a:ext cx="804765" cy="369332"/>
          </a:xfrm>
          <a:prstGeom prst="rect">
            <a:avLst/>
          </a:prstGeom>
          <a:noFill/>
        </p:spPr>
        <p:txBody>
          <a:bodyPr wrap="square">
            <a:spAutoFit/>
          </a:bodyPr>
          <a:lstStyle/>
          <a:p>
            <a:pPr algn="ctr"/>
            <a:r>
              <a:rPr lang="en-US" altLang="zh-CN"/>
              <a:t>2025</a:t>
            </a:r>
            <a:endParaRPr lang="en-US"/>
          </a:p>
        </p:txBody>
      </p:sp>
      <p:cxnSp>
        <p:nvCxnSpPr>
          <p:cNvPr id="21" name="直接连接符 20">
            <a:extLst>
              <a:ext uri="{FF2B5EF4-FFF2-40B4-BE49-F238E27FC236}">
                <a16:creationId xmlns:a16="http://schemas.microsoft.com/office/drawing/2014/main" id="{F0364E06-56E3-69D3-6E2E-CAB63B307767}"/>
              </a:ext>
            </a:extLst>
          </p:cNvPr>
          <p:cNvCxnSpPr>
            <a:cxnSpLocks/>
          </p:cNvCxnSpPr>
          <p:nvPr/>
        </p:nvCxnSpPr>
        <p:spPr>
          <a:xfrm>
            <a:off x="1718939" y="3896405"/>
            <a:ext cx="0" cy="13716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E5833DA7-B47D-466C-7206-5B4D3ACADA90}"/>
              </a:ext>
            </a:extLst>
          </p:cNvPr>
          <p:cNvCxnSpPr>
            <a:cxnSpLocks/>
          </p:cNvCxnSpPr>
          <p:nvPr/>
        </p:nvCxnSpPr>
        <p:spPr>
          <a:xfrm>
            <a:off x="10341982" y="3896405"/>
            <a:ext cx="0" cy="13716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7D28391F-1136-453C-7A17-EA15AFB9BF9A}"/>
              </a:ext>
            </a:extLst>
          </p:cNvPr>
          <p:cNvCxnSpPr>
            <a:cxnSpLocks/>
          </p:cNvCxnSpPr>
          <p:nvPr/>
        </p:nvCxnSpPr>
        <p:spPr>
          <a:xfrm>
            <a:off x="2950802" y="3896405"/>
            <a:ext cx="0" cy="13716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69E6909A-8B3F-1AC3-BCB9-DFC6BBE4315C}"/>
              </a:ext>
            </a:extLst>
          </p:cNvPr>
          <p:cNvCxnSpPr>
            <a:cxnSpLocks/>
          </p:cNvCxnSpPr>
          <p:nvPr/>
        </p:nvCxnSpPr>
        <p:spPr>
          <a:xfrm>
            <a:off x="4182665" y="3896405"/>
            <a:ext cx="0" cy="13716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C4C5DF39-020C-8F40-539D-C18E234B1288}"/>
              </a:ext>
            </a:extLst>
          </p:cNvPr>
          <p:cNvCxnSpPr>
            <a:cxnSpLocks/>
          </p:cNvCxnSpPr>
          <p:nvPr/>
        </p:nvCxnSpPr>
        <p:spPr>
          <a:xfrm>
            <a:off x="5414528" y="3896405"/>
            <a:ext cx="0" cy="13716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887EA1B5-25A9-54C9-35CB-BDF142F543AA}"/>
              </a:ext>
            </a:extLst>
          </p:cNvPr>
          <p:cNvCxnSpPr>
            <a:cxnSpLocks/>
          </p:cNvCxnSpPr>
          <p:nvPr/>
        </p:nvCxnSpPr>
        <p:spPr>
          <a:xfrm>
            <a:off x="6646391" y="3896405"/>
            <a:ext cx="0" cy="13716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F95CEDBE-A90B-0DA6-5FB9-76564F790302}"/>
              </a:ext>
            </a:extLst>
          </p:cNvPr>
          <p:cNvCxnSpPr>
            <a:cxnSpLocks/>
          </p:cNvCxnSpPr>
          <p:nvPr/>
        </p:nvCxnSpPr>
        <p:spPr>
          <a:xfrm>
            <a:off x="7878254" y="3896405"/>
            <a:ext cx="0" cy="13716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B2C82511-05C6-FAD7-5941-F70EE237E407}"/>
              </a:ext>
            </a:extLst>
          </p:cNvPr>
          <p:cNvCxnSpPr>
            <a:cxnSpLocks/>
          </p:cNvCxnSpPr>
          <p:nvPr/>
        </p:nvCxnSpPr>
        <p:spPr>
          <a:xfrm>
            <a:off x="9110117" y="3896405"/>
            <a:ext cx="0" cy="13716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D9F9025C-74F2-41B8-F825-4833E2FDBDCB}"/>
              </a:ext>
            </a:extLst>
          </p:cNvPr>
          <p:cNvSpPr txBox="1"/>
          <p:nvPr/>
        </p:nvSpPr>
        <p:spPr>
          <a:xfrm>
            <a:off x="1003545" y="1825647"/>
            <a:ext cx="1430788" cy="1470595"/>
          </a:xfrm>
          <a:prstGeom prst="rect">
            <a:avLst/>
          </a:prstGeom>
          <a:noFill/>
        </p:spPr>
        <p:txBody>
          <a:bodyPr wrap="square">
            <a:spAutoFit/>
          </a:bodyPr>
          <a:lstStyle/>
          <a:p>
            <a:pPr algn="ctr"/>
            <a:r>
              <a:rPr lang="en-US" sz="2000" b="1" spc="0"/>
              <a:t>GPT</a:t>
            </a:r>
          </a:p>
          <a:p>
            <a:pPr algn="ctr">
              <a:lnSpc>
                <a:spcPct val="150000"/>
              </a:lnSpc>
            </a:pPr>
            <a:r>
              <a:rPr lang="en-US" sz="1600"/>
              <a:t>1</a:t>
            </a:r>
            <a:r>
              <a:rPr lang="zh-CN" altLang="en-US" sz="1600"/>
              <a:t>亿参数</a:t>
            </a:r>
            <a:endParaRPr lang="en-US" altLang="zh-CN" sz="1600"/>
          </a:p>
          <a:p>
            <a:pPr algn="ctr">
              <a:lnSpc>
                <a:spcPct val="150000"/>
              </a:lnSpc>
            </a:pPr>
            <a:r>
              <a:rPr lang="zh-CN" altLang="en-US" sz="1600"/>
              <a:t>仅解码器</a:t>
            </a:r>
            <a:endParaRPr lang="en-US" altLang="zh-CN" sz="1600"/>
          </a:p>
          <a:p>
            <a:pPr algn="ctr">
              <a:lnSpc>
                <a:spcPct val="150000"/>
              </a:lnSpc>
            </a:pPr>
            <a:r>
              <a:rPr lang="zh-CN" altLang="en-US" sz="1600"/>
              <a:t>生成式预训练</a:t>
            </a:r>
            <a:endParaRPr lang="en-US" sz="1600"/>
          </a:p>
        </p:txBody>
      </p:sp>
      <p:sp>
        <p:nvSpPr>
          <p:cNvPr id="32" name="文本框 31">
            <a:extLst>
              <a:ext uri="{FF2B5EF4-FFF2-40B4-BE49-F238E27FC236}">
                <a16:creationId xmlns:a16="http://schemas.microsoft.com/office/drawing/2014/main" id="{03B524A6-DE32-99EE-6EC4-66E78AA2327C}"/>
              </a:ext>
            </a:extLst>
          </p:cNvPr>
          <p:cNvSpPr txBox="1"/>
          <p:nvPr/>
        </p:nvSpPr>
        <p:spPr>
          <a:xfrm>
            <a:off x="2413125" y="1825647"/>
            <a:ext cx="1075353" cy="731932"/>
          </a:xfrm>
          <a:prstGeom prst="rect">
            <a:avLst/>
          </a:prstGeom>
          <a:noFill/>
        </p:spPr>
        <p:txBody>
          <a:bodyPr wrap="square">
            <a:spAutoFit/>
          </a:bodyPr>
          <a:lstStyle/>
          <a:p>
            <a:pPr algn="ctr"/>
            <a:r>
              <a:rPr lang="en-US" sz="2000" b="1" spc="0"/>
              <a:t>GPT-2</a:t>
            </a:r>
          </a:p>
          <a:p>
            <a:pPr algn="ctr">
              <a:lnSpc>
                <a:spcPct val="150000"/>
              </a:lnSpc>
            </a:pPr>
            <a:r>
              <a:rPr lang="en-US" sz="1600"/>
              <a:t>15</a:t>
            </a:r>
            <a:r>
              <a:rPr lang="zh-CN" altLang="en-US" sz="1600"/>
              <a:t>亿参数</a:t>
            </a:r>
            <a:endParaRPr lang="en-US" sz="1600"/>
          </a:p>
        </p:txBody>
      </p:sp>
      <p:sp>
        <p:nvSpPr>
          <p:cNvPr id="33" name="文本框 32">
            <a:extLst>
              <a:ext uri="{FF2B5EF4-FFF2-40B4-BE49-F238E27FC236}">
                <a16:creationId xmlns:a16="http://schemas.microsoft.com/office/drawing/2014/main" id="{1B261B57-821F-0C1C-3808-EFDFF6996473}"/>
              </a:ext>
            </a:extLst>
          </p:cNvPr>
          <p:cNvSpPr txBox="1"/>
          <p:nvPr/>
        </p:nvSpPr>
        <p:spPr>
          <a:xfrm>
            <a:off x="3576453" y="1825647"/>
            <a:ext cx="1212424" cy="1101264"/>
          </a:xfrm>
          <a:prstGeom prst="rect">
            <a:avLst/>
          </a:prstGeom>
          <a:noFill/>
        </p:spPr>
        <p:txBody>
          <a:bodyPr wrap="square">
            <a:spAutoFit/>
          </a:bodyPr>
          <a:lstStyle/>
          <a:p>
            <a:pPr algn="ctr"/>
            <a:r>
              <a:rPr lang="en-US" sz="2000" b="1" spc="0"/>
              <a:t>GPT-3</a:t>
            </a:r>
          </a:p>
          <a:p>
            <a:pPr algn="ctr">
              <a:lnSpc>
                <a:spcPct val="150000"/>
              </a:lnSpc>
            </a:pPr>
            <a:r>
              <a:rPr lang="en-US" sz="1600"/>
              <a:t>1,750</a:t>
            </a:r>
            <a:r>
              <a:rPr lang="zh-CN" altLang="en-US" sz="1600"/>
              <a:t>亿</a:t>
            </a:r>
            <a:endParaRPr lang="en-US" altLang="zh-CN" sz="1600"/>
          </a:p>
          <a:p>
            <a:pPr algn="ctr">
              <a:lnSpc>
                <a:spcPct val="150000"/>
              </a:lnSpc>
            </a:pPr>
            <a:r>
              <a:rPr lang="zh-CN" altLang="en-US" sz="1600"/>
              <a:t>上下文学习</a:t>
            </a:r>
            <a:endParaRPr lang="en-US" sz="1600"/>
          </a:p>
        </p:txBody>
      </p:sp>
      <p:sp>
        <p:nvSpPr>
          <p:cNvPr id="34" name="文本框 33">
            <a:extLst>
              <a:ext uri="{FF2B5EF4-FFF2-40B4-BE49-F238E27FC236}">
                <a16:creationId xmlns:a16="http://schemas.microsoft.com/office/drawing/2014/main" id="{F2606121-85B2-1FC2-7A0E-C0E42E17114F}"/>
              </a:ext>
            </a:extLst>
          </p:cNvPr>
          <p:cNvSpPr txBox="1"/>
          <p:nvPr/>
        </p:nvSpPr>
        <p:spPr>
          <a:xfrm>
            <a:off x="4720343" y="1825647"/>
            <a:ext cx="1388370" cy="731932"/>
          </a:xfrm>
          <a:prstGeom prst="rect">
            <a:avLst/>
          </a:prstGeom>
          <a:noFill/>
        </p:spPr>
        <p:txBody>
          <a:bodyPr wrap="square">
            <a:spAutoFit/>
          </a:bodyPr>
          <a:lstStyle/>
          <a:p>
            <a:pPr algn="ctr"/>
            <a:r>
              <a:rPr lang="en-US" altLang="zh-CN" sz="2000" b="1" spc="0"/>
              <a:t>WebGPT</a:t>
            </a:r>
            <a:endParaRPr lang="en-US" sz="2000" b="1" spc="0"/>
          </a:p>
          <a:p>
            <a:pPr algn="ctr">
              <a:lnSpc>
                <a:spcPct val="150000"/>
              </a:lnSpc>
            </a:pPr>
            <a:r>
              <a:rPr lang="zh-CN" altLang="en-US" sz="1600"/>
              <a:t>搜索能力</a:t>
            </a:r>
            <a:endParaRPr lang="en-US" sz="1600"/>
          </a:p>
        </p:txBody>
      </p:sp>
      <p:sp>
        <p:nvSpPr>
          <p:cNvPr id="35" name="文本框 34">
            <a:extLst>
              <a:ext uri="{FF2B5EF4-FFF2-40B4-BE49-F238E27FC236}">
                <a16:creationId xmlns:a16="http://schemas.microsoft.com/office/drawing/2014/main" id="{00ACD657-8CC7-0B37-1E3A-7D60906E275D}"/>
              </a:ext>
            </a:extLst>
          </p:cNvPr>
          <p:cNvSpPr txBox="1"/>
          <p:nvPr/>
        </p:nvSpPr>
        <p:spPr>
          <a:xfrm>
            <a:off x="4788876" y="2772444"/>
            <a:ext cx="1251304" cy="731932"/>
          </a:xfrm>
          <a:prstGeom prst="rect">
            <a:avLst/>
          </a:prstGeom>
          <a:noFill/>
        </p:spPr>
        <p:txBody>
          <a:bodyPr wrap="square">
            <a:spAutoFit/>
          </a:bodyPr>
          <a:lstStyle/>
          <a:p>
            <a:pPr algn="ctr"/>
            <a:r>
              <a:rPr lang="en-US" altLang="zh-CN" sz="2000" b="1" spc="0"/>
              <a:t>CodeX</a:t>
            </a:r>
            <a:endParaRPr lang="en-US" sz="2000" b="1" spc="0"/>
          </a:p>
          <a:p>
            <a:pPr algn="ctr">
              <a:lnSpc>
                <a:spcPct val="150000"/>
              </a:lnSpc>
            </a:pPr>
            <a:r>
              <a:rPr lang="zh-CN" altLang="en-US" sz="1600"/>
              <a:t>代码预训练</a:t>
            </a:r>
            <a:endParaRPr lang="en-US" sz="1600"/>
          </a:p>
        </p:txBody>
      </p:sp>
      <p:sp>
        <p:nvSpPr>
          <p:cNvPr id="36" name="文本框 35">
            <a:extLst>
              <a:ext uri="{FF2B5EF4-FFF2-40B4-BE49-F238E27FC236}">
                <a16:creationId xmlns:a16="http://schemas.microsoft.com/office/drawing/2014/main" id="{133797CC-CB3C-205C-6540-BEEEA491ACB1}"/>
              </a:ext>
            </a:extLst>
          </p:cNvPr>
          <p:cNvSpPr txBox="1"/>
          <p:nvPr/>
        </p:nvSpPr>
        <p:spPr>
          <a:xfrm>
            <a:off x="5906655" y="2772444"/>
            <a:ext cx="1479472" cy="701154"/>
          </a:xfrm>
          <a:prstGeom prst="rect">
            <a:avLst/>
          </a:prstGeom>
          <a:noFill/>
        </p:spPr>
        <p:txBody>
          <a:bodyPr wrap="square">
            <a:spAutoFit/>
          </a:bodyPr>
          <a:lstStyle/>
          <a:p>
            <a:pPr algn="ctr"/>
            <a:r>
              <a:rPr lang="en-US" altLang="zh-CN" b="1" spc="0"/>
              <a:t>InstructGPT</a:t>
            </a:r>
            <a:endParaRPr lang="en-US" b="1" spc="0"/>
          </a:p>
          <a:p>
            <a:pPr algn="ctr">
              <a:lnSpc>
                <a:spcPct val="150000"/>
              </a:lnSpc>
            </a:pPr>
            <a:r>
              <a:rPr lang="zh-CN" altLang="en-US" sz="1600"/>
              <a:t>人类对齐</a:t>
            </a:r>
            <a:endParaRPr lang="en-US" sz="1600"/>
          </a:p>
        </p:txBody>
      </p:sp>
      <p:sp>
        <p:nvSpPr>
          <p:cNvPr id="37" name="文本框 36">
            <a:extLst>
              <a:ext uri="{FF2B5EF4-FFF2-40B4-BE49-F238E27FC236}">
                <a16:creationId xmlns:a16="http://schemas.microsoft.com/office/drawing/2014/main" id="{631EDF18-ADA5-82ED-7223-D07E4B0B40C7}"/>
              </a:ext>
            </a:extLst>
          </p:cNvPr>
          <p:cNvSpPr txBox="1"/>
          <p:nvPr/>
        </p:nvSpPr>
        <p:spPr>
          <a:xfrm>
            <a:off x="6087502" y="1825647"/>
            <a:ext cx="1117778" cy="701154"/>
          </a:xfrm>
          <a:prstGeom prst="rect">
            <a:avLst/>
          </a:prstGeom>
          <a:noFill/>
        </p:spPr>
        <p:txBody>
          <a:bodyPr wrap="square">
            <a:spAutoFit/>
          </a:bodyPr>
          <a:lstStyle/>
          <a:p>
            <a:pPr algn="ctr"/>
            <a:r>
              <a:rPr lang="en-US" altLang="zh-CN" b="1" spc="0"/>
              <a:t>ChatGPT</a:t>
            </a:r>
            <a:endParaRPr lang="en-US" b="1" spc="0"/>
          </a:p>
          <a:p>
            <a:pPr algn="ctr">
              <a:lnSpc>
                <a:spcPct val="150000"/>
              </a:lnSpc>
            </a:pPr>
            <a:r>
              <a:rPr lang="zh-CN" altLang="en-US" sz="1600"/>
              <a:t>对话能力</a:t>
            </a:r>
            <a:endParaRPr lang="en-US" sz="1600"/>
          </a:p>
        </p:txBody>
      </p:sp>
      <p:sp>
        <p:nvSpPr>
          <p:cNvPr id="39" name="文本框 38">
            <a:extLst>
              <a:ext uri="{FF2B5EF4-FFF2-40B4-BE49-F238E27FC236}">
                <a16:creationId xmlns:a16="http://schemas.microsoft.com/office/drawing/2014/main" id="{C1299CD6-17C5-BC0D-6EF6-537B35E125E3}"/>
              </a:ext>
            </a:extLst>
          </p:cNvPr>
          <p:cNvSpPr txBox="1"/>
          <p:nvPr/>
        </p:nvSpPr>
        <p:spPr>
          <a:xfrm>
            <a:off x="8551227" y="1825647"/>
            <a:ext cx="1117778" cy="1070486"/>
          </a:xfrm>
          <a:prstGeom prst="rect">
            <a:avLst/>
          </a:prstGeom>
          <a:noFill/>
        </p:spPr>
        <p:txBody>
          <a:bodyPr wrap="square">
            <a:spAutoFit/>
          </a:bodyPr>
          <a:lstStyle/>
          <a:p>
            <a:pPr algn="ctr"/>
            <a:r>
              <a:rPr lang="en-US" altLang="zh-CN" b="1" spc="0"/>
              <a:t>o1</a:t>
            </a:r>
            <a:endParaRPr lang="en-US" b="1" spc="0"/>
          </a:p>
          <a:p>
            <a:pPr algn="ctr">
              <a:lnSpc>
                <a:spcPct val="150000"/>
              </a:lnSpc>
            </a:pPr>
            <a:r>
              <a:rPr lang="zh-CN" altLang="en-US" sz="1600"/>
              <a:t>长思维链</a:t>
            </a:r>
            <a:endParaRPr lang="en-US" altLang="zh-CN" sz="1600"/>
          </a:p>
          <a:p>
            <a:pPr algn="ctr">
              <a:lnSpc>
                <a:spcPct val="150000"/>
              </a:lnSpc>
            </a:pPr>
            <a:r>
              <a:rPr lang="zh-CN" altLang="en-US" sz="1600"/>
              <a:t>深度思考</a:t>
            </a:r>
            <a:endParaRPr lang="en-US" sz="1600"/>
          </a:p>
        </p:txBody>
      </p:sp>
      <p:sp>
        <p:nvSpPr>
          <p:cNvPr id="40" name="文本框 39">
            <a:extLst>
              <a:ext uri="{FF2B5EF4-FFF2-40B4-BE49-F238E27FC236}">
                <a16:creationId xmlns:a16="http://schemas.microsoft.com/office/drawing/2014/main" id="{705359AE-4866-BA50-CEC7-FD59116A53FE}"/>
              </a:ext>
            </a:extLst>
          </p:cNvPr>
          <p:cNvSpPr txBox="1"/>
          <p:nvPr/>
        </p:nvSpPr>
        <p:spPr>
          <a:xfrm>
            <a:off x="9725934" y="1825647"/>
            <a:ext cx="1232090" cy="1070486"/>
          </a:xfrm>
          <a:prstGeom prst="rect">
            <a:avLst/>
          </a:prstGeom>
          <a:noFill/>
        </p:spPr>
        <p:txBody>
          <a:bodyPr wrap="square">
            <a:spAutoFit/>
          </a:bodyPr>
          <a:lstStyle/>
          <a:p>
            <a:pPr algn="ctr"/>
            <a:r>
              <a:rPr lang="en-US" altLang="zh-CN" b="1" spc="0"/>
              <a:t>o3</a:t>
            </a:r>
            <a:endParaRPr lang="en-US" b="1" spc="0"/>
          </a:p>
          <a:p>
            <a:pPr algn="ctr">
              <a:lnSpc>
                <a:spcPct val="150000"/>
              </a:lnSpc>
            </a:pPr>
            <a:r>
              <a:rPr lang="zh-CN" altLang="en-US" sz="1600"/>
              <a:t>深度思考</a:t>
            </a:r>
            <a:endParaRPr lang="en-US" altLang="zh-CN" sz="1600"/>
          </a:p>
          <a:p>
            <a:pPr algn="ctr">
              <a:lnSpc>
                <a:spcPct val="150000"/>
              </a:lnSpc>
            </a:pPr>
            <a:r>
              <a:rPr lang="zh-CN" altLang="en-US" sz="1600"/>
              <a:t>进一步增强</a:t>
            </a:r>
            <a:endParaRPr lang="en-US" sz="1600"/>
          </a:p>
        </p:txBody>
      </p:sp>
      <p:sp>
        <p:nvSpPr>
          <p:cNvPr id="44" name="文本框 43">
            <a:extLst>
              <a:ext uri="{FF2B5EF4-FFF2-40B4-BE49-F238E27FC236}">
                <a16:creationId xmlns:a16="http://schemas.microsoft.com/office/drawing/2014/main" id="{91557437-9B79-1FF4-47AD-DA9A37ADA2F6}"/>
              </a:ext>
            </a:extLst>
          </p:cNvPr>
          <p:cNvSpPr txBox="1"/>
          <p:nvPr/>
        </p:nvSpPr>
        <p:spPr>
          <a:xfrm>
            <a:off x="0" y="5109275"/>
            <a:ext cx="12192000" cy="1097865"/>
          </a:xfrm>
          <a:prstGeom prst="rect">
            <a:avLst/>
          </a:prstGeom>
          <a:noFill/>
        </p:spPr>
        <p:txBody>
          <a:bodyPr wrap="square">
            <a:spAutoFit/>
          </a:bodyPr>
          <a:lstStyle/>
          <a:p>
            <a:pPr algn="ctr"/>
            <a:r>
              <a:rPr lang="zh-CN" altLang="en-US" sz="2400" dirty="0"/>
              <a:t>将广泛的世界知识 压缩到 仅包含解码器的 </a:t>
            </a:r>
            <a:r>
              <a:rPr lang="en-US" altLang="zh-CN" sz="2400" dirty="0"/>
              <a:t>Transformer </a:t>
            </a:r>
            <a:r>
              <a:rPr lang="zh-CN" altLang="en-US" sz="2400" dirty="0"/>
              <a:t>模型中。</a:t>
            </a:r>
            <a:endParaRPr lang="en-US" altLang="zh-CN" sz="2400" dirty="0"/>
          </a:p>
          <a:p>
            <a:pPr algn="ctr">
              <a:lnSpc>
                <a:spcPct val="200000"/>
              </a:lnSpc>
            </a:pPr>
            <a:r>
              <a:rPr lang="zh-CN" altLang="en-US" sz="2400" dirty="0"/>
              <a:t>对于大模型发展起到了深远影响。</a:t>
            </a:r>
            <a:endParaRPr lang="en-US" sz="2400" dirty="0"/>
          </a:p>
        </p:txBody>
      </p:sp>
      <p:pic>
        <p:nvPicPr>
          <p:cNvPr id="55" name="图片 54">
            <a:extLst>
              <a:ext uri="{FF2B5EF4-FFF2-40B4-BE49-F238E27FC236}">
                <a16:creationId xmlns:a16="http://schemas.microsoft.com/office/drawing/2014/main" id="{384D659B-9B68-D094-1E3A-AA95F71FFD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4408" y="152001"/>
            <a:ext cx="2145811" cy="587066"/>
          </a:xfrm>
          <a:prstGeom prst="rect">
            <a:avLst/>
          </a:prstGeom>
        </p:spPr>
      </p:pic>
      <p:sp>
        <p:nvSpPr>
          <p:cNvPr id="4" name="灯片编号占位符 3">
            <a:extLst>
              <a:ext uri="{FF2B5EF4-FFF2-40B4-BE49-F238E27FC236}">
                <a16:creationId xmlns:a16="http://schemas.microsoft.com/office/drawing/2014/main" id="{2565A119-17C0-63BF-A0CF-7F7001E415B8}"/>
              </a:ext>
            </a:extLst>
          </p:cNvPr>
          <p:cNvSpPr>
            <a:spLocks noGrp="1"/>
          </p:cNvSpPr>
          <p:nvPr>
            <p:ph type="sldNum" sz="quarter" idx="12"/>
          </p:nvPr>
        </p:nvSpPr>
        <p:spPr/>
        <p:txBody>
          <a:bodyPr/>
          <a:lstStyle/>
          <a:p>
            <a:fld id="{EC78E7B1-3FC2-4821-B144-3AA6EF938D0A}" type="slidenum">
              <a:rPr lang="zh-CN" altLang="en-US" sz="1400" b="1" smtClean="0"/>
              <a:pPr/>
              <a:t>15</a:t>
            </a:fld>
            <a:r>
              <a:rPr lang="zh-CN" altLang="en-US"/>
              <a:t> </a:t>
            </a:r>
            <a:r>
              <a:rPr lang="en-US" altLang="zh-CN"/>
              <a:t>/ 82</a:t>
            </a:r>
            <a:endParaRPr lang="zh-CN" altLang="en-US" dirty="0"/>
          </a:p>
        </p:txBody>
      </p:sp>
      <p:sp>
        <p:nvSpPr>
          <p:cNvPr id="3" name="文本框 2">
            <a:extLst>
              <a:ext uri="{FF2B5EF4-FFF2-40B4-BE49-F238E27FC236}">
                <a16:creationId xmlns:a16="http://schemas.microsoft.com/office/drawing/2014/main" id="{B2993E31-B728-4473-B3C8-34D1C80B5DD8}"/>
              </a:ext>
            </a:extLst>
          </p:cNvPr>
          <p:cNvSpPr txBox="1"/>
          <p:nvPr/>
        </p:nvSpPr>
        <p:spPr>
          <a:xfrm>
            <a:off x="7319365" y="1825647"/>
            <a:ext cx="1117778" cy="701154"/>
          </a:xfrm>
          <a:prstGeom prst="rect">
            <a:avLst/>
          </a:prstGeom>
          <a:noFill/>
        </p:spPr>
        <p:txBody>
          <a:bodyPr wrap="square">
            <a:spAutoFit/>
          </a:bodyPr>
          <a:lstStyle/>
          <a:p>
            <a:pPr algn="ctr"/>
            <a:r>
              <a:rPr lang="en-US" altLang="zh-CN" b="1" spc="0"/>
              <a:t>GPT-4</a:t>
            </a:r>
            <a:endParaRPr lang="en-US" b="1" spc="0"/>
          </a:p>
          <a:p>
            <a:pPr algn="ctr">
              <a:lnSpc>
                <a:spcPct val="150000"/>
              </a:lnSpc>
            </a:pPr>
            <a:r>
              <a:rPr lang="zh-CN" altLang="en-US" sz="1600"/>
              <a:t>多模态</a:t>
            </a:r>
            <a:endParaRPr lang="en-US" sz="1600"/>
          </a:p>
        </p:txBody>
      </p:sp>
    </p:spTree>
    <p:extLst>
      <p:ext uri="{BB962C8B-B14F-4D97-AF65-F5344CB8AC3E}">
        <p14:creationId xmlns:p14="http://schemas.microsoft.com/office/powerpoint/2010/main" val="97347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FD550E-5A31-FE1C-410B-60620EA318B2}"/>
              </a:ext>
            </a:extLst>
          </p:cNvPr>
          <p:cNvSpPr>
            <a:spLocks noGrp="1"/>
          </p:cNvSpPr>
          <p:nvPr>
            <p:ph type="title"/>
          </p:nvPr>
        </p:nvSpPr>
        <p:spPr/>
        <p:txBody>
          <a:bodyPr/>
          <a:lstStyle/>
          <a:p>
            <a:r>
              <a:rPr lang="en-US" spc="0"/>
              <a:t>AGIEval</a:t>
            </a:r>
            <a:r>
              <a:rPr lang="en-US"/>
              <a:t> </a:t>
            </a:r>
            <a:r>
              <a:rPr lang="zh-CN" altLang="en-US"/>
              <a:t>评测结果</a:t>
            </a:r>
            <a:endParaRPr lang="en-US"/>
          </a:p>
        </p:txBody>
      </p:sp>
      <p:sp>
        <p:nvSpPr>
          <p:cNvPr id="5" name="文本框 4">
            <a:extLst>
              <a:ext uri="{FF2B5EF4-FFF2-40B4-BE49-F238E27FC236}">
                <a16:creationId xmlns:a16="http://schemas.microsoft.com/office/drawing/2014/main" id="{AC821B97-EED4-19D8-CE3F-2AE46B151D5A}"/>
              </a:ext>
            </a:extLst>
          </p:cNvPr>
          <p:cNvSpPr txBox="1"/>
          <p:nvPr/>
        </p:nvSpPr>
        <p:spPr>
          <a:xfrm>
            <a:off x="1392965" y="893004"/>
            <a:ext cx="9614653" cy="1378070"/>
          </a:xfrm>
          <a:prstGeom prst="rect">
            <a:avLst/>
          </a:prstGeom>
          <a:noFill/>
        </p:spPr>
        <p:txBody>
          <a:bodyPr wrap="square">
            <a:spAutoFit/>
          </a:bodyPr>
          <a:lstStyle/>
          <a:p>
            <a:pPr marL="342900" indent="-342900">
              <a:lnSpc>
                <a:spcPct val="130000"/>
              </a:lnSpc>
              <a:buFont typeface="Arial" panose="020B0604020202020204" pitchFamily="34" charset="0"/>
              <a:buChar char="•"/>
            </a:pPr>
            <a:r>
              <a:rPr lang="en-US" altLang="zh-CN" sz="2200" b="1">
                <a:solidFill>
                  <a:schemeClr val="accent1"/>
                </a:solidFill>
              </a:rPr>
              <a:t>GPT-4</a:t>
            </a:r>
            <a:r>
              <a:rPr lang="en-US" altLang="zh-CN" sz="2200"/>
              <a:t> </a:t>
            </a:r>
            <a:r>
              <a:rPr lang="zh-CN" altLang="en-US" sz="2200"/>
              <a:t>在大学入学考试 </a:t>
            </a:r>
            <a:r>
              <a:rPr lang="en-US" altLang="zh-CN" sz="2200"/>
              <a:t>SAT</a:t>
            </a:r>
            <a:r>
              <a:rPr lang="zh-CN" altLang="en-US" sz="2200"/>
              <a:t>、</a:t>
            </a:r>
            <a:r>
              <a:rPr lang="en-US" altLang="zh-CN" sz="2200"/>
              <a:t>LSAT</a:t>
            </a:r>
            <a:r>
              <a:rPr lang="zh-CN" altLang="en-US" sz="2200"/>
              <a:t>、数学竞赛中超过了人类平均水平。</a:t>
            </a:r>
            <a:endParaRPr lang="en-US" altLang="zh-CN" sz="2200"/>
          </a:p>
          <a:p>
            <a:pPr marL="342900" indent="-342900">
              <a:lnSpc>
                <a:spcPct val="130000"/>
              </a:lnSpc>
              <a:buFont typeface="Arial" panose="020B0604020202020204" pitchFamily="34" charset="0"/>
              <a:buChar char="•"/>
            </a:pPr>
            <a:r>
              <a:rPr lang="zh-CN" altLang="en-US" sz="2200"/>
              <a:t>在</a:t>
            </a:r>
            <a:r>
              <a:rPr lang="en-US" altLang="zh-CN" sz="2200"/>
              <a:t>SAT</a:t>
            </a:r>
            <a:r>
              <a:rPr lang="zh-CN" altLang="en-US" sz="2200"/>
              <a:t>数学考试的准确率：</a:t>
            </a:r>
            <a:r>
              <a:rPr lang="en-US" altLang="zh-CN" sz="2200"/>
              <a:t>95%</a:t>
            </a:r>
          </a:p>
          <a:p>
            <a:pPr marL="342900" indent="-342900">
              <a:lnSpc>
                <a:spcPct val="130000"/>
              </a:lnSpc>
              <a:buFont typeface="Arial" panose="020B0604020202020204" pitchFamily="34" charset="0"/>
              <a:buChar char="•"/>
            </a:pPr>
            <a:r>
              <a:rPr lang="zh-CN" altLang="en-US" sz="2200"/>
              <a:t>在中国高考中英语科目的准确率：</a:t>
            </a:r>
            <a:r>
              <a:rPr lang="en-US" altLang="zh-CN" sz="2200"/>
              <a:t>92.5%</a:t>
            </a:r>
            <a:endParaRPr lang="en-US" sz="2200"/>
          </a:p>
        </p:txBody>
      </p:sp>
      <p:pic>
        <p:nvPicPr>
          <p:cNvPr id="7" name="图片 6">
            <a:extLst>
              <a:ext uri="{FF2B5EF4-FFF2-40B4-BE49-F238E27FC236}">
                <a16:creationId xmlns:a16="http://schemas.microsoft.com/office/drawing/2014/main" id="{8C243059-F013-1404-54E9-D91B5D0BB5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827" y="2589363"/>
            <a:ext cx="8451791" cy="3766987"/>
          </a:xfrm>
          <a:prstGeom prst="rect">
            <a:avLst/>
          </a:prstGeom>
        </p:spPr>
      </p:pic>
      <p:sp>
        <p:nvSpPr>
          <p:cNvPr id="3" name="灯片编号占位符 2">
            <a:extLst>
              <a:ext uri="{FF2B5EF4-FFF2-40B4-BE49-F238E27FC236}">
                <a16:creationId xmlns:a16="http://schemas.microsoft.com/office/drawing/2014/main" id="{6B053A88-2DCD-7045-B78E-67CB1A01E38E}"/>
              </a:ext>
            </a:extLst>
          </p:cNvPr>
          <p:cNvSpPr>
            <a:spLocks noGrp="1"/>
          </p:cNvSpPr>
          <p:nvPr>
            <p:ph type="sldNum" sz="quarter" idx="12"/>
          </p:nvPr>
        </p:nvSpPr>
        <p:spPr/>
        <p:txBody>
          <a:bodyPr/>
          <a:lstStyle/>
          <a:p>
            <a:fld id="{EC78E7B1-3FC2-4821-B144-3AA6EF938D0A}" type="slidenum">
              <a:rPr lang="zh-CN" altLang="en-US" sz="1400" b="1" smtClean="0"/>
              <a:pPr/>
              <a:t>16</a:t>
            </a:fld>
            <a:r>
              <a:rPr lang="zh-CN" altLang="en-US"/>
              <a:t> </a:t>
            </a:r>
            <a:r>
              <a:rPr lang="en-US" altLang="zh-CN"/>
              <a:t>/ 82</a:t>
            </a:r>
            <a:endParaRPr lang="zh-CN" altLang="en-US" dirty="0"/>
          </a:p>
        </p:txBody>
      </p:sp>
    </p:spTree>
    <p:extLst>
      <p:ext uri="{BB962C8B-B14F-4D97-AF65-F5344CB8AC3E}">
        <p14:creationId xmlns:p14="http://schemas.microsoft.com/office/powerpoint/2010/main" val="10158269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a:extLst>
              <a:ext uri="{FF2B5EF4-FFF2-40B4-BE49-F238E27FC236}">
                <a16:creationId xmlns:a16="http://schemas.microsoft.com/office/drawing/2014/main" id="{C60DF3BA-6517-14DD-859C-0D514D7A95CB}"/>
              </a:ext>
            </a:extLst>
          </p:cNvPr>
          <p:cNvSpPr/>
          <p:nvPr/>
        </p:nvSpPr>
        <p:spPr>
          <a:xfrm>
            <a:off x="1907458" y="927921"/>
            <a:ext cx="943897" cy="1038709"/>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标题 1">
            <a:extLst>
              <a:ext uri="{FF2B5EF4-FFF2-40B4-BE49-F238E27FC236}">
                <a16:creationId xmlns:a16="http://schemas.microsoft.com/office/drawing/2014/main" id="{E21F3D38-5C36-419C-8FD7-6D48029FEB7A}"/>
              </a:ext>
            </a:extLst>
          </p:cNvPr>
          <p:cNvSpPr>
            <a:spLocks noGrp="1"/>
          </p:cNvSpPr>
          <p:nvPr>
            <p:ph type="title"/>
          </p:nvPr>
        </p:nvSpPr>
        <p:spPr/>
        <p:txBody>
          <a:bodyPr>
            <a:normAutofit/>
          </a:bodyPr>
          <a:lstStyle/>
          <a:p>
            <a:r>
              <a:rPr lang="en-US" altLang="zh-CN"/>
              <a:t>GPT-1 </a:t>
            </a:r>
            <a:r>
              <a:rPr lang="zh-CN" altLang="en-US"/>
              <a:t>模型</a:t>
            </a:r>
            <a:endParaRPr lang="zh-CN" altLang="en-US" dirty="0"/>
          </a:p>
        </p:txBody>
      </p:sp>
      <p:sp>
        <p:nvSpPr>
          <p:cNvPr id="5" name="文本框 4">
            <a:extLst>
              <a:ext uri="{FF2B5EF4-FFF2-40B4-BE49-F238E27FC236}">
                <a16:creationId xmlns:a16="http://schemas.microsoft.com/office/drawing/2014/main" id="{4C1B3736-88EA-4B73-9215-1568033E79CF}"/>
              </a:ext>
            </a:extLst>
          </p:cNvPr>
          <p:cNvSpPr txBox="1"/>
          <p:nvPr/>
        </p:nvSpPr>
        <p:spPr>
          <a:xfrm>
            <a:off x="501445" y="908257"/>
            <a:ext cx="11474245" cy="1005660"/>
          </a:xfrm>
          <a:prstGeom prst="rect">
            <a:avLst/>
          </a:prstGeom>
          <a:noFill/>
        </p:spPr>
        <p:txBody>
          <a:bodyPr wrap="square">
            <a:spAutoFit/>
          </a:bodyPr>
          <a:lstStyle/>
          <a:p>
            <a:pPr marL="457200" indent="-457200">
              <a:lnSpc>
                <a:spcPct val="150000"/>
              </a:lnSpc>
              <a:buFont typeface="+mj-lt"/>
              <a:buAutoNum type="arabicParenR"/>
            </a:pPr>
            <a:r>
              <a:rPr lang="zh-CN" altLang="en-US" sz="2200" b="1"/>
              <a:t>无监督 </a:t>
            </a:r>
            <a:r>
              <a:rPr lang="zh-CN" altLang="en-US" sz="2200" b="1">
                <a:solidFill>
                  <a:schemeClr val="accent1"/>
                </a:solidFill>
              </a:rPr>
              <a:t>预训练 </a:t>
            </a:r>
            <a:r>
              <a:rPr lang="zh-CN" altLang="en-US" sz="2200"/>
              <a:t>：</a:t>
            </a:r>
            <a:r>
              <a:rPr lang="zh-CN" altLang="en-US" sz="2200" dirty="0"/>
              <a:t>利用大量</a:t>
            </a:r>
            <a:r>
              <a:rPr lang="zh-CN" altLang="en-US" sz="2200"/>
              <a:t>未标注数据</a:t>
            </a:r>
            <a:r>
              <a:rPr lang="zh-CN" altLang="en-US" sz="2200" dirty="0"/>
              <a:t>预训练一</a:t>
            </a:r>
            <a:r>
              <a:rPr lang="zh-CN" altLang="en-US" sz="2200"/>
              <a:t>个语言模型；</a:t>
            </a:r>
            <a:r>
              <a:rPr lang="zh-CN" altLang="en-US" sz="2200">
                <a:latin typeface="楷体" panose="02010609060101010101" pitchFamily="49" charset="-122"/>
                <a:ea typeface="楷体" panose="02010609060101010101" pitchFamily="49" charset="-122"/>
              </a:rPr>
              <a:t>但缺乏</a:t>
            </a:r>
            <a:r>
              <a:rPr lang="zh-CN" altLang="en-US" sz="2200" b="1">
                <a:latin typeface="楷体" panose="02010609060101010101" pitchFamily="49" charset="-122"/>
                <a:ea typeface="楷体" panose="02010609060101010101" pitchFamily="49" charset="-122"/>
              </a:rPr>
              <a:t>通用任务</a:t>
            </a:r>
            <a:r>
              <a:rPr lang="zh-CN" altLang="en-US" sz="2200">
                <a:latin typeface="楷体" panose="02010609060101010101" pitchFamily="49" charset="-122"/>
                <a:ea typeface="楷体" panose="02010609060101010101" pitchFamily="49" charset="-122"/>
              </a:rPr>
              <a:t>求解能力</a:t>
            </a:r>
            <a:r>
              <a:rPr lang="zh-CN" altLang="en-US" sz="2200"/>
              <a:t>。</a:t>
            </a:r>
            <a:endParaRPr lang="zh-CN" altLang="en-US" sz="2200" dirty="0"/>
          </a:p>
          <a:p>
            <a:pPr marL="457200" indent="-457200">
              <a:lnSpc>
                <a:spcPct val="130000"/>
              </a:lnSpc>
              <a:buFont typeface="+mj-lt"/>
              <a:buAutoNum type="arabicParenR"/>
            </a:pPr>
            <a:r>
              <a:rPr lang="zh-CN" altLang="en-US" sz="2200" b="1"/>
              <a:t>有监督 </a:t>
            </a:r>
            <a:r>
              <a:rPr lang="zh-CN" altLang="en-US" sz="2200" b="1">
                <a:solidFill>
                  <a:schemeClr val="accent1"/>
                </a:solidFill>
              </a:rPr>
              <a:t>微   调 </a:t>
            </a:r>
            <a:r>
              <a:rPr lang="zh-CN" altLang="en-US" b="1">
                <a:solidFill>
                  <a:schemeClr val="accent1"/>
                </a:solidFill>
              </a:rPr>
              <a:t> </a:t>
            </a:r>
            <a:r>
              <a:rPr lang="zh-CN" altLang="en-US" sz="2200"/>
              <a:t>：</a:t>
            </a:r>
            <a:r>
              <a:rPr lang="zh-CN" altLang="en-US" sz="2200" dirty="0"/>
              <a:t>利用</a:t>
            </a:r>
            <a:r>
              <a:rPr lang="zh-CN" altLang="en-US" sz="2200"/>
              <a:t>标注数据对模型微调，迁移到各种</a:t>
            </a:r>
            <a:r>
              <a:rPr lang="en-US" altLang="zh-CN" sz="2200"/>
              <a:t>NLP</a:t>
            </a:r>
            <a:r>
              <a:rPr lang="zh-CN" altLang="en-US" sz="2200"/>
              <a:t>任务上。</a:t>
            </a:r>
            <a:endParaRPr lang="zh-CN" altLang="en-US" sz="2200" dirty="0"/>
          </a:p>
        </p:txBody>
      </p:sp>
      <p:grpSp>
        <p:nvGrpSpPr>
          <p:cNvPr id="6" name="组合 5">
            <a:extLst>
              <a:ext uri="{FF2B5EF4-FFF2-40B4-BE49-F238E27FC236}">
                <a16:creationId xmlns:a16="http://schemas.microsoft.com/office/drawing/2014/main" id="{8723313C-DB84-4191-6E36-54AE4F1B8C3E}"/>
              </a:ext>
            </a:extLst>
          </p:cNvPr>
          <p:cNvGrpSpPr/>
          <p:nvPr/>
        </p:nvGrpSpPr>
        <p:grpSpPr>
          <a:xfrm>
            <a:off x="273211" y="2539034"/>
            <a:ext cx="11790973" cy="4088327"/>
            <a:chOff x="273211" y="2539034"/>
            <a:chExt cx="11790973" cy="4088327"/>
          </a:xfrm>
        </p:grpSpPr>
        <p:pic>
          <p:nvPicPr>
            <p:cNvPr id="3" name="图片 2">
              <a:extLst>
                <a:ext uri="{FF2B5EF4-FFF2-40B4-BE49-F238E27FC236}">
                  <a16:creationId xmlns:a16="http://schemas.microsoft.com/office/drawing/2014/main" id="{25604A8C-134D-4CF7-83F1-DE0641F7D4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211" y="2975195"/>
              <a:ext cx="7746830" cy="3652166"/>
            </a:xfrm>
            <a:prstGeom prst="rect">
              <a:avLst/>
            </a:prstGeom>
          </p:spPr>
        </p:pic>
        <p:sp>
          <p:nvSpPr>
            <p:cNvPr id="4" name="文本框 3">
              <a:extLst>
                <a:ext uri="{FF2B5EF4-FFF2-40B4-BE49-F238E27FC236}">
                  <a16:creationId xmlns:a16="http://schemas.microsoft.com/office/drawing/2014/main" id="{40CC4B41-3CC7-2FBD-0E94-23C63949A625}"/>
                </a:ext>
              </a:extLst>
            </p:cNvPr>
            <p:cNvSpPr txBox="1"/>
            <p:nvPr/>
          </p:nvSpPr>
          <p:spPr>
            <a:xfrm>
              <a:off x="2521429" y="2539034"/>
              <a:ext cx="3446755" cy="461665"/>
            </a:xfrm>
            <a:prstGeom prst="rect">
              <a:avLst/>
            </a:prstGeom>
            <a:noFill/>
          </p:spPr>
          <p:txBody>
            <a:bodyPr wrap="square">
              <a:spAutoFit/>
            </a:bodyPr>
            <a:lstStyle/>
            <a:p>
              <a:r>
                <a:rPr lang="zh-CN" altLang="en-US" sz="2400">
                  <a:latin typeface="楷体" panose="02010609060101010101" pitchFamily="49" charset="-122"/>
                  <a:ea typeface="楷体" panose="02010609060101010101" pitchFamily="49" charset="-122"/>
                </a:rPr>
                <a:t>训练的不同微调任务</a:t>
              </a:r>
              <a:endParaRPr lang="en-US" sz="2400">
                <a:latin typeface="楷体" panose="02010609060101010101" pitchFamily="49" charset="-122"/>
                <a:ea typeface="楷体" panose="02010609060101010101" pitchFamily="49" charset="-122"/>
              </a:endParaRPr>
            </a:p>
          </p:txBody>
        </p:sp>
        <p:sp>
          <p:nvSpPr>
            <p:cNvPr id="7" name="文本框 6">
              <a:extLst>
                <a:ext uri="{FF2B5EF4-FFF2-40B4-BE49-F238E27FC236}">
                  <a16:creationId xmlns:a16="http://schemas.microsoft.com/office/drawing/2014/main" id="{8768B882-ABFC-18CE-0E7B-45615DA6A937}"/>
                </a:ext>
              </a:extLst>
            </p:cNvPr>
            <p:cNvSpPr txBox="1"/>
            <p:nvPr/>
          </p:nvSpPr>
          <p:spPr>
            <a:xfrm>
              <a:off x="7479760" y="3075352"/>
              <a:ext cx="4247535" cy="369332"/>
            </a:xfrm>
            <a:prstGeom prst="rect">
              <a:avLst/>
            </a:prstGeom>
            <a:noFill/>
          </p:spPr>
          <p:txBody>
            <a:bodyPr wrap="square">
              <a:spAutoFit/>
            </a:bodyPr>
            <a:lstStyle/>
            <a:p>
              <a:r>
                <a:rPr lang="zh-CN" altLang="en-US" b="1"/>
                <a:t>文本分类</a:t>
              </a:r>
              <a:r>
                <a:rPr lang="zh-CN" altLang="en-US"/>
                <a:t>（如情感分析）添加分类层</a:t>
              </a:r>
              <a:endParaRPr lang="en-US"/>
            </a:p>
          </p:txBody>
        </p:sp>
        <p:sp>
          <p:nvSpPr>
            <p:cNvPr id="8" name="文本框 7">
              <a:extLst>
                <a:ext uri="{FF2B5EF4-FFF2-40B4-BE49-F238E27FC236}">
                  <a16:creationId xmlns:a16="http://schemas.microsoft.com/office/drawing/2014/main" id="{D98724B1-48D6-3542-399B-9B5DF704E694}"/>
                </a:ext>
              </a:extLst>
            </p:cNvPr>
            <p:cNvSpPr txBox="1"/>
            <p:nvPr/>
          </p:nvSpPr>
          <p:spPr>
            <a:xfrm>
              <a:off x="7479760" y="3521474"/>
              <a:ext cx="4584424" cy="784189"/>
            </a:xfrm>
            <a:prstGeom prst="rect">
              <a:avLst/>
            </a:prstGeom>
            <a:noFill/>
          </p:spPr>
          <p:txBody>
            <a:bodyPr wrap="square">
              <a:spAutoFit/>
            </a:bodyPr>
            <a:lstStyle/>
            <a:p>
              <a:pPr>
                <a:lnSpc>
                  <a:spcPct val="130000"/>
                </a:lnSpc>
              </a:pPr>
              <a:r>
                <a:rPr lang="zh-CN" altLang="en-US" b="1"/>
                <a:t>自然语言推理</a:t>
              </a:r>
              <a:r>
                <a:rPr lang="zh-CN" altLang="en-US"/>
                <a:t>：判断两个句子 </a:t>
              </a:r>
              <a:r>
                <a:rPr lang="en-US" altLang="zh-CN"/>
                <a:t>(</a:t>
              </a:r>
              <a:r>
                <a:rPr lang="zh-CN" altLang="en-US"/>
                <a:t>前提、假设</a:t>
              </a:r>
              <a:r>
                <a:rPr lang="en-US" altLang="zh-CN"/>
                <a:t>)</a:t>
              </a:r>
              <a:br>
                <a:rPr lang="en-US" altLang="zh-CN"/>
              </a:br>
              <a:r>
                <a:rPr lang="zh-CN" altLang="en-US"/>
                <a:t>之间的逻辑关系（蕴含、矛盾、中立）</a:t>
              </a:r>
              <a:endParaRPr lang="en-US"/>
            </a:p>
          </p:txBody>
        </p:sp>
        <p:sp>
          <p:nvSpPr>
            <p:cNvPr id="11" name="文本框 10">
              <a:extLst>
                <a:ext uri="{FF2B5EF4-FFF2-40B4-BE49-F238E27FC236}">
                  <a16:creationId xmlns:a16="http://schemas.microsoft.com/office/drawing/2014/main" id="{DE731451-F569-3790-AAC6-413EDBC698AB}"/>
                </a:ext>
              </a:extLst>
            </p:cNvPr>
            <p:cNvSpPr txBox="1"/>
            <p:nvPr/>
          </p:nvSpPr>
          <p:spPr>
            <a:xfrm>
              <a:off x="7479760" y="4406016"/>
              <a:ext cx="4584424" cy="784189"/>
            </a:xfrm>
            <a:prstGeom prst="rect">
              <a:avLst/>
            </a:prstGeom>
            <a:noFill/>
          </p:spPr>
          <p:txBody>
            <a:bodyPr wrap="square">
              <a:spAutoFit/>
            </a:bodyPr>
            <a:lstStyle/>
            <a:p>
              <a:pPr>
                <a:lnSpc>
                  <a:spcPct val="130000"/>
                </a:lnSpc>
              </a:pPr>
              <a:r>
                <a:rPr lang="zh-CN" altLang="en-US" b="1"/>
                <a:t>语义相似度判断</a:t>
              </a:r>
              <a:r>
                <a:rPr lang="zh-CN" altLang="en-US"/>
                <a:t>：</a:t>
              </a:r>
              <a:br>
                <a:rPr lang="en-US" altLang="zh-CN"/>
              </a:br>
              <a:r>
                <a:rPr lang="zh-CN" altLang="en-US"/>
                <a:t>判断两段文本的语义相似程度。</a:t>
              </a:r>
              <a:endParaRPr lang="en-US"/>
            </a:p>
          </p:txBody>
        </p:sp>
        <p:sp>
          <p:nvSpPr>
            <p:cNvPr id="13" name="文本框 12">
              <a:extLst>
                <a:ext uri="{FF2B5EF4-FFF2-40B4-BE49-F238E27FC236}">
                  <a16:creationId xmlns:a16="http://schemas.microsoft.com/office/drawing/2014/main" id="{3B2D4BC2-8DF7-238D-F885-8C892FD49629}"/>
                </a:ext>
              </a:extLst>
            </p:cNvPr>
            <p:cNvSpPr txBox="1"/>
            <p:nvPr/>
          </p:nvSpPr>
          <p:spPr>
            <a:xfrm>
              <a:off x="8020041" y="5434625"/>
              <a:ext cx="4044143" cy="784189"/>
            </a:xfrm>
            <a:prstGeom prst="rect">
              <a:avLst/>
            </a:prstGeom>
            <a:noFill/>
          </p:spPr>
          <p:txBody>
            <a:bodyPr wrap="square">
              <a:spAutoFit/>
            </a:bodyPr>
            <a:lstStyle/>
            <a:p>
              <a:pPr>
                <a:lnSpc>
                  <a:spcPct val="130000"/>
                </a:lnSpc>
              </a:pPr>
              <a:r>
                <a:rPr lang="zh-CN" altLang="en-US" b="1"/>
                <a:t>多项选择题</a:t>
              </a:r>
              <a:r>
                <a:rPr lang="zh-CN" altLang="en-US"/>
                <a:t>：</a:t>
              </a:r>
              <a:br>
                <a:rPr lang="en-US" altLang="zh-CN"/>
              </a:br>
              <a:r>
                <a:rPr lang="zh-CN" altLang="en-US"/>
                <a:t>问答（</a:t>
              </a:r>
              <a:r>
                <a:rPr lang="en-US" altLang="zh-CN"/>
                <a:t>QA</a:t>
              </a:r>
              <a:r>
                <a:rPr lang="zh-CN" altLang="en-US"/>
                <a:t>）中的多项选择任务</a:t>
              </a:r>
              <a:endParaRPr lang="en-US" altLang="zh-CN"/>
            </a:p>
          </p:txBody>
        </p:sp>
      </p:grpSp>
      <p:sp>
        <p:nvSpPr>
          <p:cNvPr id="16" name="文本框 15">
            <a:extLst>
              <a:ext uri="{FF2B5EF4-FFF2-40B4-BE49-F238E27FC236}">
                <a16:creationId xmlns:a16="http://schemas.microsoft.com/office/drawing/2014/main" id="{E65C78C5-B48E-DF6D-F2F9-51D46A75981F}"/>
              </a:ext>
            </a:extLst>
          </p:cNvPr>
          <p:cNvSpPr txBox="1"/>
          <p:nvPr/>
        </p:nvSpPr>
        <p:spPr>
          <a:xfrm>
            <a:off x="0" y="2056715"/>
            <a:ext cx="12191999" cy="430887"/>
          </a:xfrm>
          <a:prstGeom prst="rect">
            <a:avLst/>
          </a:prstGeom>
          <a:noFill/>
        </p:spPr>
        <p:txBody>
          <a:bodyPr wrap="square">
            <a:spAutoFit/>
          </a:bodyPr>
          <a:lstStyle/>
          <a:p>
            <a:pPr algn="ctr"/>
            <a:r>
              <a:rPr lang="zh-CN" altLang="en-US" sz="2200">
                <a:solidFill>
                  <a:schemeClr val="accent2"/>
                </a:solidFill>
              </a:rPr>
              <a:t>预测下一个单词越准确，对于世界知识就越保真。</a:t>
            </a:r>
          </a:p>
        </p:txBody>
      </p:sp>
      <p:sp>
        <p:nvSpPr>
          <p:cNvPr id="2" name="灯片编号占位符 1">
            <a:extLst>
              <a:ext uri="{FF2B5EF4-FFF2-40B4-BE49-F238E27FC236}">
                <a16:creationId xmlns:a16="http://schemas.microsoft.com/office/drawing/2014/main" id="{6FC73963-C1C4-A324-9D07-664C46FA7571}"/>
              </a:ext>
            </a:extLst>
          </p:cNvPr>
          <p:cNvSpPr>
            <a:spLocks noGrp="1"/>
          </p:cNvSpPr>
          <p:nvPr>
            <p:ph type="sldNum" sz="quarter" idx="12"/>
          </p:nvPr>
        </p:nvSpPr>
        <p:spPr/>
        <p:txBody>
          <a:bodyPr/>
          <a:lstStyle/>
          <a:p>
            <a:fld id="{EC78E7B1-3FC2-4821-B144-3AA6EF938D0A}" type="slidenum">
              <a:rPr lang="zh-CN" altLang="en-US" sz="1400" b="1" smtClean="0"/>
              <a:pPr/>
              <a:t>17</a:t>
            </a:fld>
            <a:r>
              <a:rPr lang="zh-CN" altLang="en-US"/>
              <a:t> </a:t>
            </a:r>
            <a:r>
              <a:rPr lang="en-US" altLang="zh-CN"/>
              <a:t>/ 82</a:t>
            </a:r>
            <a:endParaRPr lang="zh-CN" altLang="en-US" dirty="0"/>
          </a:p>
        </p:txBody>
      </p:sp>
    </p:spTree>
    <p:extLst>
      <p:ext uri="{BB962C8B-B14F-4D97-AF65-F5344CB8AC3E}">
        <p14:creationId xmlns:p14="http://schemas.microsoft.com/office/powerpoint/2010/main" val="759075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21507-C467-7F6D-EB45-81BAD2661AB4}"/>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C0806003-C644-C3AD-85E2-2EB1EBA686CE}"/>
              </a:ext>
            </a:extLst>
          </p:cNvPr>
          <p:cNvSpPr>
            <a:spLocks noGrp="1"/>
          </p:cNvSpPr>
          <p:nvPr>
            <p:ph type="title"/>
          </p:nvPr>
        </p:nvSpPr>
        <p:spPr/>
        <p:txBody>
          <a:bodyPr/>
          <a:lstStyle/>
          <a:p>
            <a:r>
              <a:rPr lang="en-US" altLang="zh-CN"/>
              <a:t>GPT-2</a:t>
            </a:r>
            <a:endParaRPr lang="en-US" b="1">
              <a:solidFill>
                <a:schemeClr val="bg1">
                  <a:lumMod val="50000"/>
                </a:schemeClr>
              </a:solidFill>
            </a:endParaRPr>
          </a:p>
        </p:txBody>
      </p:sp>
      <p:sp>
        <p:nvSpPr>
          <p:cNvPr id="10" name="文本框 9">
            <a:extLst>
              <a:ext uri="{FF2B5EF4-FFF2-40B4-BE49-F238E27FC236}">
                <a16:creationId xmlns:a16="http://schemas.microsoft.com/office/drawing/2014/main" id="{09EB56EB-B5FB-91B2-1639-F60EF19A91AD}"/>
              </a:ext>
            </a:extLst>
          </p:cNvPr>
          <p:cNvSpPr txBox="1"/>
          <p:nvPr/>
        </p:nvSpPr>
        <p:spPr>
          <a:xfrm>
            <a:off x="1337187" y="919664"/>
            <a:ext cx="10302938" cy="2072106"/>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200"/>
              <a:t>探索扩大模型参数（ </a:t>
            </a:r>
            <a:r>
              <a:rPr lang="en-US" altLang="zh-CN" sz="2200"/>
              <a:t>1</a:t>
            </a:r>
            <a:r>
              <a:rPr lang="zh-CN" altLang="en-US" sz="2200"/>
              <a:t>亿</a:t>
            </a:r>
            <a:r>
              <a:rPr lang="en-US" altLang="zh-CN" sz="2200"/>
              <a:t> → </a:t>
            </a:r>
            <a:r>
              <a:rPr lang="en-US" altLang="zh-CN" sz="2200" b="1"/>
              <a:t>15</a:t>
            </a:r>
            <a:r>
              <a:rPr lang="zh-CN" altLang="en-US" sz="2200" b="1"/>
              <a:t>亿 </a:t>
            </a:r>
            <a:r>
              <a:rPr lang="zh-CN" altLang="en-US" sz="2200"/>
              <a:t>）提升模型性能，</a:t>
            </a:r>
            <a:endParaRPr lang="en-US" altLang="zh-CN" sz="2200"/>
          </a:p>
          <a:p>
            <a:pPr marL="342900" indent="-342900">
              <a:lnSpc>
                <a:spcPct val="150000"/>
              </a:lnSpc>
              <a:buFont typeface="Arial" panose="020B0604020202020204" pitchFamily="34" charset="0"/>
              <a:buChar char="•"/>
            </a:pPr>
            <a:r>
              <a:rPr lang="zh-CN" altLang="en-US" sz="2200"/>
              <a:t>尝试去除</a:t>
            </a:r>
            <a:r>
              <a:rPr lang="zh-CN" altLang="en-US" sz="2200" b="1"/>
              <a:t>微调</a:t>
            </a:r>
            <a:r>
              <a:rPr lang="zh-CN" altLang="en-US" sz="2200"/>
              <a:t>直接通过</a:t>
            </a:r>
            <a:r>
              <a:rPr lang="zh-CN" altLang="en-US" sz="2200" b="1"/>
              <a:t>提示</a:t>
            </a:r>
            <a:r>
              <a:rPr lang="zh-CN" altLang="en-US" sz="2200"/>
              <a:t>解决各种下游任务。</a:t>
            </a:r>
            <a:br>
              <a:rPr lang="en-US" altLang="zh-CN" sz="2200"/>
            </a:br>
            <a:r>
              <a:rPr lang="zh-CN" altLang="en-US" sz="2200"/>
              <a:t>将输入、输出和任务信息都通过自然语言形式进行描述，</a:t>
            </a:r>
            <a:br>
              <a:rPr lang="en-US" altLang="zh-CN" sz="2200"/>
            </a:br>
            <a:r>
              <a:rPr lang="zh-CN" altLang="en-US" sz="2200"/>
              <a:t>进而后续任务的求解过程就可以看作是任务方案（或答案）的文本生成问题。</a:t>
            </a:r>
            <a:endParaRPr lang="en-US" sz="2200"/>
          </a:p>
        </p:txBody>
      </p:sp>
      <p:sp>
        <p:nvSpPr>
          <p:cNvPr id="3" name="文本框 2">
            <a:extLst>
              <a:ext uri="{FF2B5EF4-FFF2-40B4-BE49-F238E27FC236}">
                <a16:creationId xmlns:a16="http://schemas.microsoft.com/office/drawing/2014/main" id="{37C8328A-B79D-349C-5453-A64111B6EBD2}"/>
              </a:ext>
            </a:extLst>
          </p:cNvPr>
          <p:cNvSpPr txBox="1"/>
          <p:nvPr/>
        </p:nvSpPr>
        <p:spPr>
          <a:xfrm>
            <a:off x="-2" y="3330558"/>
            <a:ext cx="12191999" cy="461665"/>
          </a:xfrm>
          <a:prstGeom prst="rect">
            <a:avLst/>
          </a:prstGeom>
          <a:noFill/>
        </p:spPr>
        <p:txBody>
          <a:bodyPr wrap="square">
            <a:spAutoFit/>
          </a:bodyPr>
          <a:lstStyle/>
          <a:p>
            <a:pPr algn="ctr"/>
            <a:r>
              <a:rPr lang="zh-CN" altLang="en-US" sz="2400">
                <a:solidFill>
                  <a:schemeClr val="accent2"/>
                </a:solidFill>
              </a:rPr>
              <a:t>如果模型能复原全部世界文本，本质上就能解决各种任务。</a:t>
            </a:r>
          </a:p>
        </p:txBody>
      </p:sp>
      <p:sp>
        <p:nvSpPr>
          <p:cNvPr id="6" name="文本框 5">
            <a:extLst>
              <a:ext uri="{FF2B5EF4-FFF2-40B4-BE49-F238E27FC236}">
                <a16:creationId xmlns:a16="http://schemas.microsoft.com/office/drawing/2014/main" id="{BDC34ED8-213A-F89A-CC19-67160F9500FC}"/>
              </a:ext>
            </a:extLst>
          </p:cNvPr>
          <p:cNvSpPr txBox="1"/>
          <p:nvPr/>
        </p:nvSpPr>
        <p:spPr>
          <a:xfrm>
            <a:off x="0" y="6183857"/>
            <a:ext cx="12191998" cy="307777"/>
          </a:xfrm>
          <a:prstGeom prst="rect">
            <a:avLst/>
          </a:prstGeom>
          <a:noFill/>
        </p:spPr>
        <p:txBody>
          <a:bodyPr wrap="square">
            <a:spAutoFit/>
          </a:bodyPr>
          <a:lstStyle/>
          <a:p>
            <a:pPr algn="ctr"/>
            <a:r>
              <a:rPr lang="en-US" sz="1400">
                <a:solidFill>
                  <a:schemeClr val="bg1">
                    <a:lumMod val="50000"/>
                  </a:schemeClr>
                </a:solidFill>
              </a:rPr>
              <a:t>Alec Radford et al. </a:t>
            </a:r>
            <a:r>
              <a:rPr lang="en-US" sz="1400" b="1" i="1">
                <a:solidFill>
                  <a:schemeClr val="bg1">
                    <a:lumMod val="50000"/>
                  </a:schemeClr>
                </a:solidFill>
              </a:rPr>
              <a:t>Language models are unsupervised multitask learners</a:t>
            </a:r>
            <a:r>
              <a:rPr lang="en-US" sz="1400">
                <a:solidFill>
                  <a:schemeClr val="bg1">
                    <a:lumMod val="50000"/>
                  </a:schemeClr>
                </a:solidFill>
              </a:rPr>
              <a:t>. In: OpenAI Blog (2019) </a:t>
            </a:r>
          </a:p>
        </p:txBody>
      </p:sp>
      <p:sp>
        <p:nvSpPr>
          <p:cNvPr id="13" name="文本框 12">
            <a:extLst>
              <a:ext uri="{FF2B5EF4-FFF2-40B4-BE49-F238E27FC236}">
                <a16:creationId xmlns:a16="http://schemas.microsoft.com/office/drawing/2014/main" id="{6D0C5D50-C4AD-1549-9186-69A6D3695768}"/>
              </a:ext>
            </a:extLst>
          </p:cNvPr>
          <p:cNvSpPr txBox="1"/>
          <p:nvPr/>
        </p:nvSpPr>
        <p:spPr>
          <a:xfrm>
            <a:off x="1337187" y="4983294"/>
            <a:ext cx="8711381" cy="430887"/>
          </a:xfrm>
          <a:prstGeom prst="rect">
            <a:avLst/>
          </a:prstGeom>
          <a:noFill/>
        </p:spPr>
        <p:txBody>
          <a:bodyPr wrap="square">
            <a:spAutoFit/>
          </a:bodyPr>
          <a:lstStyle/>
          <a:p>
            <a:pPr marL="342900" indent="-342900">
              <a:buSzPct val="80000"/>
              <a:buFont typeface="Wingdings" panose="05000000000000000000" pitchFamily="2" charset="2"/>
              <a:buChar char="v"/>
            </a:pPr>
            <a:r>
              <a:rPr lang="zh-CN" altLang="en-US" sz="2200" b="1"/>
              <a:t>效果</a:t>
            </a:r>
            <a:r>
              <a:rPr lang="zh-CN" altLang="en-US" sz="2200"/>
              <a:t>：在很多任务上与有监督</a:t>
            </a:r>
            <a:r>
              <a:rPr lang="zh-CN" altLang="en-US" sz="2200" b="1"/>
              <a:t>微调</a:t>
            </a:r>
            <a:r>
              <a:rPr lang="zh-CN" altLang="en-US" sz="2200"/>
              <a:t>方法相比，整体上逊色一些。</a:t>
            </a:r>
            <a:endParaRPr lang="en-US" sz="2200"/>
          </a:p>
        </p:txBody>
      </p:sp>
      <p:sp>
        <p:nvSpPr>
          <p:cNvPr id="4" name="灯片编号占位符 3">
            <a:extLst>
              <a:ext uri="{FF2B5EF4-FFF2-40B4-BE49-F238E27FC236}">
                <a16:creationId xmlns:a16="http://schemas.microsoft.com/office/drawing/2014/main" id="{A91F04D0-1743-2971-64FD-ABE886BDCB6D}"/>
              </a:ext>
            </a:extLst>
          </p:cNvPr>
          <p:cNvSpPr>
            <a:spLocks noGrp="1"/>
          </p:cNvSpPr>
          <p:nvPr>
            <p:ph type="sldNum" sz="quarter" idx="12"/>
          </p:nvPr>
        </p:nvSpPr>
        <p:spPr/>
        <p:txBody>
          <a:bodyPr/>
          <a:lstStyle/>
          <a:p>
            <a:fld id="{EC78E7B1-3FC2-4821-B144-3AA6EF938D0A}" type="slidenum">
              <a:rPr lang="zh-CN" altLang="en-US" sz="1400" b="1" smtClean="0"/>
              <a:pPr/>
              <a:t>18</a:t>
            </a:fld>
            <a:r>
              <a:rPr lang="zh-CN" altLang="en-US"/>
              <a:t> </a:t>
            </a:r>
            <a:r>
              <a:rPr lang="en-US" altLang="zh-CN"/>
              <a:t>/ 82</a:t>
            </a:r>
            <a:endParaRPr lang="zh-CN" altLang="en-US" dirty="0"/>
          </a:p>
        </p:txBody>
      </p:sp>
    </p:spTree>
    <p:extLst>
      <p:ext uri="{BB962C8B-B14F-4D97-AF65-F5344CB8AC3E}">
        <p14:creationId xmlns:p14="http://schemas.microsoft.com/office/powerpoint/2010/main" val="3186249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5176DD-DE94-C14D-6525-6D38BC37900E}"/>
              </a:ext>
            </a:extLst>
          </p:cNvPr>
          <p:cNvSpPr>
            <a:spLocks noGrp="1"/>
          </p:cNvSpPr>
          <p:nvPr>
            <p:ph type="title"/>
          </p:nvPr>
        </p:nvSpPr>
        <p:spPr/>
        <p:txBody>
          <a:bodyPr/>
          <a:lstStyle/>
          <a:p>
            <a:r>
              <a:rPr lang="en-US" altLang="zh-CN" dirty="0"/>
              <a:t>GPT-3</a:t>
            </a:r>
            <a:endParaRPr lang="en-US" dirty="0"/>
          </a:p>
        </p:txBody>
      </p:sp>
      <p:sp>
        <p:nvSpPr>
          <p:cNvPr id="5" name="文本框 4">
            <a:extLst>
              <a:ext uri="{FF2B5EF4-FFF2-40B4-BE49-F238E27FC236}">
                <a16:creationId xmlns:a16="http://schemas.microsoft.com/office/drawing/2014/main" id="{BE95A88E-B054-EC60-B7D2-41E1E251868D}"/>
              </a:ext>
            </a:extLst>
          </p:cNvPr>
          <p:cNvSpPr txBox="1"/>
          <p:nvPr/>
        </p:nvSpPr>
        <p:spPr>
          <a:xfrm>
            <a:off x="1071717" y="900000"/>
            <a:ext cx="10568408" cy="156427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200"/>
              <a:t>模型参数扩展到 </a:t>
            </a:r>
            <a:r>
              <a:rPr lang="en-US" altLang="zh-CN" sz="2200"/>
              <a:t>1,750</a:t>
            </a:r>
            <a:r>
              <a:rPr lang="zh-CN" altLang="en-US" sz="2200"/>
              <a:t>亿</a:t>
            </a:r>
            <a:endParaRPr lang="en-US" altLang="zh-CN" sz="2200"/>
          </a:p>
          <a:p>
            <a:pPr marL="285750" indent="-285750">
              <a:lnSpc>
                <a:spcPct val="150000"/>
              </a:lnSpc>
              <a:buFont typeface="Arial" panose="020B0604020202020204" pitchFamily="34" charset="0"/>
              <a:buChar char="•"/>
            </a:pPr>
            <a:r>
              <a:rPr lang="zh-CN" altLang="en-US" sz="2200" b="1">
                <a:solidFill>
                  <a:schemeClr val="accent1"/>
                </a:solidFill>
              </a:rPr>
              <a:t>上下文学习</a:t>
            </a:r>
            <a:r>
              <a:rPr lang="zh-CN" altLang="en-US" sz="2200"/>
              <a:t>：</a:t>
            </a:r>
            <a:r>
              <a:rPr lang="en-US" altLang="zh-CN" sz="2200"/>
              <a:t>LLM </a:t>
            </a:r>
            <a:r>
              <a:rPr lang="zh-CN" altLang="en-US" sz="2200"/>
              <a:t>通过少样本学习的方式来解决各种任务。</a:t>
            </a:r>
            <a:br>
              <a:rPr lang="en-US" altLang="zh-CN" sz="2200"/>
            </a:br>
            <a:r>
              <a:rPr lang="zh-CN" altLang="en-US" sz="2200"/>
              <a:t>指导 </a:t>
            </a:r>
            <a:r>
              <a:rPr lang="en-US" altLang="zh-CN" sz="2200"/>
              <a:t>LLM </a:t>
            </a:r>
            <a:r>
              <a:rPr lang="zh-CN" altLang="en-US" sz="2200"/>
              <a:t>学会“理解”自然语言文本形式描述的新任务（不需要</a:t>
            </a:r>
            <a:r>
              <a:rPr lang="zh-CN" altLang="en-US" sz="2200" b="1"/>
              <a:t>微调</a:t>
            </a:r>
            <a:r>
              <a:rPr lang="zh-CN" altLang="en-US" sz="2200"/>
              <a:t>）</a:t>
            </a:r>
            <a:endParaRPr lang="en-US" sz="2200"/>
          </a:p>
        </p:txBody>
      </p:sp>
      <p:sp>
        <p:nvSpPr>
          <p:cNvPr id="7" name="文本框 6">
            <a:extLst>
              <a:ext uri="{FF2B5EF4-FFF2-40B4-BE49-F238E27FC236}">
                <a16:creationId xmlns:a16="http://schemas.microsoft.com/office/drawing/2014/main" id="{3077188D-68B7-30E3-1201-F10AF0C13E6C}"/>
              </a:ext>
            </a:extLst>
          </p:cNvPr>
          <p:cNvSpPr txBox="1"/>
          <p:nvPr/>
        </p:nvSpPr>
        <p:spPr>
          <a:xfrm>
            <a:off x="1940169" y="2460736"/>
            <a:ext cx="8909539" cy="1144031"/>
          </a:xfrm>
          <a:prstGeom prst="rect">
            <a:avLst/>
          </a:prstGeom>
          <a:noFill/>
        </p:spPr>
        <p:txBody>
          <a:bodyPr wrap="square">
            <a:spAutoFit/>
          </a:bodyPr>
          <a:lstStyle/>
          <a:p>
            <a:pPr marL="285750" indent="-285750">
              <a:lnSpc>
                <a:spcPct val="150000"/>
              </a:lnSpc>
              <a:buFont typeface="Wingdings" panose="05000000000000000000" pitchFamily="2" charset="2"/>
              <a:buChar char="ü"/>
            </a:pPr>
            <a:r>
              <a:rPr lang="en-US" sz="2400" dirty="0"/>
              <a:t> GitHub</a:t>
            </a:r>
            <a:r>
              <a:rPr lang="zh-CN" altLang="en-US" sz="2400" dirty="0"/>
              <a:t>代码训练模型：</a:t>
            </a:r>
            <a:r>
              <a:rPr lang="en-US" altLang="zh-CN" sz="2400" dirty="0"/>
              <a:t> </a:t>
            </a:r>
            <a:r>
              <a:rPr lang="zh-CN" altLang="en-US" sz="2200" dirty="0"/>
              <a:t>提高模型综合性能，尤其是代码能力</a:t>
            </a:r>
            <a:endParaRPr lang="en-US" altLang="zh-CN" sz="2200" dirty="0"/>
          </a:p>
          <a:p>
            <a:pPr marL="285750" indent="-285750">
              <a:lnSpc>
                <a:spcPct val="150000"/>
              </a:lnSpc>
              <a:buFont typeface="Wingdings" panose="05000000000000000000" pitchFamily="2" charset="2"/>
              <a:buChar char="ü"/>
            </a:pPr>
            <a:r>
              <a:rPr lang="en-US" sz="2400" dirty="0"/>
              <a:t> </a:t>
            </a:r>
            <a:r>
              <a:rPr lang="zh-CN" altLang="en-US" sz="2400" dirty="0"/>
              <a:t>人类对齐</a:t>
            </a:r>
            <a:endParaRPr lang="en-US" sz="2400" dirty="0"/>
          </a:p>
        </p:txBody>
      </p:sp>
      <p:sp>
        <p:nvSpPr>
          <p:cNvPr id="4" name="灯片编号占位符 3">
            <a:extLst>
              <a:ext uri="{FF2B5EF4-FFF2-40B4-BE49-F238E27FC236}">
                <a16:creationId xmlns:a16="http://schemas.microsoft.com/office/drawing/2014/main" id="{93D04A5C-1438-3061-E374-7BCE07A6D4D4}"/>
              </a:ext>
            </a:extLst>
          </p:cNvPr>
          <p:cNvSpPr>
            <a:spLocks noGrp="1"/>
          </p:cNvSpPr>
          <p:nvPr>
            <p:ph type="sldNum" sz="quarter" idx="12"/>
          </p:nvPr>
        </p:nvSpPr>
        <p:spPr/>
        <p:txBody>
          <a:bodyPr/>
          <a:lstStyle/>
          <a:p>
            <a:fld id="{EC78E7B1-3FC2-4821-B144-3AA6EF938D0A}" type="slidenum">
              <a:rPr lang="zh-CN" altLang="en-US" sz="1400" b="1" smtClean="0"/>
              <a:pPr/>
              <a:t>19</a:t>
            </a:fld>
            <a:r>
              <a:rPr lang="zh-CN" altLang="en-US"/>
              <a:t> </a:t>
            </a:r>
            <a:r>
              <a:rPr lang="en-US" altLang="zh-CN"/>
              <a:t>/ 82</a:t>
            </a:r>
            <a:endParaRPr lang="zh-CN" altLang="en-US" dirty="0"/>
          </a:p>
        </p:txBody>
      </p:sp>
      <p:grpSp>
        <p:nvGrpSpPr>
          <p:cNvPr id="6" name="组合 5">
            <a:extLst>
              <a:ext uri="{FF2B5EF4-FFF2-40B4-BE49-F238E27FC236}">
                <a16:creationId xmlns:a16="http://schemas.microsoft.com/office/drawing/2014/main" id="{544C725D-2391-33DE-A49B-931FE36114DC}"/>
              </a:ext>
            </a:extLst>
          </p:cNvPr>
          <p:cNvGrpSpPr/>
          <p:nvPr/>
        </p:nvGrpSpPr>
        <p:grpSpPr>
          <a:xfrm>
            <a:off x="0" y="3832361"/>
            <a:ext cx="12192000" cy="2239381"/>
            <a:chOff x="0" y="3832361"/>
            <a:chExt cx="12192000" cy="2239381"/>
          </a:xfrm>
        </p:grpSpPr>
        <p:sp>
          <p:nvSpPr>
            <p:cNvPr id="9" name="文本框 8">
              <a:extLst>
                <a:ext uri="{FF2B5EF4-FFF2-40B4-BE49-F238E27FC236}">
                  <a16:creationId xmlns:a16="http://schemas.microsoft.com/office/drawing/2014/main" id="{49868112-DC42-9EF7-3050-7CA2AF10EEDC}"/>
                </a:ext>
              </a:extLst>
            </p:cNvPr>
            <p:cNvSpPr txBox="1"/>
            <p:nvPr/>
          </p:nvSpPr>
          <p:spPr>
            <a:xfrm>
              <a:off x="1071717" y="4927711"/>
              <a:ext cx="8141110" cy="1144031"/>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400" dirty="0"/>
                <a:t>输入由单一文本模态扩展到了图、文双模态</a:t>
              </a:r>
              <a:endParaRPr lang="en-US" altLang="zh-CN" sz="2400" dirty="0"/>
            </a:p>
            <a:p>
              <a:pPr marL="342900" indent="-342900">
                <a:lnSpc>
                  <a:spcPct val="150000"/>
                </a:lnSpc>
                <a:buFont typeface="Arial" panose="020B0604020202020204" pitchFamily="34" charset="0"/>
                <a:buChar char="•"/>
              </a:pPr>
              <a:r>
                <a:rPr lang="zh-CN" altLang="en-US" sz="2400" dirty="0"/>
                <a:t>展现出通用人工智能的曙光</a:t>
              </a:r>
              <a:endParaRPr lang="en-US" sz="2400" dirty="0"/>
            </a:p>
          </p:txBody>
        </p:sp>
        <p:sp>
          <p:nvSpPr>
            <p:cNvPr id="3" name="矩形 2">
              <a:extLst>
                <a:ext uri="{FF2B5EF4-FFF2-40B4-BE49-F238E27FC236}">
                  <a16:creationId xmlns:a16="http://schemas.microsoft.com/office/drawing/2014/main" id="{5B58EC2B-E87B-C261-342B-64DC1D808E21}"/>
                </a:ext>
              </a:extLst>
            </p:cNvPr>
            <p:cNvSpPr/>
            <p:nvPr/>
          </p:nvSpPr>
          <p:spPr>
            <a:xfrm>
              <a:off x="0" y="3832361"/>
              <a:ext cx="12192000" cy="936000"/>
            </a:xfrm>
            <a:prstGeom prst="rect">
              <a:avLst/>
            </a:prstGeom>
            <a:solidFill>
              <a:srgbClr val="DEEB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4000" spc="300" dirty="0">
                  <a:solidFill>
                    <a:schemeClr val="tx1"/>
                  </a:solidFill>
                  <a:latin typeface="微软雅黑" panose="020B0503020204020204" pitchFamily="34" charset="-122"/>
                  <a:ea typeface="微软雅黑" panose="020B0503020204020204" pitchFamily="34" charset="-122"/>
                  <a:cs typeface="+mj-cs"/>
                </a:rPr>
                <a:t>GPT-4</a:t>
              </a:r>
              <a:endParaRPr lang="zh-CN" altLang="en-US" sz="4000" spc="300" dirty="0">
                <a:solidFill>
                  <a:schemeClr val="tx1"/>
                </a:solidFill>
                <a:latin typeface="微软雅黑" panose="020B0503020204020204" pitchFamily="34" charset="-122"/>
                <a:ea typeface="微软雅黑" panose="020B0503020204020204" pitchFamily="34" charset="-122"/>
                <a:cs typeface="+mj-cs"/>
              </a:endParaRPr>
            </a:p>
          </p:txBody>
        </p:sp>
      </p:grpSp>
    </p:spTree>
    <p:extLst>
      <p:ext uri="{BB962C8B-B14F-4D97-AF65-F5344CB8AC3E}">
        <p14:creationId xmlns:p14="http://schemas.microsoft.com/office/powerpoint/2010/main" val="2235845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圆角 13">
            <a:extLst>
              <a:ext uri="{FF2B5EF4-FFF2-40B4-BE49-F238E27FC236}">
                <a16:creationId xmlns:a16="http://schemas.microsoft.com/office/drawing/2014/main" id="{82DD57A0-FA46-2A82-9EF5-F887215F71DA}"/>
              </a:ext>
            </a:extLst>
          </p:cNvPr>
          <p:cNvSpPr/>
          <p:nvPr/>
        </p:nvSpPr>
        <p:spPr>
          <a:xfrm>
            <a:off x="2686050" y="1696195"/>
            <a:ext cx="3864040" cy="2392678"/>
          </a:xfrm>
          <a:prstGeom prst="roundRect">
            <a:avLst>
              <a:gd name="adj" fmla="val 9677"/>
            </a:avLst>
          </a:prstGeom>
          <a:solidFill>
            <a:schemeClr val="accent6">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训</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练</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048DEC17-CEEF-0F42-F0B9-C0366D8B4B90}"/>
              </a:ext>
            </a:extLst>
          </p:cNvPr>
          <p:cNvSpPr/>
          <p:nvPr/>
        </p:nvSpPr>
        <p:spPr>
          <a:xfrm>
            <a:off x="2686050" y="4228006"/>
            <a:ext cx="3864040" cy="2392678"/>
          </a:xfrm>
          <a:prstGeom prst="roundRect">
            <a:avLst>
              <a:gd name="adj" fmla="val 9677"/>
            </a:avLst>
          </a:prstGeom>
          <a:solidFill>
            <a:schemeClr val="accent4">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应</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用</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2" name="Title 1">
            <a:extLst>
              <a:ext uri="{FF2B5EF4-FFF2-40B4-BE49-F238E27FC236}">
                <a16:creationId xmlns:a16="http://schemas.microsoft.com/office/drawing/2014/main" id="{2F84C3C2-1E3A-4761-ACE1-A2175497DD05}"/>
              </a:ext>
            </a:extLst>
          </p:cNvPr>
          <p:cNvSpPr>
            <a:spLocks noGrp="1"/>
          </p:cNvSpPr>
          <p:nvPr>
            <p:ph type="title"/>
          </p:nvPr>
        </p:nvSpPr>
        <p:spPr/>
        <p:txBody>
          <a:bodyPr/>
          <a:lstStyle/>
          <a:p>
            <a:r>
              <a:rPr lang="zh-CN" altLang="en-US"/>
              <a:t>大语言模型 </a:t>
            </a:r>
            <a:r>
              <a:rPr lang="zh-CN" altLang="en-US" b="1"/>
              <a:t>提纲</a:t>
            </a:r>
            <a:endParaRPr lang="en-US" b="1"/>
          </a:p>
        </p:txBody>
      </p:sp>
      <p:sp>
        <p:nvSpPr>
          <p:cNvPr id="26" name="文本框 25">
            <a:extLst>
              <a:ext uri="{FF2B5EF4-FFF2-40B4-BE49-F238E27FC236}">
                <a16:creationId xmlns:a16="http://schemas.microsoft.com/office/drawing/2014/main" id="{78DC94F1-AD93-96CA-CA3A-4CAC2A60EE6B}"/>
              </a:ext>
            </a:extLst>
          </p:cNvPr>
          <p:cNvSpPr txBox="1"/>
          <p:nvPr/>
        </p:nvSpPr>
        <p:spPr>
          <a:xfrm>
            <a:off x="3890546" y="986839"/>
            <a:ext cx="2659544" cy="584775"/>
          </a:xfrm>
          <a:prstGeom prst="rect">
            <a:avLst/>
          </a:prstGeom>
          <a:noFill/>
        </p:spPr>
        <p:txBody>
          <a:bodyPr wrap="square" rtlCol="0">
            <a:spAutoFit/>
          </a:bodyPr>
          <a:lstStyle/>
          <a:p>
            <a:r>
              <a:rPr lang="zh-CN" altLang="en-US" sz="3200" dirty="0"/>
              <a:t> </a:t>
            </a:r>
            <a:r>
              <a:rPr lang="en-US" altLang="zh-CN" sz="3200" dirty="0"/>
              <a:t>1.</a:t>
            </a:r>
            <a:r>
              <a:rPr lang="zh-CN" altLang="en-US" sz="3200" dirty="0"/>
              <a:t> </a:t>
            </a:r>
            <a:r>
              <a:rPr lang="zh-CN" altLang="en-US" sz="3200" b="1" dirty="0"/>
              <a:t>简 介</a:t>
            </a:r>
            <a:endParaRPr lang="en-US" altLang="zh-CN" sz="3200" b="1" dirty="0"/>
          </a:p>
        </p:txBody>
      </p:sp>
      <p:sp>
        <p:nvSpPr>
          <p:cNvPr id="3" name="文本框 2">
            <a:extLst>
              <a:ext uri="{FF2B5EF4-FFF2-40B4-BE49-F238E27FC236}">
                <a16:creationId xmlns:a16="http://schemas.microsoft.com/office/drawing/2014/main" id="{3CF6A4FE-A5E1-C6BC-29A3-A2A1510CAE43}"/>
              </a:ext>
            </a:extLst>
          </p:cNvPr>
          <p:cNvSpPr txBox="1"/>
          <p:nvPr/>
        </p:nvSpPr>
        <p:spPr>
          <a:xfrm>
            <a:off x="3890546" y="1805997"/>
            <a:ext cx="2659544" cy="584775"/>
          </a:xfrm>
          <a:prstGeom prst="rect">
            <a:avLst/>
          </a:prstGeom>
          <a:noFill/>
        </p:spPr>
        <p:txBody>
          <a:bodyPr wrap="square" rtlCol="0">
            <a:spAutoFit/>
          </a:bodyPr>
          <a:lstStyle/>
          <a:p>
            <a:r>
              <a:rPr lang="zh-CN" altLang="en-US" sz="3200"/>
              <a:t> </a:t>
            </a:r>
            <a:r>
              <a:rPr lang="en-US" altLang="zh-CN" sz="3200"/>
              <a:t>2.</a:t>
            </a:r>
            <a:r>
              <a:rPr lang="zh-CN" altLang="en-US" sz="3200"/>
              <a:t> </a:t>
            </a:r>
            <a:r>
              <a:rPr lang="zh-CN" altLang="en-US" sz="3200" b="1"/>
              <a:t>预训练</a:t>
            </a:r>
            <a:endParaRPr lang="en-US" altLang="zh-CN" sz="3200" b="1"/>
          </a:p>
        </p:txBody>
      </p:sp>
      <p:sp>
        <p:nvSpPr>
          <p:cNvPr id="4" name="文本框 3">
            <a:extLst>
              <a:ext uri="{FF2B5EF4-FFF2-40B4-BE49-F238E27FC236}">
                <a16:creationId xmlns:a16="http://schemas.microsoft.com/office/drawing/2014/main" id="{451D2B71-96E5-A902-B682-F251B71407B7}"/>
              </a:ext>
            </a:extLst>
          </p:cNvPr>
          <p:cNvSpPr txBox="1"/>
          <p:nvPr/>
        </p:nvSpPr>
        <p:spPr>
          <a:xfrm>
            <a:off x="3890546" y="2625155"/>
            <a:ext cx="2659544" cy="584775"/>
          </a:xfrm>
          <a:prstGeom prst="rect">
            <a:avLst/>
          </a:prstGeom>
          <a:noFill/>
        </p:spPr>
        <p:txBody>
          <a:bodyPr wrap="square" rtlCol="0">
            <a:spAutoFit/>
          </a:bodyPr>
          <a:lstStyle/>
          <a:p>
            <a:r>
              <a:rPr lang="zh-CN" altLang="en-US" sz="3200"/>
              <a:t> </a:t>
            </a:r>
            <a:r>
              <a:rPr lang="en-US" altLang="zh-CN" sz="3200"/>
              <a:t>3.</a:t>
            </a:r>
            <a:r>
              <a:rPr lang="zh-CN" altLang="en-US" sz="3200"/>
              <a:t> </a:t>
            </a:r>
            <a:r>
              <a:rPr lang="zh-CN" altLang="en-US" sz="3200" b="1"/>
              <a:t>微调</a:t>
            </a:r>
            <a:endParaRPr lang="en-US" altLang="zh-CN" sz="3200" b="1"/>
          </a:p>
        </p:txBody>
      </p:sp>
      <p:sp>
        <p:nvSpPr>
          <p:cNvPr id="5" name="文本框 4">
            <a:extLst>
              <a:ext uri="{FF2B5EF4-FFF2-40B4-BE49-F238E27FC236}">
                <a16:creationId xmlns:a16="http://schemas.microsoft.com/office/drawing/2014/main" id="{AF47BA53-F6B7-CD72-BEAE-2A04578BA747}"/>
              </a:ext>
            </a:extLst>
          </p:cNvPr>
          <p:cNvSpPr txBox="1"/>
          <p:nvPr/>
        </p:nvSpPr>
        <p:spPr>
          <a:xfrm>
            <a:off x="3890546" y="3444313"/>
            <a:ext cx="2659544" cy="584775"/>
          </a:xfrm>
          <a:prstGeom prst="rect">
            <a:avLst/>
          </a:prstGeom>
          <a:noFill/>
        </p:spPr>
        <p:txBody>
          <a:bodyPr wrap="square" rtlCol="0">
            <a:spAutoFit/>
          </a:bodyPr>
          <a:lstStyle/>
          <a:p>
            <a:r>
              <a:rPr lang="zh-CN" altLang="en-US" sz="3200"/>
              <a:t> </a:t>
            </a:r>
            <a:r>
              <a:rPr lang="en-US" altLang="zh-CN" sz="3200"/>
              <a:t>4.</a:t>
            </a:r>
            <a:r>
              <a:rPr lang="zh-CN" altLang="en-US" sz="3200"/>
              <a:t> </a:t>
            </a:r>
            <a:r>
              <a:rPr lang="zh-CN" altLang="en-US" sz="3200" b="1"/>
              <a:t>对齐</a:t>
            </a:r>
            <a:endParaRPr lang="en-US" altLang="zh-CN" sz="3200" b="1"/>
          </a:p>
        </p:txBody>
      </p:sp>
      <p:sp>
        <p:nvSpPr>
          <p:cNvPr id="6" name="文本框 5">
            <a:extLst>
              <a:ext uri="{FF2B5EF4-FFF2-40B4-BE49-F238E27FC236}">
                <a16:creationId xmlns:a16="http://schemas.microsoft.com/office/drawing/2014/main" id="{C7CA5FB0-CA97-3161-162B-EC1FCCA0A95F}"/>
              </a:ext>
            </a:extLst>
          </p:cNvPr>
          <p:cNvSpPr txBox="1"/>
          <p:nvPr/>
        </p:nvSpPr>
        <p:spPr>
          <a:xfrm>
            <a:off x="3890546" y="4311096"/>
            <a:ext cx="2659544" cy="584775"/>
          </a:xfrm>
          <a:prstGeom prst="rect">
            <a:avLst/>
          </a:prstGeom>
          <a:noFill/>
        </p:spPr>
        <p:txBody>
          <a:bodyPr wrap="square" rtlCol="0">
            <a:spAutoFit/>
          </a:bodyPr>
          <a:lstStyle/>
          <a:p>
            <a:r>
              <a:rPr lang="zh-CN" altLang="en-US" sz="3200"/>
              <a:t> </a:t>
            </a:r>
            <a:r>
              <a:rPr lang="en-US" altLang="zh-CN" sz="3200"/>
              <a:t>5.</a:t>
            </a:r>
            <a:r>
              <a:rPr lang="zh-CN" altLang="en-US" sz="3200"/>
              <a:t> </a:t>
            </a:r>
            <a:r>
              <a:rPr lang="zh-CN" altLang="en-US" sz="3200" b="1"/>
              <a:t>压缩</a:t>
            </a:r>
            <a:endParaRPr lang="en-US" altLang="zh-CN" sz="3200" b="1"/>
          </a:p>
        </p:txBody>
      </p:sp>
      <p:sp>
        <p:nvSpPr>
          <p:cNvPr id="11" name="文本框 10">
            <a:extLst>
              <a:ext uri="{FF2B5EF4-FFF2-40B4-BE49-F238E27FC236}">
                <a16:creationId xmlns:a16="http://schemas.microsoft.com/office/drawing/2014/main" id="{D46BE5BC-7978-3A3A-0995-AD9C157AF09C}"/>
              </a:ext>
            </a:extLst>
          </p:cNvPr>
          <p:cNvSpPr txBox="1"/>
          <p:nvPr/>
        </p:nvSpPr>
        <p:spPr>
          <a:xfrm>
            <a:off x="3890546" y="5130254"/>
            <a:ext cx="2659544" cy="584775"/>
          </a:xfrm>
          <a:prstGeom prst="rect">
            <a:avLst/>
          </a:prstGeom>
          <a:noFill/>
        </p:spPr>
        <p:txBody>
          <a:bodyPr wrap="square" rtlCol="0">
            <a:spAutoFit/>
          </a:bodyPr>
          <a:lstStyle/>
          <a:p>
            <a:r>
              <a:rPr lang="zh-CN" altLang="en-US" sz="3200"/>
              <a:t> </a:t>
            </a:r>
            <a:r>
              <a:rPr lang="en-US" altLang="zh-CN" sz="3200"/>
              <a:t>6.</a:t>
            </a:r>
            <a:r>
              <a:rPr lang="zh-CN" altLang="en-US" sz="3200"/>
              <a:t> </a:t>
            </a:r>
            <a:r>
              <a:rPr lang="zh-CN" altLang="en-US" sz="3200" b="1"/>
              <a:t>提示学习</a:t>
            </a:r>
            <a:endParaRPr lang="en-US" altLang="zh-CN" sz="3200" b="1"/>
          </a:p>
        </p:txBody>
      </p:sp>
      <p:sp>
        <p:nvSpPr>
          <p:cNvPr id="12" name="文本框 11">
            <a:extLst>
              <a:ext uri="{FF2B5EF4-FFF2-40B4-BE49-F238E27FC236}">
                <a16:creationId xmlns:a16="http://schemas.microsoft.com/office/drawing/2014/main" id="{F6450EBF-5FA9-6406-4F58-3CFFDE882461}"/>
              </a:ext>
            </a:extLst>
          </p:cNvPr>
          <p:cNvSpPr txBox="1"/>
          <p:nvPr/>
        </p:nvSpPr>
        <p:spPr>
          <a:xfrm>
            <a:off x="3890546" y="5949412"/>
            <a:ext cx="2659544" cy="584775"/>
          </a:xfrm>
          <a:prstGeom prst="rect">
            <a:avLst/>
          </a:prstGeom>
          <a:noFill/>
        </p:spPr>
        <p:txBody>
          <a:bodyPr wrap="square" rtlCol="0">
            <a:spAutoFit/>
          </a:bodyPr>
          <a:lstStyle/>
          <a:p>
            <a:r>
              <a:rPr lang="zh-CN" altLang="en-US" sz="3200"/>
              <a:t> </a:t>
            </a:r>
            <a:r>
              <a:rPr lang="en-US" altLang="zh-CN" sz="3200"/>
              <a:t>7.</a:t>
            </a:r>
            <a:r>
              <a:rPr lang="zh-CN" altLang="en-US" sz="3200"/>
              <a:t> </a:t>
            </a:r>
            <a:r>
              <a:rPr lang="zh-CN" altLang="en-US" sz="3200" b="1"/>
              <a:t>开发</a:t>
            </a:r>
            <a:endParaRPr lang="en-US" altLang="zh-CN" sz="3200" b="1"/>
          </a:p>
        </p:txBody>
      </p:sp>
      <p:sp>
        <p:nvSpPr>
          <p:cNvPr id="13" name="文本框 12">
            <a:extLst>
              <a:ext uri="{FF2B5EF4-FFF2-40B4-BE49-F238E27FC236}">
                <a16:creationId xmlns:a16="http://schemas.microsoft.com/office/drawing/2014/main" id="{C330DBAC-9F96-879F-7E99-55C827212DB2}"/>
              </a:ext>
            </a:extLst>
          </p:cNvPr>
          <p:cNvSpPr txBox="1"/>
          <p:nvPr/>
        </p:nvSpPr>
        <p:spPr>
          <a:xfrm flipH="1">
            <a:off x="6743245" y="1805997"/>
            <a:ext cx="4759842" cy="523220"/>
          </a:xfrm>
          <a:prstGeom prst="homePlate">
            <a:avLst/>
          </a:prstGeom>
          <a:noFill/>
          <a:ln>
            <a:solidFill>
              <a:schemeClr val="bg1">
                <a:lumMod val="75000"/>
              </a:schemeClr>
            </a:solidFill>
          </a:ln>
        </p:spPr>
        <p:txBody>
          <a:bodyPr wrap="square" rtlCol="0">
            <a:spAutoFit/>
          </a:bodyPr>
          <a:lstStyle/>
          <a:p>
            <a:pPr algn="r"/>
            <a:r>
              <a:rPr lang="zh-CN" altLang="en-US" sz="2800">
                <a:latin typeface="楷体" panose="02010609060101010101" pitchFamily="49" charset="-122"/>
                <a:ea typeface="楷体" panose="02010609060101010101" pitchFamily="49" charset="-122"/>
              </a:rPr>
              <a:t> 基础模型（</a:t>
            </a:r>
            <a:r>
              <a:rPr lang="zh-CN" altLang="en-US" sz="2800" b="1">
                <a:latin typeface="楷体" panose="02010609060101010101" pitchFamily="49" charset="-122"/>
                <a:ea typeface="楷体" panose="02010609060101010101" pitchFamily="49" charset="-122"/>
              </a:rPr>
              <a:t>基座</a:t>
            </a:r>
            <a:r>
              <a:rPr lang="zh-CN" altLang="en-US" sz="2800">
                <a:latin typeface="楷体" panose="02010609060101010101" pitchFamily="49" charset="-122"/>
                <a:ea typeface="楷体" panose="02010609060101010101" pitchFamily="49" charset="-122"/>
              </a:rPr>
              <a:t>）</a:t>
            </a:r>
            <a:endParaRPr lang="en-US" sz="2800">
              <a:latin typeface="楷体" panose="02010609060101010101" pitchFamily="49" charset="-122"/>
              <a:ea typeface="楷体" panose="02010609060101010101" pitchFamily="49" charset="-122"/>
            </a:endParaRPr>
          </a:p>
        </p:txBody>
      </p:sp>
      <p:sp>
        <p:nvSpPr>
          <p:cNvPr id="15" name="右大括号 14">
            <a:extLst>
              <a:ext uri="{FF2B5EF4-FFF2-40B4-BE49-F238E27FC236}">
                <a16:creationId xmlns:a16="http://schemas.microsoft.com/office/drawing/2014/main" id="{4C4F445E-58FB-6839-2A15-AFB79111642B}"/>
              </a:ext>
            </a:extLst>
          </p:cNvPr>
          <p:cNvSpPr/>
          <p:nvPr/>
        </p:nvSpPr>
        <p:spPr>
          <a:xfrm>
            <a:off x="6784670" y="2698432"/>
            <a:ext cx="149740" cy="1280160"/>
          </a:xfrm>
          <a:prstGeom prst="rightBrace">
            <a:avLst>
              <a:gd name="adj1" fmla="val 84026"/>
              <a:gd name="adj2" fmla="val 50000"/>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文本框 15">
            <a:extLst>
              <a:ext uri="{FF2B5EF4-FFF2-40B4-BE49-F238E27FC236}">
                <a16:creationId xmlns:a16="http://schemas.microsoft.com/office/drawing/2014/main" id="{CAEE8400-02DD-0085-369C-2C37F4E65FB9}"/>
              </a:ext>
            </a:extLst>
          </p:cNvPr>
          <p:cNvSpPr txBox="1"/>
          <p:nvPr/>
        </p:nvSpPr>
        <p:spPr>
          <a:xfrm>
            <a:off x="7026118" y="3067377"/>
            <a:ext cx="3775393" cy="523220"/>
          </a:xfrm>
          <a:prstGeom prst="rect">
            <a:avLst/>
          </a:prstGeom>
          <a:noFill/>
        </p:spPr>
        <p:txBody>
          <a:bodyPr wrap="none" rtlCol="0">
            <a:spAutoFit/>
          </a:bodyPr>
          <a:lstStyle/>
          <a:p>
            <a:r>
              <a:rPr lang="zh-CN" altLang="en-US" sz="2800" b="1">
                <a:latin typeface="+mn-ea"/>
              </a:rPr>
              <a:t>后训练</a:t>
            </a:r>
            <a:r>
              <a:rPr lang="zh-CN" altLang="en-US" sz="2800">
                <a:latin typeface="+mn-ea"/>
              </a:rPr>
              <a:t>：</a:t>
            </a:r>
            <a:r>
              <a:rPr lang="zh-CN" altLang="en-US" sz="2800">
                <a:latin typeface="楷体" panose="02010609060101010101" pitchFamily="49" charset="-122"/>
                <a:ea typeface="楷体" panose="02010609060101010101" pitchFamily="49" charset="-122"/>
              </a:rPr>
              <a:t>指令调优模型</a:t>
            </a:r>
            <a:endParaRPr lang="en-US" sz="2800">
              <a:solidFill>
                <a:srgbClr val="FF0000"/>
              </a:solidFill>
            </a:endParaRPr>
          </a:p>
        </p:txBody>
      </p:sp>
      <p:sp>
        <p:nvSpPr>
          <p:cNvPr id="7" name="灯片编号占位符 6">
            <a:extLst>
              <a:ext uri="{FF2B5EF4-FFF2-40B4-BE49-F238E27FC236}">
                <a16:creationId xmlns:a16="http://schemas.microsoft.com/office/drawing/2014/main" id="{CEEDA08D-3989-452F-6FAE-374854EBE6CD}"/>
              </a:ext>
            </a:extLst>
          </p:cNvPr>
          <p:cNvSpPr>
            <a:spLocks noGrp="1"/>
          </p:cNvSpPr>
          <p:nvPr>
            <p:ph type="sldNum" sz="quarter" idx="12"/>
          </p:nvPr>
        </p:nvSpPr>
        <p:spPr/>
        <p:txBody>
          <a:bodyPr/>
          <a:lstStyle/>
          <a:p>
            <a:fld id="{EC78E7B1-3FC2-4821-B144-3AA6EF938D0A}" type="slidenum">
              <a:rPr lang="zh-CN" altLang="en-US" sz="1400" b="1" smtClean="0"/>
              <a:pPr/>
              <a:t>2</a:t>
            </a:fld>
            <a:r>
              <a:rPr lang="zh-CN" altLang="en-US"/>
              <a:t> </a:t>
            </a:r>
            <a:r>
              <a:rPr lang="en-US" altLang="zh-CN"/>
              <a:t>/ 82</a:t>
            </a:r>
            <a:endParaRPr lang="zh-CN" altLang="en-US" dirty="0"/>
          </a:p>
        </p:txBody>
      </p:sp>
    </p:spTree>
    <p:extLst>
      <p:ext uri="{BB962C8B-B14F-4D97-AF65-F5344CB8AC3E}">
        <p14:creationId xmlns:p14="http://schemas.microsoft.com/office/powerpoint/2010/main" val="12992257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C07A74-EF0D-5E25-127C-C29AE2DD7C57}"/>
              </a:ext>
            </a:extLst>
          </p:cNvPr>
          <p:cNvSpPr>
            <a:spLocks noGrp="1"/>
          </p:cNvSpPr>
          <p:nvPr>
            <p:ph type="title"/>
          </p:nvPr>
        </p:nvSpPr>
        <p:spPr/>
        <p:txBody>
          <a:bodyPr/>
          <a:lstStyle/>
          <a:p>
            <a:r>
              <a:rPr lang="en-US" altLang="zh-CN"/>
              <a:t>ChatGPT </a:t>
            </a:r>
            <a:r>
              <a:rPr lang="zh-CN" altLang="en-US"/>
              <a:t>特点</a:t>
            </a:r>
            <a:endParaRPr lang="en-US"/>
          </a:p>
        </p:txBody>
      </p:sp>
      <p:sp>
        <p:nvSpPr>
          <p:cNvPr id="4" name="文本框 3">
            <a:extLst>
              <a:ext uri="{FF2B5EF4-FFF2-40B4-BE49-F238E27FC236}">
                <a16:creationId xmlns:a16="http://schemas.microsoft.com/office/drawing/2014/main" id="{2E215137-B69E-3BB9-226D-5691E59A7F57}"/>
              </a:ext>
            </a:extLst>
          </p:cNvPr>
          <p:cNvSpPr txBox="1"/>
          <p:nvPr/>
        </p:nvSpPr>
        <p:spPr>
          <a:xfrm>
            <a:off x="452929" y="1401410"/>
            <a:ext cx="11536822" cy="156427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200" b="1"/>
              <a:t>强大的底座能力</a:t>
            </a:r>
            <a:r>
              <a:rPr lang="zh-CN" altLang="en-US" sz="2200"/>
              <a:t>：数千亿大模型。</a:t>
            </a:r>
            <a:endParaRPr lang="en-US" altLang="zh-CN" sz="2200"/>
          </a:p>
          <a:p>
            <a:pPr marL="285750" indent="-285750">
              <a:lnSpc>
                <a:spcPct val="150000"/>
              </a:lnSpc>
              <a:buFont typeface="Arial" panose="020B0604020202020204" pitchFamily="34" charset="0"/>
              <a:buChar char="•"/>
            </a:pPr>
            <a:r>
              <a:rPr lang="zh-CN" altLang="en-US" sz="2200" b="1"/>
              <a:t>惊艳的思维链推理能力</a:t>
            </a:r>
            <a:r>
              <a:rPr lang="zh-CN" altLang="en-US" sz="2200"/>
              <a:t>：在文本预训练的基础上，继续预训练</a:t>
            </a:r>
            <a:r>
              <a:rPr lang="en-US" altLang="zh-CN" sz="2200"/>
              <a:t>159GB</a:t>
            </a:r>
            <a:r>
              <a:rPr lang="zh-CN" altLang="en-US" sz="2200"/>
              <a:t>代码。</a:t>
            </a:r>
            <a:endParaRPr lang="en-US" altLang="zh-CN" sz="2200"/>
          </a:p>
          <a:p>
            <a:pPr marL="285750" indent="-285750">
              <a:lnSpc>
                <a:spcPct val="150000"/>
              </a:lnSpc>
              <a:buFont typeface="Arial" panose="020B0604020202020204" pitchFamily="34" charset="0"/>
              <a:buChar char="•"/>
            </a:pPr>
            <a:r>
              <a:rPr lang="zh-CN" altLang="en-US" sz="2200" b="1"/>
              <a:t>实用的零样本能力</a:t>
            </a:r>
            <a:r>
              <a:rPr lang="zh-CN" altLang="en-US" sz="2200"/>
              <a:t>：在基础大模型上利用多种指令进行指令微调，可处理未见过的任务。</a:t>
            </a:r>
            <a:endParaRPr lang="en-US" sz="2200"/>
          </a:p>
        </p:txBody>
      </p:sp>
      <p:sp>
        <p:nvSpPr>
          <p:cNvPr id="5" name="文本框 4">
            <a:extLst>
              <a:ext uri="{FF2B5EF4-FFF2-40B4-BE49-F238E27FC236}">
                <a16:creationId xmlns:a16="http://schemas.microsoft.com/office/drawing/2014/main" id="{1E9D580D-D5BB-48E8-739B-BB633904DED2}"/>
              </a:ext>
            </a:extLst>
          </p:cNvPr>
          <p:cNvSpPr txBox="1"/>
          <p:nvPr/>
        </p:nvSpPr>
        <p:spPr>
          <a:xfrm>
            <a:off x="709301" y="967959"/>
            <a:ext cx="942887" cy="492443"/>
          </a:xfrm>
          <a:prstGeom prst="rect">
            <a:avLst/>
          </a:prstGeom>
          <a:noFill/>
        </p:spPr>
        <p:txBody>
          <a:bodyPr wrap="none" rtlCol="0">
            <a:spAutoFit/>
          </a:bodyPr>
          <a:lstStyle/>
          <a:p>
            <a:r>
              <a:rPr lang="zh-CN" altLang="en-US" sz="2600" b="1">
                <a:solidFill>
                  <a:schemeClr val="accent1"/>
                </a:solidFill>
              </a:rPr>
              <a:t>优 势</a:t>
            </a:r>
            <a:endParaRPr lang="en-US" sz="2600" b="1">
              <a:solidFill>
                <a:schemeClr val="accent1"/>
              </a:solidFill>
            </a:endParaRPr>
          </a:p>
        </p:txBody>
      </p:sp>
      <p:grpSp>
        <p:nvGrpSpPr>
          <p:cNvPr id="8" name="组合 7">
            <a:extLst>
              <a:ext uri="{FF2B5EF4-FFF2-40B4-BE49-F238E27FC236}">
                <a16:creationId xmlns:a16="http://schemas.microsoft.com/office/drawing/2014/main" id="{96DD53DF-B424-074E-CB93-150F1EEA97DC}"/>
              </a:ext>
            </a:extLst>
          </p:cNvPr>
          <p:cNvGrpSpPr/>
          <p:nvPr/>
        </p:nvGrpSpPr>
        <p:grpSpPr>
          <a:xfrm>
            <a:off x="452929" y="3340882"/>
            <a:ext cx="10560902" cy="2960617"/>
            <a:chOff x="452929" y="3340882"/>
            <a:chExt cx="10560902" cy="2960617"/>
          </a:xfrm>
        </p:grpSpPr>
        <p:sp>
          <p:nvSpPr>
            <p:cNvPr id="6" name="文本框 5">
              <a:extLst>
                <a:ext uri="{FF2B5EF4-FFF2-40B4-BE49-F238E27FC236}">
                  <a16:creationId xmlns:a16="http://schemas.microsoft.com/office/drawing/2014/main" id="{DB0BD3F6-0E10-D0F6-59D1-38B590D00C6B}"/>
                </a:ext>
              </a:extLst>
            </p:cNvPr>
            <p:cNvSpPr txBox="1"/>
            <p:nvPr/>
          </p:nvSpPr>
          <p:spPr>
            <a:xfrm>
              <a:off x="709301" y="3340882"/>
              <a:ext cx="942887" cy="492443"/>
            </a:xfrm>
            <a:prstGeom prst="rect">
              <a:avLst/>
            </a:prstGeom>
            <a:noFill/>
          </p:spPr>
          <p:txBody>
            <a:bodyPr wrap="none" rtlCol="0">
              <a:spAutoFit/>
            </a:bodyPr>
            <a:lstStyle/>
            <a:p>
              <a:r>
                <a:rPr lang="zh-CN" altLang="en-US" sz="2600" b="1">
                  <a:solidFill>
                    <a:schemeClr val="accent1"/>
                  </a:solidFill>
                </a:rPr>
                <a:t>劣 势</a:t>
              </a:r>
              <a:endParaRPr lang="en-US" sz="2600" b="1">
                <a:solidFill>
                  <a:schemeClr val="accent1"/>
                </a:solidFill>
              </a:endParaRPr>
            </a:p>
          </p:txBody>
        </p:sp>
        <p:sp>
          <p:nvSpPr>
            <p:cNvPr id="7" name="文本框 6">
              <a:extLst>
                <a:ext uri="{FF2B5EF4-FFF2-40B4-BE49-F238E27FC236}">
                  <a16:creationId xmlns:a16="http://schemas.microsoft.com/office/drawing/2014/main" id="{052CFA01-60BD-986F-9DD8-14618A536A2F}"/>
                </a:ext>
              </a:extLst>
            </p:cNvPr>
            <p:cNvSpPr txBox="1"/>
            <p:nvPr/>
          </p:nvSpPr>
          <p:spPr>
            <a:xfrm>
              <a:off x="452929" y="3721562"/>
              <a:ext cx="10560902" cy="257993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200" b="1" dirty="0"/>
                <a:t>可信性无法保证</a:t>
              </a:r>
              <a:r>
                <a:rPr lang="zh-CN" altLang="en-US" sz="2200" dirty="0"/>
                <a:t>：一本正经地胡说八道。</a:t>
              </a:r>
              <a:endParaRPr lang="en-US" altLang="zh-CN" sz="2200" dirty="0"/>
            </a:p>
            <a:p>
              <a:pPr marL="285750" indent="-285750">
                <a:lnSpc>
                  <a:spcPct val="150000"/>
                </a:lnSpc>
                <a:buFont typeface="Arial" panose="020B0604020202020204" pitchFamily="34" charset="0"/>
                <a:buChar char="•"/>
              </a:pPr>
              <a:r>
                <a:rPr lang="zh-CN" altLang="en-US" sz="2200" b="1" dirty="0"/>
                <a:t>时效性差</a:t>
              </a:r>
              <a:r>
                <a:rPr lang="zh-CN" altLang="en-US" sz="2200" dirty="0"/>
                <a:t>：无法实时地融入新知识。</a:t>
              </a:r>
              <a:endParaRPr lang="en-US" altLang="zh-CN" sz="2200" dirty="0"/>
            </a:p>
            <a:p>
              <a:pPr marL="285750" indent="-285750">
                <a:lnSpc>
                  <a:spcPct val="150000"/>
                </a:lnSpc>
                <a:buFont typeface="Arial" panose="020B0604020202020204" pitchFamily="34" charset="0"/>
                <a:buChar char="•"/>
              </a:pPr>
              <a:r>
                <a:rPr lang="zh-CN" altLang="en-US" sz="2200" b="1" dirty="0"/>
                <a:t>在特定专业领域表现差</a:t>
              </a:r>
              <a:r>
                <a:rPr lang="zh-CN" altLang="en-US" sz="2200" dirty="0"/>
                <a:t>：没有学习专业数据。</a:t>
              </a:r>
              <a:endParaRPr lang="en-US" altLang="zh-CN" sz="2200" dirty="0"/>
            </a:p>
            <a:p>
              <a:pPr marL="285750" indent="-285750">
                <a:lnSpc>
                  <a:spcPct val="150000"/>
                </a:lnSpc>
                <a:buFont typeface="Arial" panose="020B0604020202020204" pitchFamily="34" charset="0"/>
                <a:buChar char="•"/>
              </a:pPr>
              <a:r>
                <a:rPr lang="zh-CN" altLang="en-US" sz="2200" b="1" dirty="0"/>
                <a:t>生成结果不稳定</a:t>
              </a:r>
              <a:r>
                <a:rPr lang="zh-CN" altLang="en-US" sz="2200" dirty="0"/>
                <a:t>：对输入敏感，有的问题回答不正确，换个说法就正确了。</a:t>
              </a:r>
              <a:endParaRPr lang="en-US" altLang="zh-CN" sz="2200" dirty="0"/>
            </a:p>
            <a:p>
              <a:pPr marL="285750" indent="-285750">
                <a:lnSpc>
                  <a:spcPct val="150000"/>
                </a:lnSpc>
                <a:buFont typeface="Arial" panose="020B0604020202020204" pitchFamily="34" charset="0"/>
                <a:buChar char="•"/>
              </a:pPr>
              <a:r>
                <a:rPr lang="zh-CN" altLang="en-US" sz="2200" b="1" dirty="0"/>
                <a:t>成本高昂</a:t>
              </a:r>
              <a:endParaRPr lang="en-US" sz="2200" dirty="0"/>
            </a:p>
          </p:txBody>
        </p:sp>
      </p:grpSp>
      <p:sp>
        <p:nvSpPr>
          <p:cNvPr id="3" name="灯片编号占位符 2">
            <a:extLst>
              <a:ext uri="{FF2B5EF4-FFF2-40B4-BE49-F238E27FC236}">
                <a16:creationId xmlns:a16="http://schemas.microsoft.com/office/drawing/2014/main" id="{CBA50871-1ABF-8263-378E-C710C8D556CE}"/>
              </a:ext>
            </a:extLst>
          </p:cNvPr>
          <p:cNvSpPr>
            <a:spLocks noGrp="1"/>
          </p:cNvSpPr>
          <p:nvPr>
            <p:ph type="sldNum" sz="quarter" idx="12"/>
          </p:nvPr>
        </p:nvSpPr>
        <p:spPr/>
        <p:txBody>
          <a:bodyPr/>
          <a:lstStyle/>
          <a:p>
            <a:fld id="{EC78E7B1-3FC2-4821-B144-3AA6EF938D0A}" type="slidenum">
              <a:rPr lang="zh-CN" altLang="en-US" sz="1400" b="1" smtClean="0"/>
              <a:pPr/>
              <a:t>20</a:t>
            </a:fld>
            <a:r>
              <a:rPr lang="zh-CN" altLang="en-US"/>
              <a:t> </a:t>
            </a:r>
            <a:r>
              <a:rPr lang="en-US" altLang="zh-CN"/>
              <a:t>/ 82</a:t>
            </a:r>
            <a:endParaRPr lang="zh-CN" altLang="en-US" dirty="0"/>
          </a:p>
        </p:txBody>
      </p:sp>
    </p:spTree>
    <p:extLst>
      <p:ext uri="{BB962C8B-B14F-4D97-AF65-F5344CB8AC3E}">
        <p14:creationId xmlns:p14="http://schemas.microsoft.com/office/powerpoint/2010/main" val="2400786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CF508C-73CB-1080-E165-63F8DD527298}"/>
              </a:ext>
            </a:extLst>
          </p:cNvPr>
          <p:cNvSpPr>
            <a:spLocks noGrp="1"/>
          </p:cNvSpPr>
          <p:nvPr>
            <p:ph type="title"/>
          </p:nvPr>
        </p:nvSpPr>
        <p:spPr/>
        <p:txBody>
          <a:bodyPr/>
          <a:lstStyle/>
          <a:p>
            <a:r>
              <a:rPr lang="en-US"/>
              <a:t>DeepSeek</a:t>
            </a:r>
          </a:p>
        </p:txBody>
      </p:sp>
      <p:pic>
        <p:nvPicPr>
          <p:cNvPr id="5" name="图片 4">
            <a:extLst>
              <a:ext uri="{FF2B5EF4-FFF2-40B4-BE49-F238E27FC236}">
                <a16:creationId xmlns:a16="http://schemas.microsoft.com/office/drawing/2014/main" id="{065CBEA4-1C23-38FE-BA66-85A97EDEFF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943" y="1799782"/>
            <a:ext cx="11800114" cy="2250730"/>
          </a:xfrm>
          <a:prstGeom prst="rect">
            <a:avLst/>
          </a:prstGeom>
        </p:spPr>
      </p:pic>
      <p:sp>
        <p:nvSpPr>
          <p:cNvPr id="7" name="文本框 6">
            <a:extLst>
              <a:ext uri="{FF2B5EF4-FFF2-40B4-BE49-F238E27FC236}">
                <a16:creationId xmlns:a16="http://schemas.microsoft.com/office/drawing/2014/main" id="{23997569-8F32-D297-0D96-1715BD24D664}"/>
              </a:ext>
            </a:extLst>
          </p:cNvPr>
          <p:cNvSpPr txBox="1"/>
          <p:nvPr/>
        </p:nvSpPr>
        <p:spPr>
          <a:xfrm>
            <a:off x="501521" y="1238252"/>
            <a:ext cx="1159328" cy="369332"/>
          </a:xfrm>
          <a:prstGeom prst="rect">
            <a:avLst/>
          </a:prstGeom>
          <a:solidFill>
            <a:schemeClr val="bg1">
              <a:lumMod val="95000"/>
            </a:schemeClr>
          </a:solidFill>
        </p:spPr>
        <p:txBody>
          <a:bodyPr wrap="square">
            <a:spAutoFit/>
          </a:bodyPr>
          <a:lstStyle/>
          <a:p>
            <a:pPr algn="ctr"/>
            <a:r>
              <a:rPr lang="zh-CN" altLang="en-US"/>
              <a:t>训练框架</a:t>
            </a:r>
            <a:endParaRPr lang="en-US"/>
          </a:p>
        </p:txBody>
      </p:sp>
      <p:sp>
        <p:nvSpPr>
          <p:cNvPr id="10" name="文本框 9">
            <a:extLst>
              <a:ext uri="{FF2B5EF4-FFF2-40B4-BE49-F238E27FC236}">
                <a16:creationId xmlns:a16="http://schemas.microsoft.com/office/drawing/2014/main" id="{CCE27DB9-932D-5178-8837-5A87EF7E4759}"/>
              </a:ext>
            </a:extLst>
          </p:cNvPr>
          <p:cNvSpPr txBox="1"/>
          <p:nvPr/>
        </p:nvSpPr>
        <p:spPr>
          <a:xfrm>
            <a:off x="1660849" y="1238252"/>
            <a:ext cx="3676261" cy="369332"/>
          </a:xfrm>
          <a:prstGeom prst="rect">
            <a:avLst/>
          </a:prstGeom>
          <a:solidFill>
            <a:schemeClr val="accent6">
              <a:lumMod val="20000"/>
              <a:lumOff val="80000"/>
            </a:schemeClr>
          </a:solidFill>
        </p:spPr>
        <p:txBody>
          <a:bodyPr wrap="square">
            <a:spAutoFit/>
          </a:bodyPr>
          <a:lstStyle/>
          <a:p>
            <a:pPr algn="ctr"/>
            <a:r>
              <a:rPr lang="zh-CN" altLang="en-US"/>
              <a:t>语言大模型</a:t>
            </a:r>
            <a:endParaRPr lang="en-US"/>
          </a:p>
        </p:txBody>
      </p:sp>
      <p:sp>
        <p:nvSpPr>
          <p:cNvPr id="11" name="文本框 10">
            <a:extLst>
              <a:ext uri="{FF2B5EF4-FFF2-40B4-BE49-F238E27FC236}">
                <a16:creationId xmlns:a16="http://schemas.microsoft.com/office/drawing/2014/main" id="{48702160-C944-F823-03EE-088760F32D85}"/>
              </a:ext>
            </a:extLst>
          </p:cNvPr>
          <p:cNvSpPr txBox="1"/>
          <p:nvPr/>
        </p:nvSpPr>
        <p:spPr>
          <a:xfrm>
            <a:off x="5337109" y="1238252"/>
            <a:ext cx="4961555" cy="369332"/>
          </a:xfrm>
          <a:prstGeom prst="rect">
            <a:avLst/>
          </a:prstGeom>
          <a:solidFill>
            <a:schemeClr val="accent1">
              <a:lumMod val="20000"/>
              <a:lumOff val="80000"/>
            </a:schemeClr>
          </a:solidFill>
        </p:spPr>
        <p:txBody>
          <a:bodyPr wrap="square">
            <a:spAutoFit/>
          </a:bodyPr>
          <a:lstStyle/>
          <a:p>
            <a:pPr algn="ctr"/>
            <a:r>
              <a:rPr lang="zh-CN" altLang="en-US"/>
              <a:t>多模态大模型</a:t>
            </a:r>
            <a:endParaRPr lang="en-US"/>
          </a:p>
        </p:txBody>
      </p:sp>
      <p:sp>
        <p:nvSpPr>
          <p:cNvPr id="12" name="文本框 11">
            <a:extLst>
              <a:ext uri="{FF2B5EF4-FFF2-40B4-BE49-F238E27FC236}">
                <a16:creationId xmlns:a16="http://schemas.microsoft.com/office/drawing/2014/main" id="{A31B6FE2-5532-DD8E-E03E-45E9CD939888}"/>
              </a:ext>
            </a:extLst>
          </p:cNvPr>
          <p:cNvSpPr txBox="1"/>
          <p:nvPr/>
        </p:nvSpPr>
        <p:spPr>
          <a:xfrm>
            <a:off x="10298665" y="1238252"/>
            <a:ext cx="1476568" cy="369332"/>
          </a:xfrm>
          <a:prstGeom prst="rect">
            <a:avLst/>
          </a:prstGeom>
          <a:solidFill>
            <a:schemeClr val="accent2">
              <a:lumMod val="20000"/>
              <a:lumOff val="80000"/>
            </a:schemeClr>
          </a:solidFill>
        </p:spPr>
        <p:txBody>
          <a:bodyPr wrap="square">
            <a:spAutoFit/>
          </a:bodyPr>
          <a:lstStyle/>
          <a:p>
            <a:pPr algn="ctr"/>
            <a:r>
              <a:rPr lang="zh-CN" altLang="en-US"/>
              <a:t>推理大模型</a:t>
            </a:r>
            <a:endParaRPr lang="en-US"/>
          </a:p>
        </p:txBody>
      </p:sp>
      <p:sp>
        <p:nvSpPr>
          <p:cNvPr id="14" name="文本框 13">
            <a:extLst>
              <a:ext uri="{FF2B5EF4-FFF2-40B4-BE49-F238E27FC236}">
                <a16:creationId xmlns:a16="http://schemas.microsoft.com/office/drawing/2014/main" id="{4BB92DDD-02FA-F30C-0796-78D33C62BBB4}"/>
              </a:ext>
            </a:extLst>
          </p:cNvPr>
          <p:cNvSpPr txBox="1"/>
          <p:nvPr/>
        </p:nvSpPr>
        <p:spPr>
          <a:xfrm>
            <a:off x="783771" y="4361656"/>
            <a:ext cx="10422294" cy="1902829"/>
          </a:xfrm>
          <a:prstGeom prst="rect">
            <a:avLst/>
          </a:prstGeom>
          <a:noFill/>
        </p:spPr>
        <p:txBody>
          <a:bodyPr wrap="square">
            <a:spAutoFit/>
          </a:bodyPr>
          <a:lstStyle/>
          <a:p>
            <a:pPr marL="285750" indent="-285750">
              <a:buFont typeface="Arial" panose="020B0604020202020204" pitchFamily="34" charset="0"/>
              <a:buChar char="•"/>
            </a:pPr>
            <a:r>
              <a:rPr lang="en-US" sz="2200"/>
              <a:t>DeepSeek-V3</a:t>
            </a:r>
            <a:r>
              <a:rPr lang="zh-CN" altLang="en-US" sz="2200"/>
              <a:t>、</a:t>
            </a:r>
            <a:r>
              <a:rPr lang="en-US" sz="2200"/>
              <a:t>R1</a:t>
            </a:r>
            <a:r>
              <a:rPr lang="zh-CN" altLang="en-US" sz="2200"/>
              <a:t> 达到了同期闭源模型的最好效果，开源模型实现了重要突破</a:t>
            </a:r>
            <a:endParaRPr lang="en-US" altLang="zh-CN" sz="2200"/>
          </a:p>
          <a:p>
            <a:pPr marL="285750" indent="-285750">
              <a:lnSpc>
                <a:spcPct val="150000"/>
              </a:lnSpc>
              <a:buFont typeface="Arial" panose="020B0604020202020204" pitchFamily="34" charset="0"/>
              <a:buChar char="•"/>
            </a:pPr>
            <a:r>
              <a:rPr lang="zh-CN" altLang="en-US" sz="2200"/>
              <a:t>国内追赶</a:t>
            </a:r>
            <a:r>
              <a:rPr lang="en-US" altLang="zh-CN" sz="2200"/>
              <a:t>GPT-4</a:t>
            </a:r>
            <a:r>
              <a:rPr lang="zh-CN" altLang="en-US" sz="2200"/>
              <a:t>的时间很长，而复现</a:t>
            </a:r>
            <a:r>
              <a:rPr lang="en-US" altLang="zh-CN" sz="2200"/>
              <a:t>o1</a:t>
            </a:r>
            <a:r>
              <a:rPr lang="zh-CN" altLang="en-US" sz="2200"/>
              <a:t>模型的时间大大缩短</a:t>
            </a:r>
            <a:endParaRPr lang="en-US" altLang="zh-CN" sz="2200"/>
          </a:p>
          <a:p>
            <a:pPr marL="285750" indent="-285750">
              <a:lnSpc>
                <a:spcPct val="150000"/>
              </a:lnSpc>
              <a:buFont typeface="Arial" panose="020B0604020202020204" pitchFamily="34" charset="0"/>
              <a:buChar char="•"/>
            </a:pPr>
            <a:r>
              <a:rPr lang="zh-CN" altLang="en-US" sz="2200"/>
              <a:t>中国具备实现世界最前沿大模型的核心技术</a:t>
            </a:r>
            <a:endParaRPr lang="en-US" altLang="zh-CN" sz="2200"/>
          </a:p>
          <a:p>
            <a:pPr marL="285750" indent="-285750">
              <a:lnSpc>
                <a:spcPct val="150000"/>
              </a:lnSpc>
              <a:buFont typeface="Arial" panose="020B0604020202020204" pitchFamily="34" charset="0"/>
              <a:buChar char="•"/>
            </a:pPr>
            <a:r>
              <a:rPr lang="zh-CN" altLang="en-US" sz="2200" b="1">
                <a:solidFill>
                  <a:schemeClr val="accent2"/>
                </a:solidFill>
              </a:rPr>
              <a:t>人类社会的技术发展从不会因为某个公司或某个国家的技术封锁而停滞不前。</a:t>
            </a:r>
            <a:endParaRPr lang="en-US" sz="2200" b="1">
              <a:solidFill>
                <a:schemeClr val="accent2"/>
              </a:solidFill>
            </a:endParaRPr>
          </a:p>
        </p:txBody>
      </p:sp>
      <p:sp>
        <p:nvSpPr>
          <p:cNvPr id="4" name="灯片编号占位符 3">
            <a:extLst>
              <a:ext uri="{FF2B5EF4-FFF2-40B4-BE49-F238E27FC236}">
                <a16:creationId xmlns:a16="http://schemas.microsoft.com/office/drawing/2014/main" id="{59BE9D1F-04E0-2B59-4308-6C9551DDD930}"/>
              </a:ext>
            </a:extLst>
          </p:cNvPr>
          <p:cNvSpPr>
            <a:spLocks noGrp="1"/>
          </p:cNvSpPr>
          <p:nvPr>
            <p:ph type="sldNum" sz="quarter" idx="12"/>
          </p:nvPr>
        </p:nvSpPr>
        <p:spPr/>
        <p:txBody>
          <a:bodyPr/>
          <a:lstStyle/>
          <a:p>
            <a:fld id="{EC78E7B1-3FC2-4821-B144-3AA6EF938D0A}" type="slidenum">
              <a:rPr lang="zh-CN" altLang="en-US" sz="1400" b="1" smtClean="0"/>
              <a:pPr/>
              <a:t>21</a:t>
            </a:fld>
            <a:r>
              <a:rPr lang="zh-CN" altLang="en-US"/>
              <a:t> </a:t>
            </a:r>
            <a:r>
              <a:rPr lang="en-US" altLang="zh-CN"/>
              <a:t>/ 82</a:t>
            </a:r>
            <a:endParaRPr lang="zh-CN" altLang="en-US" dirty="0"/>
          </a:p>
        </p:txBody>
      </p:sp>
    </p:spTree>
    <p:extLst>
      <p:ext uri="{BB962C8B-B14F-4D97-AF65-F5344CB8AC3E}">
        <p14:creationId xmlns:p14="http://schemas.microsoft.com/office/powerpoint/2010/main" val="4012647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2C048C-CA53-19D6-19A9-80D2FBD886A8}"/>
              </a:ext>
            </a:extLst>
          </p:cNvPr>
          <p:cNvSpPr>
            <a:spLocks noGrp="1"/>
          </p:cNvSpPr>
          <p:nvPr>
            <p:ph type="title"/>
          </p:nvPr>
        </p:nvSpPr>
        <p:spPr/>
        <p:txBody>
          <a:bodyPr/>
          <a:lstStyle/>
          <a:p>
            <a:r>
              <a:rPr lang="zh-CN" altLang="en-US"/>
              <a:t>推理模型 </a:t>
            </a:r>
            <a:r>
              <a:rPr lang="en-US" altLang="zh-CN">
                <a:solidFill>
                  <a:schemeClr val="bg1">
                    <a:lumMod val="50000"/>
                  </a:schemeClr>
                </a:solidFill>
              </a:rPr>
              <a:t>/ </a:t>
            </a:r>
            <a:r>
              <a:rPr lang="zh-CN" altLang="en-US">
                <a:solidFill>
                  <a:schemeClr val="bg1">
                    <a:lumMod val="50000"/>
                  </a:schemeClr>
                </a:solidFill>
              </a:rPr>
              <a:t>慢思考模型</a:t>
            </a:r>
            <a:endParaRPr lang="en-US">
              <a:solidFill>
                <a:schemeClr val="bg1">
                  <a:lumMod val="50000"/>
                </a:schemeClr>
              </a:solidFill>
            </a:endParaRPr>
          </a:p>
        </p:txBody>
      </p:sp>
      <p:grpSp>
        <p:nvGrpSpPr>
          <p:cNvPr id="3" name="组合 2">
            <a:extLst>
              <a:ext uri="{FF2B5EF4-FFF2-40B4-BE49-F238E27FC236}">
                <a16:creationId xmlns:a16="http://schemas.microsoft.com/office/drawing/2014/main" id="{7BFD2660-51B9-D548-E0F2-897D5EF365E3}"/>
              </a:ext>
            </a:extLst>
          </p:cNvPr>
          <p:cNvGrpSpPr/>
          <p:nvPr/>
        </p:nvGrpSpPr>
        <p:grpSpPr>
          <a:xfrm>
            <a:off x="236588" y="970282"/>
            <a:ext cx="7436252" cy="5672679"/>
            <a:chOff x="236588" y="970282"/>
            <a:chExt cx="7436252" cy="5672679"/>
          </a:xfrm>
        </p:grpSpPr>
        <p:pic>
          <p:nvPicPr>
            <p:cNvPr id="7" name="图片 6">
              <a:extLst>
                <a:ext uri="{FF2B5EF4-FFF2-40B4-BE49-F238E27FC236}">
                  <a16:creationId xmlns:a16="http://schemas.microsoft.com/office/drawing/2014/main" id="{D6CDFECB-E5A9-551E-E2A7-72287A44CC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588" y="1494157"/>
              <a:ext cx="5859412" cy="2649756"/>
            </a:xfrm>
            <a:prstGeom prst="rect">
              <a:avLst/>
            </a:prstGeom>
          </p:spPr>
        </p:pic>
        <p:pic>
          <p:nvPicPr>
            <p:cNvPr id="9" name="图片 8">
              <a:extLst>
                <a:ext uri="{FF2B5EF4-FFF2-40B4-BE49-F238E27FC236}">
                  <a16:creationId xmlns:a16="http://schemas.microsoft.com/office/drawing/2014/main" id="{5A334395-B8E8-5B82-22DE-C9AB0F2E3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9450" y="970282"/>
              <a:ext cx="2876550" cy="523875"/>
            </a:xfrm>
            <a:prstGeom prst="rect">
              <a:avLst/>
            </a:prstGeom>
          </p:spPr>
        </p:pic>
        <p:pic>
          <p:nvPicPr>
            <p:cNvPr id="11" name="图片 10">
              <a:extLst>
                <a:ext uri="{FF2B5EF4-FFF2-40B4-BE49-F238E27FC236}">
                  <a16:creationId xmlns:a16="http://schemas.microsoft.com/office/drawing/2014/main" id="{0298C6D0-0551-221B-6BC0-B72E530F10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6588" y="4228215"/>
              <a:ext cx="5859412" cy="2414746"/>
            </a:xfrm>
            <a:prstGeom prst="rect">
              <a:avLst/>
            </a:prstGeom>
          </p:spPr>
        </p:pic>
        <p:sp>
          <p:nvSpPr>
            <p:cNvPr id="12" name="右大括号 11">
              <a:extLst>
                <a:ext uri="{FF2B5EF4-FFF2-40B4-BE49-F238E27FC236}">
                  <a16:creationId xmlns:a16="http://schemas.microsoft.com/office/drawing/2014/main" id="{0510B2B4-6E9A-2125-D2B2-07FCB665217C}"/>
                </a:ext>
              </a:extLst>
            </p:cNvPr>
            <p:cNvSpPr/>
            <p:nvPr/>
          </p:nvSpPr>
          <p:spPr>
            <a:xfrm>
              <a:off x="6174657" y="1897626"/>
              <a:ext cx="245807" cy="2104103"/>
            </a:xfrm>
            <a:prstGeom prst="rightBrace">
              <a:avLst>
                <a:gd name="adj1" fmla="val 41666"/>
                <a:gd name="adj2" fmla="val 50467"/>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右大括号 12">
              <a:extLst>
                <a:ext uri="{FF2B5EF4-FFF2-40B4-BE49-F238E27FC236}">
                  <a16:creationId xmlns:a16="http://schemas.microsoft.com/office/drawing/2014/main" id="{2FDEBFCE-B7E7-ECAE-1AA1-FCC1851E92F6}"/>
                </a:ext>
              </a:extLst>
            </p:cNvPr>
            <p:cNvSpPr/>
            <p:nvPr/>
          </p:nvSpPr>
          <p:spPr>
            <a:xfrm>
              <a:off x="6174657" y="4193255"/>
              <a:ext cx="245807" cy="2414746"/>
            </a:xfrm>
            <a:prstGeom prst="rightBrace">
              <a:avLst>
                <a:gd name="adj1" fmla="val 41666"/>
                <a:gd name="adj2" fmla="val 2074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文本框 13">
              <a:extLst>
                <a:ext uri="{FF2B5EF4-FFF2-40B4-BE49-F238E27FC236}">
                  <a16:creationId xmlns:a16="http://schemas.microsoft.com/office/drawing/2014/main" id="{2FBE3BBF-3DEC-57F6-FD47-65D621116CEC}"/>
                </a:ext>
              </a:extLst>
            </p:cNvPr>
            <p:cNvSpPr txBox="1"/>
            <p:nvPr/>
          </p:nvSpPr>
          <p:spPr>
            <a:xfrm>
              <a:off x="6499121" y="2749622"/>
              <a:ext cx="1173719" cy="400110"/>
            </a:xfrm>
            <a:prstGeom prst="rect">
              <a:avLst/>
            </a:prstGeom>
            <a:noFill/>
          </p:spPr>
          <p:txBody>
            <a:bodyPr wrap="none" rtlCol="0">
              <a:spAutoFit/>
            </a:bodyPr>
            <a:lstStyle/>
            <a:p>
              <a:r>
                <a:rPr lang="en-US" altLang="zh-CN" sz="2000" b="1">
                  <a:solidFill>
                    <a:schemeClr val="accent1"/>
                  </a:solidFill>
                </a:rPr>
                <a:t>Thought</a:t>
              </a:r>
              <a:endParaRPr lang="en-US" sz="2000" b="1">
                <a:solidFill>
                  <a:schemeClr val="accent1"/>
                </a:solidFill>
              </a:endParaRPr>
            </a:p>
          </p:txBody>
        </p:sp>
        <p:sp>
          <p:nvSpPr>
            <p:cNvPr id="15" name="文本框 14">
              <a:extLst>
                <a:ext uri="{FF2B5EF4-FFF2-40B4-BE49-F238E27FC236}">
                  <a16:creationId xmlns:a16="http://schemas.microsoft.com/office/drawing/2014/main" id="{FAEE4406-1AAD-BAC5-67F0-606569E7C083}"/>
                </a:ext>
              </a:extLst>
            </p:cNvPr>
            <p:cNvSpPr txBox="1"/>
            <p:nvPr/>
          </p:nvSpPr>
          <p:spPr>
            <a:xfrm>
              <a:off x="6499120" y="4482817"/>
              <a:ext cx="1157689" cy="400110"/>
            </a:xfrm>
            <a:prstGeom prst="rect">
              <a:avLst/>
            </a:prstGeom>
            <a:noFill/>
          </p:spPr>
          <p:txBody>
            <a:bodyPr wrap="none" rtlCol="0">
              <a:spAutoFit/>
            </a:bodyPr>
            <a:lstStyle/>
            <a:p>
              <a:r>
                <a:rPr lang="en-US" altLang="zh-CN" sz="2000" b="1">
                  <a:solidFill>
                    <a:schemeClr val="accent1"/>
                  </a:solidFill>
                </a:rPr>
                <a:t>Solution</a:t>
              </a:r>
              <a:endParaRPr lang="en-US" sz="2000" b="1">
                <a:solidFill>
                  <a:schemeClr val="accent1"/>
                </a:solidFill>
              </a:endParaRPr>
            </a:p>
          </p:txBody>
        </p:sp>
      </p:grpSp>
      <p:sp>
        <p:nvSpPr>
          <p:cNvPr id="17" name="文本框 16">
            <a:extLst>
              <a:ext uri="{FF2B5EF4-FFF2-40B4-BE49-F238E27FC236}">
                <a16:creationId xmlns:a16="http://schemas.microsoft.com/office/drawing/2014/main" id="{D5CB6B07-45B4-C6DA-8745-6EFD86551A80}"/>
              </a:ext>
            </a:extLst>
          </p:cNvPr>
          <p:cNvSpPr txBox="1"/>
          <p:nvPr/>
        </p:nvSpPr>
        <p:spPr>
          <a:xfrm>
            <a:off x="6813754" y="1002269"/>
            <a:ext cx="4906297" cy="1561838"/>
          </a:xfrm>
          <a:prstGeom prst="rect">
            <a:avLst/>
          </a:prstGeom>
          <a:noFill/>
        </p:spPr>
        <p:txBody>
          <a:bodyPr wrap="square">
            <a:spAutoFit/>
          </a:bodyPr>
          <a:lstStyle/>
          <a:p>
            <a:pPr>
              <a:lnSpc>
                <a:spcPct val="150000"/>
              </a:lnSpc>
            </a:pPr>
            <a:r>
              <a:rPr lang="zh-CN" altLang="en-US" sz="2200" b="1" dirty="0">
                <a:latin typeface="+mn-ea"/>
              </a:rPr>
              <a:t>推理模型</a:t>
            </a:r>
            <a:r>
              <a:rPr lang="zh-CN" altLang="en-US" sz="2200" dirty="0">
                <a:latin typeface="+mn-ea"/>
              </a:rPr>
              <a:t>：模拟人类深度思考的过程，</a:t>
            </a:r>
            <a:endParaRPr lang="en-US" altLang="zh-CN" sz="2200" dirty="0">
              <a:latin typeface="+mn-ea"/>
            </a:endParaRPr>
          </a:p>
          <a:p>
            <a:pPr>
              <a:lnSpc>
                <a:spcPct val="150000"/>
              </a:lnSpc>
            </a:pPr>
            <a:r>
              <a:rPr lang="zh-CN" altLang="en-US" sz="2200" dirty="0">
                <a:latin typeface="+mn-ea"/>
              </a:rPr>
              <a:t>帮助模型完成需要逻辑推导、多步骤分析和谨慎决策的任务。</a:t>
            </a:r>
            <a:endParaRPr lang="en-US" sz="2200" dirty="0">
              <a:latin typeface="+mn-ea"/>
            </a:endParaRPr>
          </a:p>
        </p:txBody>
      </p:sp>
      <p:sp>
        <p:nvSpPr>
          <p:cNvPr id="19" name="文本框 18">
            <a:extLst>
              <a:ext uri="{FF2B5EF4-FFF2-40B4-BE49-F238E27FC236}">
                <a16:creationId xmlns:a16="http://schemas.microsoft.com/office/drawing/2014/main" id="{168F1FCD-BC64-1A37-4D97-1AC8D6CFEEB3}"/>
              </a:ext>
            </a:extLst>
          </p:cNvPr>
          <p:cNvSpPr txBox="1"/>
          <p:nvPr/>
        </p:nvSpPr>
        <p:spPr>
          <a:xfrm>
            <a:off x="8679874" y="2653311"/>
            <a:ext cx="2610467" cy="1366849"/>
          </a:xfrm>
          <a:prstGeom prst="rect">
            <a:avLst/>
          </a:prstGeom>
          <a:noFill/>
        </p:spPr>
        <p:txBody>
          <a:bodyPr wrap="square">
            <a:spAutoFit/>
          </a:bodyPr>
          <a:lstStyle/>
          <a:p>
            <a:pPr marL="342900" indent="-225425">
              <a:lnSpc>
                <a:spcPct val="130000"/>
              </a:lnSpc>
              <a:buFont typeface="Arial" panose="020B0604020202020204" pitchFamily="34" charset="0"/>
              <a:buChar char="•"/>
            </a:pPr>
            <a:r>
              <a:rPr lang="en-US" sz="2200">
                <a:latin typeface="Arial" panose="020B0604020202020204" pitchFamily="34" charset="0"/>
                <a:cs typeface="Arial" panose="020B0604020202020204" pitchFamily="34" charset="0"/>
              </a:rPr>
              <a:t>OpenAI-o1</a:t>
            </a:r>
          </a:p>
          <a:p>
            <a:pPr marL="342900" indent="-225425">
              <a:lnSpc>
                <a:spcPct val="130000"/>
              </a:lnSpc>
              <a:buFont typeface="Arial" panose="020B0604020202020204" pitchFamily="34" charset="0"/>
              <a:buChar char="•"/>
            </a:pPr>
            <a:r>
              <a:rPr lang="en-US" sz="2200">
                <a:latin typeface="Arial" panose="020B0604020202020204" pitchFamily="34" charset="0"/>
                <a:cs typeface="Arial" panose="020B0604020202020204" pitchFamily="34" charset="0"/>
              </a:rPr>
              <a:t>DeepSeek-R1</a:t>
            </a:r>
          </a:p>
          <a:p>
            <a:pPr marL="342900" indent="-225425">
              <a:lnSpc>
                <a:spcPct val="130000"/>
              </a:lnSpc>
              <a:buFont typeface="Arial" panose="020B0604020202020204" pitchFamily="34" charset="0"/>
              <a:buChar char="•"/>
            </a:pPr>
            <a:r>
              <a:rPr lang="en-US" sz="2200">
                <a:latin typeface="Arial" panose="020B0604020202020204" pitchFamily="34" charset="0"/>
                <a:cs typeface="Arial" panose="020B0604020202020204" pitchFamily="34" charset="0"/>
              </a:rPr>
              <a:t>Kimi-k1.5</a:t>
            </a:r>
          </a:p>
        </p:txBody>
      </p:sp>
      <p:grpSp>
        <p:nvGrpSpPr>
          <p:cNvPr id="5" name="组合 4">
            <a:extLst>
              <a:ext uri="{FF2B5EF4-FFF2-40B4-BE49-F238E27FC236}">
                <a16:creationId xmlns:a16="http://schemas.microsoft.com/office/drawing/2014/main" id="{E5401C54-D41B-27D2-9B80-5F979205797B}"/>
              </a:ext>
            </a:extLst>
          </p:cNvPr>
          <p:cNvGrpSpPr/>
          <p:nvPr/>
        </p:nvGrpSpPr>
        <p:grpSpPr>
          <a:xfrm>
            <a:off x="6915303" y="4505198"/>
            <a:ext cx="4906298" cy="1957761"/>
            <a:chOff x="6915303" y="4505198"/>
            <a:chExt cx="4906298" cy="1957761"/>
          </a:xfrm>
        </p:grpSpPr>
        <p:pic>
          <p:nvPicPr>
            <p:cNvPr id="21" name="图片 20">
              <a:extLst>
                <a:ext uri="{FF2B5EF4-FFF2-40B4-BE49-F238E27FC236}">
                  <a16:creationId xmlns:a16="http://schemas.microsoft.com/office/drawing/2014/main" id="{1FC1F680-79A4-17DA-F7A6-2AC1749F167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15303" y="4999354"/>
              <a:ext cx="4906298" cy="1463605"/>
            </a:xfrm>
            <a:prstGeom prst="rect">
              <a:avLst/>
            </a:prstGeom>
          </p:spPr>
        </p:pic>
        <p:sp>
          <p:nvSpPr>
            <p:cNvPr id="22" name="文本框 21">
              <a:extLst>
                <a:ext uri="{FF2B5EF4-FFF2-40B4-BE49-F238E27FC236}">
                  <a16:creationId xmlns:a16="http://schemas.microsoft.com/office/drawing/2014/main" id="{0625F158-10A1-ACBC-588B-2E46ACE76CAF}"/>
                </a:ext>
              </a:extLst>
            </p:cNvPr>
            <p:cNvSpPr txBox="1"/>
            <p:nvPr/>
          </p:nvSpPr>
          <p:spPr>
            <a:xfrm>
              <a:off x="8380040" y="4505198"/>
              <a:ext cx="1976823" cy="400110"/>
            </a:xfrm>
            <a:prstGeom prst="rect">
              <a:avLst/>
            </a:prstGeom>
            <a:noFill/>
          </p:spPr>
          <p:txBody>
            <a:bodyPr wrap="none" rtlCol="0">
              <a:spAutoFit/>
            </a:bodyPr>
            <a:lstStyle/>
            <a:p>
              <a:r>
                <a:rPr lang="zh-CN" altLang="en-US" sz="2000" b="1"/>
                <a:t>传统思维链 </a:t>
              </a:r>
              <a:r>
                <a:rPr lang="en-US" altLang="zh-CN" sz="2000" b="1"/>
                <a:t>CoT</a:t>
              </a:r>
              <a:endParaRPr lang="en-US" sz="2000" b="1"/>
            </a:p>
          </p:txBody>
        </p:sp>
      </p:grpSp>
      <p:sp>
        <p:nvSpPr>
          <p:cNvPr id="4" name="灯片编号占位符 3">
            <a:extLst>
              <a:ext uri="{FF2B5EF4-FFF2-40B4-BE49-F238E27FC236}">
                <a16:creationId xmlns:a16="http://schemas.microsoft.com/office/drawing/2014/main" id="{6FA58DC2-2104-2521-5133-4437C1EB495A}"/>
              </a:ext>
            </a:extLst>
          </p:cNvPr>
          <p:cNvSpPr>
            <a:spLocks noGrp="1"/>
          </p:cNvSpPr>
          <p:nvPr>
            <p:ph type="sldNum" sz="quarter" idx="12"/>
          </p:nvPr>
        </p:nvSpPr>
        <p:spPr/>
        <p:txBody>
          <a:bodyPr/>
          <a:lstStyle/>
          <a:p>
            <a:fld id="{EC78E7B1-3FC2-4821-B144-3AA6EF938D0A}" type="slidenum">
              <a:rPr lang="zh-CN" altLang="en-US" sz="1400" b="1" smtClean="0"/>
              <a:pPr/>
              <a:t>22</a:t>
            </a:fld>
            <a:r>
              <a:rPr lang="zh-CN" altLang="en-US"/>
              <a:t> </a:t>
            </a:r>
            <a:r>
              <a:rPr lang="en-US" altLang="zh-CN"/>
              <a:t>/ 82</a:t>
            </a:r>
            <a:endParaRPr lang="zh-CN" altLang="en-US" dirty="0"/>
          </a:p>
        </p:txBody>
      </p:sp>
    </p:spTree>
    <p:extLst>
      <p:ext uri="{BB962C8B-B14F-4D97-AF65-F5344CB8AC3E}">
        <p14:creationId xmlns:p14="http://schemas.microsoft.com/office/powerpoint/2010/main" val="114707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ED0CA6-4C86-B999-6ACB-3A234E409173}"/>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C1B13B1D-BA60-FD51-E728-B47260E455D3}"/>
              </a:ext>
            </a:extLst>
          </p:cNvPr>
          <p:cNvSpPr>
            <a:spLocks noGrp="1"/>
          </p:cNvSpPr>
          <p:nvPr>
            <p:ph type="title"/>
          </p:nvPr>
        </p:nvSpPr>
        <p:spPr/>
        <p:txBody>
          <a:bodyPr/>
          <a:lstStyle/>
          <a:p>
            <a:r>
              <a:rPr lang="zh-CN" altLang="en-US"/>
              <a:t>慢思考推理技术</a:t>
            </a:r>
            <a:endParaRPr lang="en-US"/>
          </a:p>
        </p:txBody>
      </p:sp>
      <p:sp>
        <p:nvSpPr>
          <p:cNvPr id="5" name="文本框 4">
            <a:extLst>
              <a:ext uri="{FF2B5EF4-FFF2-40B4-BE49-F238E27FC236}">
                <a16:creationId xmlns:a16="http://schemas.microsoft.com/office/drawing/2014/main" id="{851A673E-4F18-C639-C8CC-8CADE080DA90}"/>
              </a:ext>
            </a:extLst>
          </p:cNvPr>
          <p:cNvSpPr txBox="1"/>
          <p:nvPr/>
        </p:nvSpPr>
        <p:spPr>
          <a:xfrm>
            <a:off x="4149213" y="1024702"/>
            <a:ext cx="6096000" cy="369332"/>
          </a:xfrm>
          <a:prstGeom prst="rect">
            <a:avLst/>
          </a:prstGeom>
          <a:noFill/>
        </p:spPr>
        <p:txBody>
          <a:bodyPr wrap="square">
            <a:spAutoFit/>
          </a:bodyPr>
          <a:lstStyle/>
          <a:p>
            <a:r>
              <a:rPr lang="en-US"/>
              <a:t>DeepSeek-R1-Zero</a:t>
            </a:r>
          </a:p>
        </p:txBody>
      </p:sp>
      <p:pic>
        <p:nvPicPr>
          <p:cNvPr id="7" name="图片 6">
            <a:extLst>
              <a:ext uri="{FF2B5EF4-FFF2-40B4-BE49-F238E27FC236}">
                <a16:creationId xmlns:a16="http://schemas.microsoft.com/office/drawing/2014/main" id="{CC9C9C6B-B407-DA52-4E9C-A29CB730AC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875" y="1855224"/>
            <a:ext cx="11906250" cy="4229100"/>
          </a:xfrm>
          <a:prstGeom prst="rect">
            <a:avLst/>
          </a:prstGeom>
        </p:spPr>
      </p:pic>
      <p:sp>
        <p:nvSpPr>
          <p:cNvPr id="9" name="文本框 8">
            <a:extLst>
              <a:ext uri="{FF2B5EF4-FFF2-40B4-BE49-F238E27FC236}">
                <a16:creationId xmlns:a16="http://schemas.microsoft.com/office/drawing/2014/main" id="{0DF448D6-34D1-1A0C-9AB0-FC4157FBD0CC}"/>
              </a:ext>
            </a:extLst>
          </p:cNvPr>
          <p:cNvSpPr txBox="1"/>
          <p:nvPr/>
        </p:nvSpPr>
        <p:spPr>
          <a:xfrm>
            <a:off x="0" y="6310466"/>
            <a:ext cx="12191999" cy="307777"/>
          </a:xfrm>
          <a:prstGeom prst="rect">
            <a:avLst/>
          </a:prstGeom>
          <a:noFill/>
        </p:spPr>
        <p:txBody>
          <a:bodyPr wrap="square">
            <a:spAutoFit/>
          </a:bodyPr>
          <a:lstStyle/>
          <a:p>
            <a:pPr algn="ctr"/>
            <a:r>
              <a:rPr lang="en-US" sz="1400">
                <a:solidFill>
                  <a:schemeClr val="bg1">
                    <a:lumMod val="50000"/>
                  </a:schemeClr>
                </a:solidFill>
              </a:rPr>
              <a:t>DeepSeek-R1: Incentivizing Reasoning Capability in LLMs via Reinforcement Learning, 2025 </a:t>
            </a:r>
          </a:p>
        </p:txBody>
      </p:sp>
      <p:sp>
        <p:nvSpPr>
          <p:cNvPr id="4" name="灯片编号占位符 3">
            <a:extLst>
              <a:ext uri="{FF2B5EF4-FFF2-40B4-BE49-F238E27FC236}">
                <a16:creationId xmlns:a16="http://schemas.microsoft.com/office/drawing/2014/main" id="{5EE0A4B6-1B2F-3138-1123-70AC82846125}"/>
              </a:ext>
            </a:extLst>
          </p:cNvPr>
          <p:cNvSpPr>
            <a:spLocks noGrp="1"/>
          </p:cNvSpPr>
          <p:nvPr>
            <p:ph type="sldNum" sz="quarter" idx="12"/>
          </p:nvPr>
        </p:nvSpPr>
        <p:spPr/>
        <p:txBody>
          <a:bodyPr/>
          <a:lstStyle/>
          <a:p>
            <a:fld id="{EC78E7B1-3FC2-4821-B144-3AA6EF938D0A}" type="slidenum">
              <a:rPr lang="zh-CN" altLang="en-US" sz="1400" b="1" smtClean="0"/>
              <a:pPr/>
              <a:t>23</a:t>
            </a:fld>
            <a:r>
              <a:rPr lang="zh-CN" altLang="en-US"/>
              <a:t> </a:t>
            </a:r>
            <a:r>
              <a:rPr lang="en-US" altLang="zh-CN"/>
              <a:t>/ 82</a:t>
            </a:r>
            <a:endParaRPr lang="zh-CN" altLang="en-US" dirty="0"/>
          </a:p>
        </p:txBody>
      </p:sp>
    </p:spTree>
    <p:extLst>
      <p:ext uri="{BB962C8B-B14F-4D97-AF65-F5344CB8AC3E}">
        <p14:creationId xmlns:p14="http://schemas.microsoft.com/office/powerpoint/2010/main" val="29536395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E3C960-1364-DA40-D32C-41A395BCEE4E}"/>
              </a:ext>
            </a:extLst>
          </p:cNvPr>
          <p:cNvSpPr>
            <a:spLocks noGrp="1"/>
          </p:cNvSpPr>
          <p:nvPr>
            <p:ph type="title"/>
          </p:nvPr>
        </p:nvSpPr>
        <p:spPr/>
        <p:txBody>
          <a:bodyPr/>
          <a:lstStyle/>
          <a:p>
            <a:r>
              <a:rPr lang="zh-CN" altLang="en-US" dirty="0">
                <a:hlinkClick r:id="rId2"/>
              </a:rPr>
              <a:t>公开可用的通用大语言模型</a:t>
            </a:r>
            <a:endParaRPr lang="en-US" dirty="0">
              <a:solidFill>
                <a:schemeClr val="bg1">
                  <a:lumMod val="50000"/>
                </a:schemeClr>
              </a:solidFill>
            </a:endParaRPr>
          </a:p>
        </p:txBody>
      </p:sp>
      <p:sp>
        <p:nvSpPr>
          <p:cNvPr id="7" name="文本框 6">
            <a:extLst>
              <a:ext uri="{FF2B5EF4-FFF2-40B4-BE49-F238E27FC236}">
                <a16:creationId xmlns:a16="http://schemas.microsoft.com/office/drawing/2014/main" id="{5CE3683A-A058-FE73-9188-9214BB3C9B97}"/>
              </a:ext>
            </a:extLst>
          </p:cNvPr>
          <p:cNvSpPr txBox="1"/>
          <p:nvPr/>
        </p:nvSpPr>
        <p:spPr>
          <a:xfrm>
            <a:off x="860989" y="1034482"/>
            <a:ext cx="10492811" cy="1504386"/>
          </a:xfrm>
          <a:prstGeom prst="rect">
            <a:avLst/>
          </a:prstGeom>
          <a:noFill/>
        </p:spPr>
        <p:txBody>
          <a:bodyPr wrap="square">
            <a:spAutoFit/>
          </a:bodyPr>
          <a:lstStyle/>
          <a:p>
            <a:pPr marL="285750" indent="-285750">
              <a:lnSpc>
                <a:spcPct val="130000"/>
              </a:lnSpc>
              <a:buFont typeface="Arial" panose="020B0604020202020204" pitchFamily="34" charset="0"/>
              <a:buChar char="•"/>
            </a:pPr>
            <a:r>
              <a:rPr lang="en-US" altLang="zh-CN" b="1" dirty="0" err="1"/>
              <a:t>LLaMA</a:t>
            </a:r>
            <a:r>
              <a:rPr lang="zh-CN" altLang="en-US" dirty="0"/>
              <a:t>：</a:t>
            </a:r>
            <a:r>
              <a:rPr lang="en-US" altLang="zh-CN" dirty="0"/>
              <a:t>2023 </a:t>
            </a:r>
            <a:r>
              <a:rPr lang="zh-CN" altLang="en-US" dirty="0"/>
              <a:t>年</a:t>
            </a:r>
            <a:r>
              <a:rPr lang="en-US" altLang="zh-CN" dirty="0"/>
              <a:t>2</a:t>
            </a:r>
            <a:r>
              <a:rPr lang="zh-CN" altLang="en-US" dirty="0"/>
              <a:t>月</a:t>
            </a:r>
            <a:r>
              <a:rPr lang="en-US" altLang="zh-CN" dirty="0"/>
              <a:t>Meta AI </a:t>
            </a:r>
            <a:r>
              <a:rPr lang="zh-CN" altLang="en-US" dirty="0"/>
              <a:t>发布，</a:t>
            </a:r>
            <a:r>
              <a:rPr lang="en-US" altLang="zh-CN" dirty="0"/>
              <a:t>7B</a:t>
            </a:r>
            <a:r>
              <a:rPr lang="zh-CN" altLang="en-US" dirty="0"/>
              <a:t>、</a:t>
            </a:r>
            <a:r>
              <a:rPr lang="en-US" altLang="zh-CN" dirty="0"/>
              <a:t>13B</a:t>
            </a:r>
            <a:r>
              <a:rPr lang="zh-CN" altLang="en-US" dirty="0"/>
              <a:t>、</a:t>
            </a:r>
            <a:r>
              <a:rPr lang="en-US" altLang="zh-CN" dirty="0"/>
              <a:t>30B</a:t>
            </a:r>
            <a:r>
              <a:rPr lang="zh-CN" altLang="en-US" dirty="0"/>
              <a:t>和</a:t>
            </a:r>
            <a:r>
              <a:rPr lang="en-US" altLang="zh-CN" dirty="0"/>
              <a:t>65B</a:t>
            </a:r>
            <a:r>
              <a:rPr lang="zh-CN" altLang="en-US" dirty="0"/>
              <a:t>，超过</a:t>
            </a:r>
            <a:r>
              <a:rPr lang="en-US" altLang="zh-CN" dirty="0"/>
              <a:t>1T</a:t>
            </a:r>
            <a:r>
              <a:rPr lang="zh-CN" altLang="en-US" dirty="0"/>
              <a:t>词元的预训练语料上进行了训练。</a:t>
            </a:r>
            <a:br>
              <a:rPr lang="en-US" altLang="zh-CN" dirty="0"/>
            </a:br>
            <a:r>
              <a:rPr lang="en-US" altLang="zh-CN" dirty="0"/>
              <a:t>13B</a:t>
            </a:r>
            <a:r>
              <a:rPr lang="zh-CN" altLang="en-US" dirty="0"/>
              <a:t>在部分自然语言处理基准测试中超越了具有</a:t>
            </a:r>
            <a:r>
              <a:rPr lang="en-US" altLang="zh-CN" dirty="0"/>
              <a:t>175B</a:t>
            </a:r>
            <a:r>
              <a:rPr lang="zh-CN" altLang="en-US" dirty="0"/>
              <a:t>的</a:t>
            </a:r>
            <a:r>
              <a:rPr lang="en-US" altLang="zh-CN" dirty="0"/>
              <a:t>GPT-3</a:t>
            </a:r>
            <a:r>
              <a:rPr lang="zh-CN" altLang="en-US" dirty="0"/>
              <a:t>模型。</a:t>
            </a:r>
            <a:br>
              <a:rPr lang="en-US" altLang="zh-CN" dirty="0"/>
            </a:br>
            <a:r>
              <a:rPr lang="en-US" altLang="zh-CN" dirty="0"/>
              <a:t>65B</a:t>
            </a:r>
            <a:r>
              <a:rPr lang="zh-CN" altLang="en-US" dirty="0"/>
              <a:t>在</a:t>
            </a:r>
            <a:r>
              <a:rPr lang="en-US" altLang="zh-CN" dirty="0"/>
              <a:t>2,048</a:t>
            </a:r>
            <a:r>
              <a:rPr lang="zh-CN" altLang="en-US" dirty="0"/>
              <a:t>张</a:t>
            </a:r>
            <a:r>
              <a:rPr lang="en-US" altLang="zh-CN" dirty="0"/>
              <a:t>80G</a:t>
            </a:r>
            <a:r>
              <a:rPr lang="zh-CN" altLang="en-US" dirty="0"/>
              <a:t>显存的</a:t>
            </a:r>
            <a:r>
              <a:rPr lang="en-US" altLang="zh-CN" dirty="0"/>
              <a:t>A100 GPU</a:t>
            </a:r>
            <a:r>
              <a:rPr lang="zh-CN" altLang="en-US" dirty="0"/>
              <a:t>上训练了近</a:t>
            </a:r>
            <a:r>
              <a:rPr lang="en-US" altLang="zh-CN" dirty="0"/>
              <a:t>21</a:t>
            </a:r>
            <a:r>
              <a:rPr lang="zh-CN" altLang="en-US" dirty="0"/>
              <a:t>天。</a:t>
            </a:r>
            <a:br>
              <a:rPr lang="en-US" altLang="zh-CN" dirty="0"/>
            </a:br>
            <a:r>
              <a:rPr lang="zh-CN" altLang="en-US" dirty="0"/>
              <a:t>以其为</a:t>
            </a:r>
            <a:r>
              <a:rPr lang="zh-CN" altLang="en-US" b="1" dirty="0"/>
              <a:t>基座模型</a:t>
            </a:r>
            <a:r>
              <a:rPr lang="zh-CN" altLang="en-US" dirty="0"/>
              <a:t>进行微调或继续预训练，衍生出了众多变体模型。</a:t>
            </a:r>
          </a:p>
        </p:txBody>
      </p:sp>
      <p:sp>
        <p:nvSpPr>
          <p:cNvPr id="9" name="文本框 8">
            <a:extLst>
              <a:ext uri="{FF2B5EF4-FFF2-40B4-BE49-F238E27FC236}">
                <a16:creationId xmlns:a16="http://schemas.microsoft.com/office/drawing/2014/main" id="{3E0E8791-6B4F-8F24-9387-67B459E29B35}"/>
              </a:ext>
            </a:extLst>
          </p:cNvPr>
          <p:cNvSpPr txBox="1"/>
          <p:nvPr/>
        </p:nvSpPr>
        <p:spPr>
          <a:xfrm>
            <a:off x="860989" y="2679002"/>
            <a:ext cx="10898024" cy="784189"/>
          </a:xfrm>
          <a:prstGeom prst="rect">
            <a:avLst/>
          </a:prstGeom>
          <a:noFill/>
        </p:spPr>
        <p:txBody>
          <a:bodyPr wrap="square">
            <a:spAutoFit/>
          </a:bodyPr>
          <a:lstStyle/>
          <a:p>
            <a:pPr marL="285750" indent="-285750">
              <a:lnSpc>
                <a:spcPct val="130000"/>
              </a:lnSpc>
              <a:buFont typeface="Arial" panose="020B0604020202020204" pitchFamily="34" charset="0"/>
              <a:buChar char="•"/>
            </a:pPr>
            <a:r>
              <a:rPr lang="en-US" altLang="zh-CN" b="1"/>
              <a:t>LLaMA-2</a:t>
            </a:r>
            <a:r>
              <a:rPr lang="zh-CN" altLang="en-US"/>
              <a:t>：</a:t>
            </a:r>
            <a:r>
              <a:rPr lang="en-US" altLang="zh-CN"/>
              <a:t>2023</a:t>
            </a:r>
            <a:r>
              <a:rPr lang="zh-CN" altLang="en-US"/>
              <a:t>年</a:t>
            </a:r>
            <a:r>
              <a:rPr lang="en-US" altLang="zh-CN"/>
              <a:t>7</a:t>
            </a:r>
            <a:r>
              <a:rPr lang="zh-CN" altLang="en-US"/>
              <a:t>月，</a:t>
            </a:r>
            <a:r>
              <a:rPr lang="en-US" altLang="zh-CN"/>
              <a:t>7B</a:t>
            </a:r>
            <a:r>
              <a:rPr lang="zh-CN" altLang="en-US"/>
              <a:t>、</a:t>
            </a:r>
            <a:r>
              <a:rPr lang="en-US" altLang="zh-CN"/>
              <a:t>13B</a:t>
            </a:r>
            <a:r>
              <a:rPr lang="zh-CN" altLang="en-US"/>
              <a:t>、</a:t>
            </a:r>
            <a:r>
              <a:rPr lang="en-US" altLang="zh-CN"/>
              <a:t>34B</a:t>
            </a:r>
            <a:r>
              <a:rPr lang="zh-CN" altLang="en-US"/>
              <a:t>（未开源）和</a:t>
            </a:r>
            <a:r>
              <a:rPr lang="en-US" altLang="zh-CN"/>
              <a:t>70B</a:t>
            </a:r>
            <a:r>
              <a:rPr lang="zh-CN" altLang="en-US"/>
              <a:t>，可用于商用。</a:t>
            </a:r>
            <a:br>
              <a:rPr lang="en-US" altLang="zh-CN"/>
            </a:br>
            <a:r>
              <a:rPr lang="zh-CN" altLang="en-US"/>
              <a:t>预训练的词元量</a:t>
            </a:r>
            <a:r>
              <a:rPr lang="en-US" altLang="zh-CN"/>
              <a:t>2T</a:t>
            </a:r>
            <a:r>
              <a:rPr lang="zh-CN" altLang="en-US"/>
              <a:t>，模型的上下文长度翻了一倍（</a:t>
            </a:r>
            <a:r>
              <a:rPr lang="en-US" altLang="zh-CN"/>
              <a:t>4,096</a:t>
            </a:r>
            <a:r>
              <a:rPr lang="zh-CN" altLang="en-US"/>
              <a:t>个词元），引入了分组查询注意力机制等技术。</a:t>
            </a:r>
            <a:endParaRPr lang="en-US"/>
          </a:p>
        </p:txBody>
      </p:sp>
      <p:sp>
        <p:nvSpPr>
          <p:cNvPr id="11" name="文本框 10">
            <a:extLst>
              <a:ext uri="{FF2B5EF4-FFF2-40B4-BE49-F238E27FC236}">
                <a16:creationId xmlns:a16="http://schemas.microsoft.com/office/drawing/2014/main" id="{190ED73A-C305-92C4-A1E1-E7DD06D6DAB1}"/>
              </a:ext>
            </a:extLst>
          </p:cNvPr>
          <p:cNvSpPr txBox="1"/>
          <p:nvPr/>
        </p:nvSpPr>
        <p:spPr>
          <a:xfrm>
            <a:off x="860990" y="3601078"/>
            <a:ext cx="10898024" cy="1144288"/>
          </a:xfrm>
          <a:prstGeom prst="rect">
            <a:avLst/>
          </a:prstGeom>
          <a:noFill/>
        </p:spPr>
        <p:txBody>
          <a:bodyPr wrap="square">
            <a:spAutoFit/>
          </a:bodyPr>
          <a:lstStyle/>
          <a:p>
            <a:pPr marL="285750" indent="-285750">
              <a:lnSpc>
                <a:spcPct val="130000"/>
              </a:lnSpc>
              <a:buFont typeface="Arial" panose="020B0604020202020204" pitchFamily="34" charset="0"/>
              <a:buChar char="•"/>
            </a:pPr>
            <a:r>
              <a:rPr lang="en-US" altLang="zh-CN" b="1"/>
              <a:t>LLaMA-2 Chat</a:t>
            </a:r>
            <a:r>
              <a:rPr lang="zh-CN" altLang="en-US"/>
              <a:t>：用</a:t>
            </a:r>
            <a:r>
              <a:rPr lang="en-US" altLang="zh-CN"/>
              <a:t>LLaMA-2</a:t>
            </a:r>
            <a:r>
              <a:rPr lang="zh-CN" altLang="en-US"/>
              <a:t>作为基座模型，通过进一步的有监督微调、基于人类反馈的强化学习等技术对模型进行迭代优化，</a:t>
            </a:r>
            <a:r>
              <a:rPr lang="en-US" altLang="zh-CN"/>
              <a:t>4</a:t>
            </a:r>
            <a:r>
              <a:rPr lang="zh-CN" altLang="en-US"/>
              <a:t>种参数版本。</a:t>
            </a:r>
            <a:br>
              <a:rPr lang="en-US" altLang="zh-CN"/>
            </a:br>
            <a:r>
              <a:rPr lang="zh-CN" altLang="en-US"/>
              <a:t>在代码生成、世界知识、阅读理解和数学推理性能高，更加安全。</a:t>
            </a:r>
            <a:endParaRPr lang="en-US"/>
          </a:p>
        </p:txBody>
      </p:sp>
      <p:sp>
        <p:nvSpPr>
          <p:cNvPr id="13" name="文本框 12">
            <a:extLst>
              <a:ext uri="{FF2B5EF4-FFF2-40B4-BE49-F238E27FC236}">
                <a16:creationId xmlns:a16="http://schemas.microsoft.com/office/drawing/2014/main" id="{C5CD125F-1076-51A2-3B16-777F91D7F884}"/>
              </a:ext>
            </a:extLst>
          </p:cNvPr>
          <p:cNvSpPr txBox="1"/>
          <p:nvPr/>
        </p:nvSpPr>
        <p:spPr>
          <a:xfrm>
            <a:off x="860989" y="5061055"/>
            <a:ext cx="11026211" cy="1144288"/>
          </a:xfrm>
          <a:prstGeom prst="rect">
            <a:avLst/>
          </a:prstGeom>
          <a:noFill/>
        </p:spPr>
        <p:txBody>
          <a:bodyPr wrap="square">
            <a:spAutoFit/>
          </a:bodyPr>
          <a:lstStyle/>
          <a:p>
            <a:pPr marL="285750" indent="-285750">
              <a:lnSpc>
                <a:spcPct val="130000"/>
              </a:lnSpc>
              <a:buFont typeface="Arial" panose="020B0604020202020204" pitchFamily="34" charset="0"/>
              <a:buChar char="•"/>
            </a:pPr>
            <a:r>
              <a:rPr lang="en-US" altLang="zh-CN" b="1"/>
              <a:t>Qwen</a:t>
            </a:r>
            <a:r>
              <a:rPr lang="zh-CN" altLang="en-US"/>
              <a:t>：</a:t>
            </a:r>
            <a:r>
              <a:rPr lang="en-US" altLang="zh-CN"/>
              <a:t>2023 </a:t>
            </a:r>
            <a:r>
              <a:rPr lang="zh-CN" altLang="en-US"/>
              <a:t>年</a:t>
            </a:r>
            <a:r>
              <a:rPr lang="en-US" altLang="zh-CN"/>
              <a:t>8</a:t>
            </a:r>
            <a:r>
              <a:rPr lang="zh-CN" altLang="en-US"/>
              <a:t>月阿里通义</a:t>
            </a:r>
            <a:r>
              <a:rPr lang="zh-CN" altLang="en-US" b="1"/>
              <a:t>千问</a:t>
            </a:r>
            <a:r>
              <a:rPr lang="zh-CN" altLang="en-US"/>
              <a:t>发布。从</a:t>
            </a:r>
            <a:r>
              <a:rPr lang="en-US" altLang="zh-CN"/>
              <a:t>0.5B</a:t>
            </a:r>
            <a:r>
              <a:rPr lang="zh-CN" altLang="en-US"/>
              <a:t>到</a:t>
            </a:r>
            <a:r>
              <a:rPr lang="en-US" altLang="zh-CN"/>
              <a:t>72B</a:t>
            </a:r>
            <a:r>
              <a:rPr lang="zh-CN" altLang="en-US"/>
              <a:t>的不同参数规模版本，</a:t>
            </a:r>
            <a:r>
              <a:rPr lang="en-US" altLang="zh-CN"/>
              <a:t>14B</a:t>
            </a:r>
            <a:r>
              <a:rPr lang="zh-CN" altLang="en-US"/>
              <a:t>的预训练数据达到了</a:t>
            </a:r>
            <a:r>
              <a:rPr lang="en-US" altLang="zh-CN"/>
              <a:t>3T</a:t>
            </a:r>
            <a:r>
              <a:rPr lang="zh-CN" altLang="en-US"/>
              <a:t>词元。</a:t>
            </a:r>
            <a:r>
              <a:rPr lang="en-US" altLang="zh-CN"/>
              <a:t>72B</a:t>
            </a:r>
            <a:r>
              <a:rPr lang="zh-CN" altLang="en-US"/>
              <a:t>在其评估的测试基准上优于</a:t>
            </a:r>
            <a:r>
              <a:rPr lang="en-US" altLang="zh-CN"/>
              <a:t>LLaMA-2(70B)</a:t>
            </a:r>
            <a:r>
              <a:rPr lang="zh-CN" altLang="en-US"/>
              <a:t>。在语言理解、推理、数学等方面均优秀。</a:t>
            </a:r>
            <a:br>
              <a:rPr lang="en-US" altLang="zh-CN"/>
            </a:br>
            <a:r>
              <a:rPr lang="zh-CN" altLang="en-US"/>
              <a:t>专门为代码、数学和多模态专业化模型</a:t>
            </a:r>
            <a:r>
              <a:rPr lang="en-US" altLang="zh-CN"/>
              <a:t>Code-Qwen</a:t>
            </a:r>
            <a:r>
              <a:rPr lang="zh-CN" altLang="en-US"/>
              <a:t>、</a:t>
            </a:r>
            <a:r>
              <a:rPr lang="en-US" altLang="zh-CN"/>
              <a:t>Math-Qwen</a:t>
            </a:r>
            <a:r>
              <a:rPr lang="zh-CN" altLang="en-US"/>
              <a:t>和</a:t>
            </a:r>
            <a:r>
              <a:rPr lang="en-US" altLang="zh-CN"/>
              <a:t>Qwen-VL</a:t>
            </a:r>
            <a:r>
              <a:rPr lang="zh-CN" altLang="en-US"/>
              <a:t>，以及对应的对话式模型。</a:t>
            </a:r>
            <a:endParaRPr lang="en-US"/>
          </a:p>
        </p:txBody>
      </p:sp>
      <p:sp>
        <p:nvSpPr>
          <p:cNvPr id="3" name="灯片编号占位符 2">
            <a:extLst>
              <a:ext uri="{FF2B5EF4-FFF2-40B4-BE49-F238E27FC236}">
                <a16:creationId xmlns:a16="http://schemas.microsoft.com/office/drawing/2014/main" id="{F8FDAEC9-116B-0EED-A79D-E857B345F98B}"/>
              </a:ext>
            </a:extLst>
          </p:cNvPr>
          <p:cNvSpPr>
            <a:spLocks noGrp="1"/>
          </p:cNvSpPr>
          <p:nvPr>
            <p:ph type="sldNum" sz="quarter" idx="12"/>
          </p:nvPr>
        </p:nvSpPr>
        <p:spPr/>
        <p:txBody>
          <a:bodyPr/>
          <a:lstStyle/>
          <a:p>
            <a:fld id="{EC78E7B1-3FC2-4821-B144-3AA6EF938D0A}" type="slidenum">
              <a:rPr lang="zh-CN" altLang="en-US" sz="1400" b="1" smtClean="0"/>
              <a:pPr/>
              <a:t>24</a:t>
            </a:fld>
            <a:r>
              <a:rPr lang="zh-CN" altLang="en-US"/>
              <a:t> </a:t>
            </a:r>
            <a:r>
              <a:rPr lang="en-US" altLang="zh-CN"/>
              <a:t>/ 82</a:t>
            </a:r>
            <a:endParaRPr lang="zh-CN" altLang="en-US" dirty="0"/>
          </a:p>
        </p:txBody>
      </p:sp>
    </p:spTree>
    <p:extLst>
      <p:ext uri="{BB962C8B-B14F-4D97-AF65-F5344CB8AC3E}">
        <p14:creationId xmlns:p14="http://schemas.microsoft.com/office/powerpoint/2010/main" val="15412666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8D79B2-7607-195D-C769-13DA9771AED9}"/>
              </a:ext>
            </a:extLst>
          </p:cNvPr>
          <p:cNvSpPr>
            <a:spLocks noGrp="1"/>
          </p:cNvSpPr>
          <p:nvPr>
            <p:ph type="title"/>
          </p:nvPr>
        </p:nvSpPr>
        <p:spPr/>
        <p:txBody>
          <a:bodyPr/>
          <a:lstStyle/>
          <a:p>
            <a:r>
              <a:rPr lang="zh-CN" altLang="en-US"/>
              <a:t>开源                      闭源</a:t>
            </a:r>
            <a:endParaRPr lang="en-US"/>
          </a:p>
        </p:txBody>
      </p:sp>
      <p:pic>
        <p:nvPicPr>
          <p:cNvPr id="5" name="图片 4">
            <a:extLst>
              <a:ext uri="{FF2B5EF4-FFF2-40B4-BE49-F238E27FC236}">
                <a16:creationId xmlns:a16="http://schemas.microsoft.com/office/drawing/2014/main" id="{4D715ED5-D574-4656-CD9C-0663CBA53E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629" y="1542539"/>
            <a:ext cx="5260571" cy="3772921"/>
          </a:xfrm>
          <a:prstGeom prst="rect">
            <a:avLst/>
          </a:prstGeom>
        </p:spPr>
      </p:pic>
      <p:sp>
        <p:nvSpPr>
          <p:cNvPr id="7" name="文本框 6">
            <a:extLst>
              <a:ext uri="{FF2B5EF4-FFF2-40B4-BE49-F238E27FC236}">
                <a16:creationId xmlns:a16="http://schemas.microsoft.com/office/drawing/2014/main" id="{52E99E70-06F6-A90F-9B8C-77A31B6B2B16}"/>
              </a:ext>
            </a:extLst>
          </p:cNvPr>
          <p:cNvSpPr txBox="1"/>
          <p:nvPr/>
        </p:nvSpPr>
        <p:spPr>
          <a:xfrm>
            <a:off x="1962844" y="1265540"/>
            <a:ext cx="796895" cy="276999"/>
          </a:xfrm>
          <a:prstGeom prst="rect">
            <a:avLst/>
          </a:prstGeom>
          <a:noFill/>
        </p:spPr>
        <p:txBody>
          <a:bodyPr wrap="square">
            <a:spAutoFit/>
          </a:bodyPr>
          <a:lstStyle/>
          <a:p>
            <a:r>
              <a:rPr lang="zh-CN" altLang="en-US" sz="1200">
                <a:solidFill>
                  <a:schemeClr val="bg1">
                    <a:lumMod val="50000"/>
                  </a:schemeClr>
                </a:solidFill>
              </a:rPr>
              <a:t>指令微调</a:t>
            </a:r>
            <a:endParaRPr lang="en-US" sz="1200">
              <a:solidFill>
                <a:schemeClr val="bg1">
                  <a:lumMod val="50000"/>
                </a:schemeClr>
              </a:solidFill>
            </a:endParaRPr>
          </a:p>
        </p:txBody>
      </p:sp>
      <p:pic>
        <p:nvPicPr>
          <p:cNvPr id="4" name="图片 3">
            <a:extLst>
              <a:ext uri="{FF2B5EF4-FFF2-40B4-BE49-F238E27FC236}">
                <a16:creationId xmlns:a16="http://schemas.microsoft.com/office/drawing/2014/main" id="{3871D149-DCC2-DB26-AEC7-14CEFB5C1D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6868" y="1559473"/>
            <a:ext cx="5723626" cy="3772921"/>
          </a:xfrm>
          <a:prstGeom prst="rect">
            <a:avLst/>
          </a:prstGeom>
        </p:spPr>
      </p:pic>
      <p:sp>
        <p:nvSpPr>
          <p:cNvPr id="3" name="灯片编号占位符 2">
            <a:extLst>
              <a:ext uri="{FF2B5EF4-FFF2-40B4-BE49-F238E27FC236}">
                <a16:creationId xmlns:a16="http://schemas.microsoft.com/office/drawing/2014/main" id="{5819F760-7528-CF34-A277-A0C0B2E4413C}"/>
              </a:ext>
            </a:extLst>
          </p:cNvPr>
          <p:cNvSpPr>
            <a:spLocks noGrp="1"/>
          </p:cNvSpPr>
          <p:nvPr>
            <p:ph type="sldNum" sz="quarter" idx="12"/>
          </p:nvPr>
        </p:nvSpPr>
        <p:spPr/>
        <p:txBody>
          <a:bodyPr/>
          <a:lstStyle/>
          <a:p>
            <a:fld id="{EC78E7B1-3FC2-4821-B144-3AA6EF938D0A}" type="slidenum">
              <a:rPr lang="zh-CN" altLang="en-US" sz="1400" b="1" smtClean="0"/>
              <a:pPr/>
              <a:t>25</a:t>
            </a:fld>
            <a:r>
              <a:rPr lang="zh-CN" altLang="en-US"/>
              <a:t> </a:t>
            </a:r>
            <a:r>
              <a:rPr lang="en-US" altLang="zh-CN"/>
              <a:t>/ 82</a:t>
            </a:r>
            <a:endParaRPr lang="zh-CN" altLang="en-US" dirty="0"/>
          </a:p>
        </p:txBody>
      </p:sp>
    </p:spTree>
    <p:extLst>
      <p:ext uri="{BB962C8B-B14F-4D97-AF65-F5344CB8AC3E}">
        <p14:creationId xmlns:p14="http://schemas.microsoft.com/office/powerpoint/2010/main" val="20259155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EEFD17-3A37-8ED9-EF30-0AEEB338D8BB}"/>
            </a:ext>
          </a:extLst>
        </p:cNvPr>
        <p:cNvGrpSpPr/>
        <p:nvPr/>
      </p:nvGrpSpPr>
      <p:grpSpPr>
        <a:xfrm>
          <a:off x="0" y="0"/>
          <a:ext cx="0" cy="0"/>
          <a:chOff x="0" y="0"/>
          <a:chExt cx="0" cy="0"/>
        </a:xfrm>
      </p:grpSpPr>
      <p:sp>
        <p:nvSpPr>
          <p:cNvPr id="2" name="矩形: 圆角 1">
            <a:extLst>
              <a:ext uri="{FF2B5EF4-FFF2-40B4-BE49-F238E27FC236}">
                <a16:creationId xmlns:a16="http://schemas.microsoft.com/office/drawing/2014/main" id="{65AC415F-E390-32D1-9345-E388DB8EACE8}"/>
              </a:ext>
            </a:extLst>
          </p:cNvPr>
          <p:cNvSpPr/>
          <p:nvPr/>
        </p:nvSpPr>
        <p:spPr>
          <a:xfrm>
            <a:off x="2961546" y="1304311"/>
            <a:ext cx="3864040" cy="2392678"/>
          </a:xfrm>
          <a:prstGeom prst="roundRect">
            <a:avLst>
              <a:gd name="adj" fmla="val 9677"/>
            </a:avLst>
          </a:prstGeom>
          <a:solidFill>
            <a:schemeClr val="accent6">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训</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练</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3" name="矩形: 圆角 2">
            <a:extLst>
              <a:ext uri="{FF2B5EF4-FFF2-40B4-BE49-F238E27FC236}">
                <a16:creationId xmlns:a16="http://schemas.microsoft.com/office/drawing/2014/main" id="{CD8BE781-5193-4BD0-81AD-945BD995CD4F}"/>
              </a:ext>
            </a:extLst>
          </p:cNvPr>
          <p:cNvSpPr/>
          <p:nvPr/>
        </p:nvSpPr>
        <p:spPr>
          <a:xfrm>
            <a:off x="2961546" y="3836122"/>
            <a:ext cx="3864040" cy="2392678"/>
          </a:xfrm>
          <a:prstGeom prst="roundRect">
            <a:avLst>
              <a:gd name="adj" fmla="val 9677"/>
            </a:avLst>
          </a:prstGeom>
          <a:solidFill>
            <a:schemeClr val="accent4">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应</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用</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99BD8FA3-7516-EB13-FAA5-CD4B0F755246}"/>
              </a:ext>
            </a:extLst>
          </p:cNvPr>
          <p:cNvSpPr txBox="1"/>
          <p:nvPr/>
        </p:nvSpPr>
        <p:spPr>
          <a:xfrm>
            <a:off x="4166042" y="594955"/>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t>1.</a:t>
            </a:r>
            <a:r>
              <a:rPr lang="zh-CN" altLang="en-US" sz="3200"/>
              <a:t> 简 介</a:t>
            </a:r>
            <a:endParaRPr lang="en-US" altLang="zh-CN" sz="3200"/>
          </a:p>
        </p:txBody>
      </p:sp>
      <p:sp>
        <p:nvSpPr>
          <p:cNvPr id="5" name="文本框 4">
            <a:extLst>
              <a:ext uri="{FF2B5EF4-FFF2-40B4-BE49-F238E27FC236}">
                <a16:creationId xmlns:a16="http://schemas.microsoft.com/office/drawing/2014/main" id="{9C01ADB7-729F-E0F2-5450-708671A6279C}"/>
              </a:ext>
            </a:extLst>
          </p:cNvPr>
          <p:cNvSpPr txBox="1"/>
          <p:nvPr/>
        </p:nvSpPr>
        <p:spPr>
          <a:xfrm>
            <a:off x="4166042" y="1414113"/>
            <a:ext cx="2659544" cy="584775"/>
          </a:xfrm>
          <a:prstGeom prst="rect">
            <a:avLst/>
          </a:prstGeom>
          <a:noFill/>
        </p:spPr>
        <p:txBody>
          <a:bodyPr wrap="square" rtlCol="0">
            <a:spAutoFit/>
          </a:bodyPr>
          <a:lstStyle/>
          <a:p>
            <a:r>
              <a:rPr lang="zh-CN" altLang="en-US" sz="3200"/>
              <a:t> </a:t>
            </a:r>
            <a:r>
              <a:rPr lang="en-US" altLang="zh-CN" sz="3200"/>
              <a:t>2.</a:t>
            </a:r>
            <a:r>
              <a:rPr lang="zh-CN" altLang="en-US" sz="3200"/>
              <a:t> </a:t>
            </a:r>
            <a:r>
              <a:rPr lang="zh-CN" altLang="en-US" sz="3200" b="1"/>
              <a:t>预训练</a:t>
            </a:r>
            <a:endParaRPr lang="en-US" altLang="zh-CN" sz="3200" b="1"/>
          </a:p>
        </p:txBody>
      </p:sp>
      <p:sp>
        <p:nvSpPr>
          <p:cNvPr id="6" name="文本框 5">
            <a:extLst>
              <a:ext uri="{FF2B5EF4-FFF2-40B4-BE49-F238E27FC236}">
                <a16:creationId xmlns:a16="http://schemas.microsoft.com/office/drawing/2014/main" id="{258528A3-2A5E-AE32-D9E3-9B6994D1D3C7}"/>
              </a:ext>
            </a:extLst>
          </p:cNvPr>
          <p:cNvSpPr txBox="1"/>
          <p:nvPr/>
        </p:nvSpPr>
        <p:spPr>
          <a:xfrm>
            <a:off x="4166042" y="2233271"/>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3.</a:t>
            </a:r>
            <a:r>
              <a:rPr lang="zh-CN" altLang="en-US" sz="3200">
                <a:solidFill>
                  <a:schemeClr val="bg1">
                    <a:lumMod val="65000"/>
                  </a:schemeClr>
                </a:solidFill>
              </a:rPr>
              <a:t> </a:t>
            </a:r>
            <a:r>
              <a:rPr lang="zh-CN" altLang="en-US" sz="3200" b="1">
                <a:solidFill>
                  <a:schemeClr val="bg1">
                    <a:lumMod val="65000"/>
                  </a:schemeClr>
                </a:solidFill>
              </a:rPr>
              <a:t>微调</a:t>
            </a:r>
            <a:endParaRPr lang="en-US" altLang="zh-CN" sz="3200" b="1">
              <a:solidFill>
                <a:schemeClr val="bg1">
                  <a:lumMod val="65000"/>
                </a:schemeClr>
              </a:solidFill>
            </a:endParaRPr>
          </a:p>
        </p:txBody>
      </p:sp>
      <p:sp>
        <p:nvSpPr>
          <p:cNvPr id="7" name="文本框 6">
            <a:extLst>
              <a:ext uri="{FF2B5EF4-FFF2-40B4-BE49-F238E27FC236}">
                <a16:creationId xmlns:a16="http://schemas.microsoft.com/office/drawing/2014/main" id="{E8A9C1F7-B9FD-4550-6EF4-EB762749140E}"/>
              </a:ext>
            </a:extLst>
          </p:cNvPr>
          <p:cNvSpPr txBox="1"/>
          <p:nvPr/>
        </p:nvSpPr>
        <p:spPr>
          <a:xfrm>
            <a:off x="4166042" y="3052429"/>
            <a:ext cx="2659544" cy="584775"/>
          </a:xfrm>
          <a:prstGeom prst="rect">
            <a:avLst/>
          </a:prstGeom>
          <a:noFill/>
        </p:spPr>
        <p:txBody>
          <a:bodyPr wrap="square" rtlCol="0">
            <a:spAutoFit/>
          </a:bodyPr>
          <a:lstStyle/>
          <a:p>
            <a:r>
              <a:rPr lang="zh-CN" altLang="en-US" sz="3200" dirty="0">
                <a:solidFill>
                  <a:schemeClr val="bg1">
                    <a:lumMod val="65000"/>
                  </a:schemeClr>
                </a:solidFill>
              </a:rPr>
              <a:t> </a:t>
            </a:r>
            <a:r>
              <a:rPr lang="en-US" altLang="zh-CN" sz="3200" dirty="0">
                <a:solidFill>
                  <a:schemeClr val="bg1">
                    <a:lumMod val="65000"/>
                  </a:schemeClr>
                </a:solidFill>
              </a:rPr>
              <a:t>4.</a:t>
            </a:r>
            <a:r>
              <a:rPr lang="zh-CN" altLang="en-US" sz="3200" dirty="0">
                <a:solidFill>
                  <a:schemeClr val="bg1">
                    <a:lumMod val="65000"/>
                  </a:schemeClr>
                </a:solidFill>
              </a:rPr>
              <a:t> </a:t>
            </a:r>
            <a:r>
              <a:rPr lang="zh-CN" altLang="en-US" sz="3200" b="1" dirty="0">
                <a:solidFill>
                  <a:schemeClr val="bg1">
                    <a:lumMod val="65000"/>
                  </a:schemeClr>
                </a:solidFill>
              </a:rPr>
              <a:t>对齐</a:t>
            </a:r>
            <a:endParaRPr lang="en-US" altLang="zh-CN" sz="3200" b="1" dirty="0">
              <a:solidFill>
                <a:schemeClr val="bg1">
                  <a:lumMod val="65000"/>
                </a:schemeClr>
              </a:solidFill>
            </a:endParaRPr>
          </a:p>
        </p:txBody>
      </p:sp>
      <p:sp>
        <p:nvSpPr>
          <p:cNvPr id="17" name="文本框 16">
            <a:extLst>
              <a:ext uri="{FF2B5EF4-FFF2-40B4-BE49-F238E27FC236}">
                <a16:creationId xmlns:a16="http://schemas.microsoft.com/office/drawing/2014/main" id="{937ABAC7-86C6-325B-B50A-21FA6D7E9BF6}"/>
              </a:ext>
            </a:extLst>
          </p:cNvPr>
          <p:cNvSpPr txBox="1"/>
          <p:nvPr/>
        </p:nvSpPr>
        <p:spPr>
          <a:xfrm>
            <a:off x="4166042" y="3919212"/>
            <a:ext cx="2659544" cy="584775"/>
          </a:xfrm>
          <a:prstGeom prst="rect">
            <a:avLst/>
          </a:prstGeom>
          <a:noFill/>
        </p:spPr>
        <p:txBody>
          <a:bodyPr wrap="square" rtlCol="0">
            <a:spAutoFit/>
          </a:bodyPr>
          <a:lstStyle/>
          <a:p>
            <a:r>
              <a:rPr lang="zh-CN" altLang="en-US" sz="3200" dirty="0">
                <a:solidFill>
                  <a:schemeClr val="bg1">
                    <a:lumMod val="65000"/>
                  </a:schemeClr>
                </a:solidFill>
              </a:rPr>
              <a:t> </a:t>
            </a:r>
            <a:r>
              <a:rPr lang="en-US" altLang="zh-CN" sz="3200" dirty="0">
                <a:solidFill>
                  <a:schemeClr val="bg1">
                    <a:lumMod val="65000"/>
                  </a:schemeClr>
                </a:solidFill>
              </a:rPr>
              <a:t>5.</a:t>
            </a:r>
            <a:r>
              <a:rPr lang="zh-CN" altLang="en-US" sz="3200" dirty="0">
                <a:solidFill>
                  <a:schemeClr val="bg1">
                    <a:lumMod val="65000"/>
                  </a:schemeClr>
                </a:solidFill>
              </a:rPr>
              <a:t> </a:t>
            </a:r>
            <a:r>
              <a:rPr lang="zh-CN" altLang="en-US" sz="3200" b="1" dirty="0">
                <a:solidFill>
                  <a:schemeClr val="bg1">
                    <a:lumMod val="65000"/>
                  </a:schemeClr>
                </a:solidFill>
              </a:rPr>
              <a:t>压缩</a:t>
            </a:r>
            <a:endParaRPr lang="en-US" altLang="zh-CN" sz="3200" b="1" dirty="0">
              <a:solidFill>
                <a:schemeClr val="bg1">
                  <a:lumMod val="65000"/>
                </a:schemeClr>
              </a:solidFill>
            </a:endParaRPr>
          </a:p>
        </p:txBody>
      </p:sp>
      <p:sp>
        <p:nvSpPr>
          <p:cNvPr id="18" name="文本框 17">
            <a:extLst>
              <a:ext uri="{FF2B5EF4-FFF2-40B4-BE49-F238E27FC236}">
                <a16:creationId xmlns:a16="http://schemas.microsoft.com/office/drawing/2014/main" id="{CD61A61A-AAC0-44D3-60CA-0F8007DAC901}"/>
              </a:ext>
            </a:extLst>
          </p:cNvPr>
          <p:cNvSpPr txBox="1"/>
          <p:nvPr/>
        </p:nvSpPr>
        <p:spPr>
          <a:xfrm>
            <a:off x="4166042" y="4738370"/>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6.</a:t>
            </a:r>
            <a:r>
              <a:rPr lang="zh-CN" altLang="en-US" sz="3200">
                <a:solidFill>
                  <a:schemeClr val="bg1">
                    <a:lumMod val="65000"/>
                  </a:schemeClr>
                </a:solidFill>
              </a:rPr>
              <a:t> </a:t>
            </a:r>
            <a:r>
              <a:rPr lang="zh-CN" altLang="en-US" sz="3200" b="1">
                <a:solidFill>
                  <a:schemeClr val="bg1">
                    <a:lumMod val="65000"/>
                  </a:schemeClr>
                </a:solidFill>
              </a:rPr>
              <a:t>提示学习</a:t>
            </a:r>
            <a:endParaRPr lang="en-US" altLang="zh-CN" sz="3200" b="1">
              <a:solidFill>
                <a:schemeClr val="bg1">
                  <a:lumMod val="65000"/>
                </a:schemeClr>
              </a:solidFill>
            </a:endParaRPr>
          </a:p>
        </p:txBody>
      </p:sp>
      <p:sp>
        <p:nvSpPr>
          <p:cNvPr id="19" name="文本框 18">
            <a:extLst>
              <a:ext uri="{FF2B5EF4-FFF2-40B4-BE49-F238E27FC236}">
                <a16:creationId xmlns:a16="http://schemas.microsoft.com/office/drawing/2014/main" id="{66C952F2-BA61-B10D-AA43-F0B38A2670A5}"/>
              </a:ext>
            </a:extLst>
          </p:cNvPr>
          <p:cNvSpPr txBox="1"/>
          <p:nvPr/>
        </p:nvSpPr>
        <p:spPr>
          <a:xfrm>
            <a:off x="4166042" y="5557528"/>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7.</a:t>
            </a:r>
            <a:r>
              <a:rPr lang="zh-CN" altLang="en-US" sz="3200">
                <a:solidFill>
                  <a:schemeClr val="bg1">
                    <a:lumMod val="65000"/>
                  </a:schemeClr>
                </a:solidFill>
              </a:rPr>
              <a:t> </a:t>
            </a:r>
            <a:r>
              <a:rPr lang="zh-CN" altLang="en-US" sz="3200" b="1">
                <a:solidFill>
                  <a:schemeClr val="bg1">
                    <a:lumMod val="65000"/>
                  </a:schemeClr>
                </a:solidFill>
              </a:rPr>
              <a:t>开发</a:t>
            </a:r>
            <a:endParaRPr lang="en-US" altLang="zh-CN" sz="3200" b="1">
              <a:solidFill>
                <a:schemeClr val="bg1">
                  <a:lumMod val="65000"/>
                </a:schemeClr>
              </a:solidFill>
            </a:endParaRPr>
          </a:p>
        </p:txBody>
      </p:sp>
      <p:sp>
        <p:nvSpPr>
          <p:cNvPr id="21" name="左大括号 20">
            <a:extLst>
              <a:ext uri="{FF2B5EF4-FFF2-40B4-BE49-F238E27FC236}">
                <a16:creationId xmlns:a16="http://schemas.microsoft.com/office/drawing/2014/main" id="{E9656E57-933E-B5A8-CCE5-DDF62CB6D5E0}"/>
              </a:ext>
            </a:extLst>
          </p:cNvPr>
          <p:cNvSpPr/>
          <p:nvPr/>
        </p:nvSpPr>
        <p:spPr>
          <a:xfrm>
            <a:off x="7097489" y="961053"/>
            <a:ext cx="235299" cy="1558212"/>
          </a:xfrm>
          <a:prstGeom prst="leftBrace">
            <a:avLst>
              <a:gd name="adj1" fmla="val 59221"/>
              <a:gd name="adj2" fmla="val 50000"/>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文本框 22">
            <a:extLst>
              <a:ext uri="{FF2B5EF4-FFF2-40B4-BE49-F238E27FC236}">
                <a16:creationId xmlns:a16="http://schemas.microsoft.com/office/drawing/2014/main" id="{66BF2961-69BD-7CFA-F558-34597F1801EC}"/>
              </a:ext>
            </a:extLst>
          </p:cNvPr>
          <p:cNvSpPr txBox="1"/>
          <p:nvPr/>
        </p:nvSpPr>
        <p:spPr>
          <a:xfrm>
            <a:off x="7464534" y="809084"/>
            <a:ext cx="1620957" cy="523220"/>
          </a:xfrm>
          <a:prstGeom prst="rect">
            <a:avLst/>
          </a:prstGeom>
          <a:noFill/>
        </p:spPr>
        <p:txBody>
          <a:bodyPr wrap="none" rtlCol="0">
            <a:spAutoFit/>
          </a:bodyPr>
          <a:lstStyle/>
          <a:p>
            <a:pPr algn="ctr"/>
            <a:r>
              <a:rPr lang="zh-CN" altLang="en-US" sz="2800" b="1" dirty="0"/>
              <a:t>数据准备</a:t>
            </a:r>
            <a:endParaRPr lang="en-US" sz="2800" b="1" dirty="0"/>
          </a:p>
        </p:txBody>
      </p:sp>
      <p:sp>
        <p:nvSpPr>
          <p:cNvPr id="24" name="文本框 23">
            <a:extLst>
              <a:ext uri="{FF2B5EF4-FFF2-40B4-BE49-F238E27FC236}">
                <a16:creationId xmlns:a16="http://schemas.microsoft.com/office/drawing/2014/main" id="{70D5DC21-DCDB-4B0A-AD4D-34668F4A2C63}"/>
              </a:ext>
            </a:extLst>
          </p:cNvPr>
          <p:cNvSpPr txBox="1"/>
          <p:nvPr/>
        </p:nvSpPr>
        <p:spPr>
          <a:xfrm>
            <a:off x="7464536" y="1461024"/>
            <a:ext cx="1620957" cy="523220"/>
          </a:xfrm>
          <a:prstGeom prst="rect">
            <a:avLst/>
          </a:prstGeom>
          <a:noFill/>
        </p:spPr>
        <p:txBody>
          <a:bodyPr wrap="none" rtlCol="0">
            <a:spAutoFit/>
          </a:bodyPr>
          <a:lstStyle/>
          <a:p>
            <a:pPr algn="ctr"/>
            <a:r>
              <a:rPr lang="zh-CN" altLang="en-US" sz="2800" b="1" dirty="0"/>
              <a:t>模型架构</a:t>
            </a:r>
            <a:endParaRPr lang="en-US" sz="2800" b="1" dirty="0"/>
          </a:p>
        </p:txBody>
      </p:sp>
      <p:sp>
        <p:nvSpPr>
          <p:cNvPr id="25" name="文本框 24">
            <a:extLst>
              <a:ext uri="{FF2B5EF4-FFF2-40B4-BE49-F238E27FC236}">
                <a16:creationId xmlns:a16="http://schemas.microsoft.com/office/drawing/2014/main" id="{0CC0380B-A1B8-838B-38BD-87FE1EADBA72}"/>
              </a:ext>
            </a:extLst>
          </p:cNvPr>
          <p:cNvSpPr txBox="1"/>
          <p:nvPr/>
        </p:nvSpPr>
        <p:spPr>
          <a:xfrm>
            <a:off x="7464534" y="2112963"/>
            <a:ext cx="1980029" cy="523220"/>
          </a:xfrm>
          <a:prstGeom prst="rect">
            <a:avLst/>
          </a:prstGeom>
          <a:noFill/>
        </p:spPr>
        <p:txBody>
          <a:bodyPr wrap="none" rtlCol="0">
            <a:spAutoFit/>
          </a:bodyPr>
          <a:lstStyle/>
          <a:p>
            <a:pPr algn="ctr"/>
            <a:r>
              <a:rPr lang="zh-CN" altLang="en-US" sz="2800" b="1" dirty="0"/>
              <a:t>模型预训练</a:t>
            </a:r>
            <a:endParaRPr lang="en-US" sz="2800" b="1" dirty="0"/>
          </a:p>
        </p:txBody>
      </p:sp>
    </p:spTree>
    <p:extLst>
      <p:ext uri="{BB962C8B-B14F-4D97-AF65-F5344CB8AC3E}">
        <p14:creationId xmlns:p14="http://schemas.microsoft.com/office/powerpoint/2010/main" val="29144157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2DA2A8-418C-802D-7869-B72300D90991}"/>
              </a:ext>
            </a:extLst>
          </p:cNvPr>
          <p:cNvSpPr>
            <a:spLocks noGrp="1"/>
          </p:cNvSpPr>
          <p:nvPr>
            <p:ph type="title"/>
          </p:nvPr>
        </p:nvSpPr>
        <p:spPr/>
        <p:txBody>
          <a:bodyPr/>
          <a:lstStyle/>
          <a:p>
            <a:r>
              <a:rPr lang="zh-CN" altLang="en-US"/>
              <a:t>预训练 </a:t>
            </a:r>
            <a:endParaRPr lang="en-US"/>
          </a:p>
        </p:txBody>
      </p:sp>
      <p:sp>
        <p:nvSpPr>
          <p:cNvPr id="5" name="文本框 4">
            <a:extLst>
              <a:ext uri="{FF2B5EF4-FFF2-40B4-BE49-F238E27FC236}">
                <a16:creationId xmlns:a16="http://schemas.microsoft.com/office/drawing/2014/main" id="{0C22B86B-5642-8FDC-DDF3-8C8B22708DDE}"/>
              </a:ext>
            </a:extLst>
          </p:cNvPr>
          <p:cNvSpPr txBox="1"/>
          <p:nvPr/>
        </p:nvSpPr>
        <p:spPr>
          <a:xfrm>
            <a:off x="1955014" y="950893"/>
            <a:ext cx="8385400" cy="1056443"/>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200"/>
              <a:t>海量数据：千亿、万亿单词</a:t>
            </a:r>
            <a:endParaRPr lang="en-US" altLang="zh-CN" sz="2200"/>
          </a:p>
          <a:p>
            <a:pPr marL="342900" indent="-342900">
              <a:lnSpc>
                <a:spcPct val="150000"/>
              </a:lnSpc>
              <a:buFont typeface="Arial" panose="020B0604020202020204" pitchFamily="34" charset="0"/>
              <a:buChar char="•"/>
            </a:pPr>
            <a:r>
              <a:rPr lang="zh-CN" altLang="en-US" sz="2200"/>
              <a:t>大量计算资源，易受到超参数影响（</a:t>
            </a:r>
            <a:r>
              <a:rPr lang="zh-CN" altLang="en-US" sz="2200" b="1">
                <a:solidFill>
                  <a:schemeClr val="accent1"/>
                </a:solidFill>
              </a:rPr>
              <a:t>稳定收敛</a:t>
            </a:r>
            <a:r>
              <a:rPr lang="zh-CN" altLang="en-US" sz="2200"/>
              <a:t>）</a:t>
            </a:r>
            <a:endParaRPr lang="en-US" sz="2200"/>
          </a:p>
        </p:txBody>
      </p:sp>
      <p:sp>
        <p:nvSpPr>
          <p:cNvPr id="7" name="文本框 6">
            <a:extLst>
              <a:ext uri="{FF2B5EF4-FFF2-40B4-BE49-F238E27FC236}">
                <a16:creationId xmlns:a16="http://schemas.microsoft.com/office/drawing/2014/main" id="{371DF847-45A7-7FD5-0C69-7F80DDFDA139}"/>
              </a:ext>
            </a:extLst>
          </p:cNvPr>
          <p:cNvSpPr txBox="1"/>
          <p:nvPr/>
        </p:nvSpPr>
        <p:spPr>
          <a:xfrm>
            <a:off x="7606470" y="157612"/>
            <a:ext cx="2733941" cy="646331"/>
          </a:xfrm>
          <a:prstGeom prst="rect">
            <a:avLst/>
          </a:prstGeom>
          <a:noFill/>
        </p:spPr>
        <p:txBody>
          <a:bodyPr wrap="square">
            <a:spAutoFit/>
          </a:bodyPr>
          <a:lstStyle/>
          <a:p>
            <a:r>
              <a:rPr lang="en-US" sz="3600">
                <a:solidFill>
                  <a:schemeClr val="bg1">
                    <a:lumMod val="50000"/>
                  </a:schemeClr>
                </a:solidFill>
              </a:rPr>
              <a:t>Pretraining</a:t>
            </a:r>
          </a:p>
        </p:txBody>
      </p:sp>
      <p:sp>
        <p:nvSpPr>
          <p:cNvPr id="9" name="文本框 8">
            <a:extLst>
              <a:ext uri="{FF2B5EF4-FFF2-40B4-BE49-F238E27FC236}">
                <a16:creationId xmlns:a16="http://schemas.microsoft.com/office/drawing/2014/main" id="{F9DBFF64-7941-21B4-0199-BB19C0FD529C}"/>
              </a:ext>
            </a:extLst>
          </p:cNvPr>
          <p:cNvSpPr txBox="1"/>
          <p:nvPr/>
        </p:nvSpPr>
        <p:spPr>
          <a:xfrm>
            <a:off x="2104103" y="3781900"/>
            <a:ext cx="7983794" cy="2030620"/>
          </a:xfrm>
          <a:prstGeom prst="rect">
            <a:avLst/>
          </a:prstGeom>
          <a:solidFill>
            <a:schemeClr val="accent4">
              <a:lumMod val="20000"/>
              <a:lumOff val="80000"/>
            </a:schemeClr>
          </a:solidFill>
        </p:spPr>
        <p:txBody>
          <a:bodyPr wrap="square">
            <a:spAutoFit/>
          </a:bodyPr>
          <a:lstStyle/>
          <a:p>
            <a:pPr>
              <a:lnSpc>
                <a:spcPct val="150000"/>
              </a:lnSpc>
            </a:pPr>
            <a:r>
              <a:rPr lang="zh-CN" altLang="en-US" sz="2200">
                <a:latin typeface="楷体" panose="02010609060101010101" pitchFamily="49" charset="-122"/>
                <a:ea typeface="楷体" panose="02010609060101010101" pitchFamily="49" charset="-122"/>
              </a:rPr>
              <a:t>大规模预训练本质上是在做一个</a:t>
            </a:r>
            <a:r>
              <a:rPr lang="zh-CN" altLang="en-US" sz="2200" b="1">
                <a:solidFill>
                  <a:schemeClr val="accent1"/>
                </a:solidFill>
                <a:latin typeface="楷体" panose="02010609060101010101" pitchFamily="49" charset="-122"/>
                <a:ea typeface="楷体" panose="02010609060101010101" pitchFamily="49" charset="-122"/>
              </a:rPr>
              <a:t>世界知识的压缩</a:t>
            </a:r>
            <a:r>
              <a:rPr lang="zh-CN" altLang="en-US" sz="2200">
                <a:latin typeface="楷体" panose="02010609060101010101" pitchFamily="49" charset="-122"/>
                <a:ea typeface="楷体" panose="02010609060101010101" pitchFamily="49" charset="-122"/>
              </a:rPr>
              <a:t>，</a:t>
            </a:r>
            <a:br>
              <a:rPr lang="en-US" altLang="zh-CN" sz="2200">
                <a:latin typeface="楷体" panose="02010609060101010101" pitchFamily="49" charset="-122"/>
                <a:ea typeface="楷体" panose="02010609060101010101" pitchFamily="49" charset="-122"/>
              </a:rPr>
            </a:br>
            <a:r>
              <a:rPr lang="zh-CN" altLang="en-US" sz="2200">
                <a:latin typeface="楷体" panose="02010609060101010101" pitchFamily="49" charset="-122"/>
                <a:ea typeface="楷体" panose="02010609060101010101" pitchFamily="49" charset="-122"/>
              </a:rPr>
              <a:t>从而能够学习到一个编码世界知识的参数模型，</a:t>
            </a:r>
            <a:br>
              <a:rPr lang="en-US" altLang="zh-CN" sz="2200">
                <a:latin typeface="楷体" panose="02010609060101010101" pitchFamily="49" charset="-122"/>
                <a:ea typeface="楷体" panose="02010609060101010101" pitchFamily="49" charset="-122"/>
              </a:rPr>
            </a:br>
            <a:r>
              <a:rPr lang="zh-CN" altLang="en-US" sz="2200">
                <a:latin typeface="楷体" panose="02010609060101010101" pitchFamily="49" charset="-122"/>
                <a:ea typeface="楷体" panose="02010609060101010101" pitchFamily="49" charset="-122"/>
              </a:rPr>
              <a:t>这个模型能够通过解压缩所需要的知识来解决真实世界的任务。</a:t>
            </a:r>
            <a:endParaRPr lang="en-US" altLang="zh-CN" sz="2200">
              <a:latin typeface="楷体" panose="02010609060101010101" pitchFamily="49" charset="-122"/>
              <a:ea typeface="楷体" panose="02010609060101010101" pitchFamily="49" charset="-122"/>
            </a:endParaRPr>
          </a:p>
          <a:p>
            <a:pPr algn="r">
              <a:lnSpc>
                <a:spcPct val="150000"/>
              </a:lnSpc>
            </a:pPr>
            <a:r>
              <a:rPr lang="en-US" altLang="zh-CN" sz="2000">
                <a:solidFill>
                  <a:schemeClr val="bg1">
                    <a:lumMod val="50000"/>
                  </a:schemeClr>
                </a:solidFill>
              </a:rPr>
              <a:t>OpenAI </a:t>
            </a:r>
            <a:r>
              <a:rPr lang="zh-CN" altLang="en-US" sz="2000">
                <a:solidFill>
                  <a:schemeClr val="bg1">
                    <a:lumMod val="50000"/>
                  </a:schemeClr>
                </a:solidFill>
              </a:rPr>
              <a:t>前首席科学家 </a:t>
            </a:r>
            <a:r>
              <a:rPr lang="en-US" altLang="zh-CN" sz="2000">
                <a:solidFill>
                  <a:schemeClr val="bg1">
                    <a:lumMod val="50000"/>
                  </a:schemeClr>
                </a:solidFill>
              </a:rPr>
              <a:t>Ilya Sutskever</a:t>
            </a:r>
            <a:endParaRPr lang="en-US" sz="2000">
              <a:solidFill>
                <a:schemeClr val="bg1">
                  <a:lumMod val="50000"/>
                </a:schemeClr>
              </a:solidFill>
            </a:endParaRPr>
          </a:p>
        </p:txBody>
      </p:sp>
      <p:sp>
        <p:nvSpPr>
          <p:cNvPr id="11" name="文本框 10">
            <a:extLst>
              <a:ext uri="{FF2B5EF4-FFF2-40B4-BE49-F238E27FC236}">
                <a16:creationId xmlns:a16="http://schemas.microsoft.com/office/drawing/2014/main" id="{1A91559F-9F01-C0E6-BD36-BE65795D0D64}"/>
              </a:ext>
            </a:extLst>
          </p:cNvPr>
          <p:cNvSpPr txBox="1"/>
          <p:nvPr/>
        </p:nvSpPr>
        <p:spPr>
          <a:xfrm>
            <a:off x="0" y="5941315"/>
            <a:ext cx="12191999" cy="430887"/>
          </a:xfrm>
          <a:prstGeom prst="rect">
            <a:avLst/>
          </a:prstGeom>
          <a:noFill/>
        </p:spPr>
        <p:txBody>
          <a:bodyPr wrap="square">
            <a:spAutoFit/>
          </a:bodyPr>
          <a:lstStyle/>
          <a:p>
            <a:pPr algn="ctr"/>
            <a:r>
              <a:rPr lang="zh-CN" altLang="en-US" sz="2200"/>
              <a:t>一个大语言模型项目核心训练人员的能力，决定模型的整体水平。</a:t>
            </a:r>
            <a:endParaRPr lang="en-US" sz="2200"/>
          </a:p>
        </p:txBody>
      </p:sp>
      <p:sp>
        <p:nvSpPr>
          <p:cNvPr id="4" name="文本框 3">
            <a:extLst>
              <a:ext uri="{FF2B5EF4-FFF2-40B4-BE49-F238E27FC236}">
                <a16:creationId xmlns:a16="http://schemas.microsoft.com/office/drawing/2014/main" id="{9504FD6B-7273-45AA-1FF0-1507B8888B6D}"/>
              </a:ext>
            </a:extLst>
          </p:cNvPr>
          <p:cNvSpPr txBox="1"/>
          <p:nvPr/>
        </p:nvSpPr>
        <p:spPr>
          <a:xfrm>
            <a:off x="1955012" y="2242527"/>
            <a:ext cx="8385400" cy="1378070"/>
          </a:xfrm>
          <a:prstGeom prst="rect">
            <a:avLst/>
          </a:prstGeom>
          <a:noFill/>
        </p:spPr>
        <p:txBody>
          <a:bodyPr wrap="square">
            <a:spAutoFit/>
          </a:bodyPr>
          <a:lstStyle/>
          <a:p>
            <a:pPr marL="342900" indent="-342900">
              <a:lnSpc>
                <a:spcPct val="130000"/>
              </a:lnSpc>
              <a:buFont typeface="Arial" panose="020B0604020202020204" pitchFamily="34" charset="0"/>
              <a:buChar char="•"/>
            </a:pPr>
            <a:r>
              <a:rPr lang="zh-CN" altLang="en-US" sz="2200"/>
              <a:t>具备通用自然语言表示能力，学习到词汇、语法、语义信息。</a:t>
            </a:r>
            <a:endParaRPr lang="en-US" altLang="zh-CN" sz="2200"/>
          </a:p>
          <a:p>
            <a:pPr marL="342900" indent="-342900">
              <a:lnSpc>
                <a:spcPct val="130000"/>
              </a:lnSpc>
              <a:buFont typeface="Arial" panose="020B0604020202020204" pitchFamily="34" charset="0"/>
              <a:buChar char="•"/>
            </a:pPr>
            <a:r>
              <a:rPr lang="zh-CN" altLang="en-US" sz="2200"/>
              <a:t>用于下游任务时，只需要“</a:t>
            </a:r>
            <a:r>
              <a:rPr lang="zh-CN" altLang="en-US" sz="2200" b="1"/>
              <a:t>微调</a:t>
            </a:r>
            <a:r>
              <a:rPr lang="zh-CN" altLang="en-US" sz="2200"/>
              <a:t>”预训练模型。</a:t>
            </a:r>
            <a:br>
              <a:rPr lang="en-US" altLang="zh-CN" sz="2200"/>
            </a:br>
            <a:r>
              <a:rPr lang="zh-CN" altLang="en-US" sz="2200"/>
              <a:t>不需要了解太多的任务细节，不需要设计特定的神经网络结构。</a:t>
            </a:r>
            <a:endParaRPr lang="en-US" sz="2200"/>
          </a:p>
        </p:txBody>
      </p:sp>
      <p:sp>
        <p:nvSpPr>
          <p:cNvPr id="3" name="灯片编号占位符 2">
            <a:extLst>
              <a:ext uri="{FF2B5EF4-FFF2-40B4-BE49-F238E27FC236}">
                <a16:creationId xmlns:a16="http://schemas.microsoft.com/office/drawing/2014/main" id="{D26D8EA7-B58C-55B3-5F2E-13A82DF2CCF2}"/>
              </a:ext>
            </a:extLst>
          </p:cNvPr>
          <p:cNvSpPr>
            <a:spLocks noGrp="1"/>
          </p:cNvSpPr>
          <p:nvPr>
            <p:ph type="sldNum" sz="quarter" idx="12"/>
          </p:nvPr>
        </p:nvSpPr>
        <p:spPr/>
        <p:txBody>
          <a:bodyPr/>
          <a:lstStyle/>
          <a:p>
            <a:fld id="{EC78E7B1-3FC2-4821-B144-3AA6EF938D0A}" type="slidenum">
              <a:rPr lang="zh-CN" altLang="en-US" sz="1400" b="1" smtClean="0"/>
              <a:pPr/>
              <a:t>27</a:t>
            </a:fld>
            <a:r>
              <a:rPr lang="zh-CN" altLang="en-US"/>
              <a:t> </a:t>
            </a:r>
            <a:r>
              <a:rPr lang="en-US" altLang="zh-CN"/>
              <a:t>/ 82</a:t>
            </a:r>
            <a:endParaRPr lang="zh-CN" altLang="en-US" dirty="0"/>
          </a:p>
        </p:txBody>
      </p:sp>
    </p:spTree>
    <p:extLst>
      <p:ext uri="{BB962C8B-B14F-4D97-AF65-F5344CB8AC3E}">
        <p14:creationId xmlns:p14="http://schemas.microsoft.com/office/powerpoint/2010/main" val="35978632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CCC3FE-DDB8-1643-8124-1CBC26DFD5E1}"/>
              </a:ext>
            </a:extLst>
          </p:cNvPr>
          <p:cNvSpPr>
            <a:spLocks noGrp="1"/>
          </p:cNvSpPr>
          <p:nvPr>
            <p:ph type="title"/>
          </p:nvPr>
        </p:nvSpPr>
        <p:spPr/>
        <p:txBody>
          <a:bodyPr/>
          <a:lstStyle/>
          <a:p>
            <a:r>
              <a:rPr lang="zh-CN" altLang="en-US"/>
              <a:t>预训练 数据来源</a:t>
            </a:r>
            <a:endParaRPr lang="en-US"/>
          </a:p>
        </p:txBody>
      </p:sp>
      <p:pic>
        <p:nvPicPr>
          <p:cNvPr id="5" name="图片 4">
            <a:extLst>
              <a:ext uri="{FF2B5EF4-FFF2-40B4-BE49-F238E27FC236}">
                <a16:creationId xmlns:a16="http://schemas.microsoft.com/office/drawing/2014/main" id="{AE38400D-DCB1-2C80-BC49-1A5708D40C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9672" y="976083"/>
            <a:ext cx="8050180" cy="5545680"/>
          </a:xfrm>
          <a:prstGeom prst="rect">
            <a:avLst/>
          </a:prstGeom>
        </p:spPr>
      </p:pic>
      <p:pic>
        <p:nvPicPr>
          <p:cNvPr id="7" name="图片 6">
            <a:extLst>
              <a:ext uri="{FF2B5EF4-FFF2-40B4-BE49-F238E27FC236}">
                <a16:creationId xmlns:a16="http://schemas.microsoft.com/office/drawing/2014/main" id="{3D291AD6-5BEA-933C-CD48-7B315F8FE3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86715" y="2823190"/>
            <a:ext cx="1847850" cy="2219325"/>
          </a:xfrm>
          <a:prstGeom prst="rect">
            <a:avLst/>
          </a:prstGeom>
        </p:spPr>
      </p:pic>
      <p:sp>
        <p:nvSpPr>
          <p:cNvPr id="4" name="灯片编号占位符 3">
            <a:extLst>
              <a:ext uri="{FF2B5EF4-FFF2-40B4-BE49-F238E27FC236}">
                <a16:creationId xmlns:a16="http://schemas.microsoft.com/office/drawing/2014/main" id="{350CE48A-3E6A-B9A7-2685-F7263D7EBA75}"/>
              </a:ext>
            </a:extLst>
          </p:cNvPr>
          <p:cNvSpPr>
            <a:spLocks noGrp="1"/>
          </p:cNvSpPr>
          <p:nvPr>
            <p:ph type="sldNum" sz="quarter" idx="12"/>
          </p:nvPr>
        </p:nvSpPr>
        <p:spPr/>
        <p:txBody>
          <a:bodyPr/>
          <a:lstStyle/>
          <a:p>
            <a:fld id="{EC78E7B1-3FC2-4821-B144-3AA6EF938D0A}" type="slidenum">
              <a:rPr lang="zh-CN" altLang="en-US" sz="1400" b="1" smtClean="0"/>
              <a:pPr/>
              <a:t>28</a:t>
            </a:fld>
            <a:r>
              <a:rPr lang="zh-CN" altLang="en-US"/>
              <a:t> </a:t>
            </a:r>
            <a:r>
              <a:rPr lang="en-US" altLang="zh-CN"/>
              <a:t>/ 82</a:t>
            </a:r>
            <a:endParaRPr lang="zh-CN" altLang="en-US" dirty="0"/>
          </a:p>
        </p:txBody>
      </p:sp>
    </p:spTree>
    <p:extLst>
      <p:ext uri="{BB962C8B-B14F-4D97-AF65-F5344CB8AC3E}">
        <p14:creationId xmlns:p14="http://schemas.microsoft.com/office/powerpoint/2010/main" val="18805541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B5797C-8D23-5186-4899-CCB3CEC2C356}"/>
              </a:ext>
            </a:extLst>
          </p:cNvPr>
          <p:cNvSpPr>
            <a:spLocks noGrp="1"/>
          </p:cNvSpPr>
          <p:nvPr>
            <p:ph type="title"/>
          </p:nvPr>
        </p:nvSpPr>
        <p:spPr/>
        <p:txBody>
          <a:bodyPr/>
          <a:lstStyle/>
          <a:p>
            <a:r>
              <a:rPr lang="zh-CN" altLang="en-US"/>
              <a:t>数据预处理流程</a:t>
            </a:r>
            <a:endParaRPr lang="en-US"/>
          </a:p>
        </p:txBody>
      </p:sp>
      <p:pic>
        <p:nvPicPr>
          <p:cNvPr id="5" name="图片 4">
            <a:extLst>
              <a:ext uri="{FF2B5EF4-FFF2-40B4-BE49-F238E27FC236}">
                <a16:creationId xmlns:a16="http://schemas.microsoft.com/office/drawing/2014/main" id="{26C3C95F-8CE9-976A-1C68-05DB46CE97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921" y="1450732"/>
            <a:ext cx="11568157" cy="2406678"/>
          </a:xfrm>
          <a:prstGeom prst="rect">
            <a:avLst/>
          </a:prstGeom>
        </p:spPr>
      </p:pic>
      <p:sp>
        <p:nvSpPr>
          <p:cNvPr id="7" name="文本框 6">
            <a:extLst>
              <a:ext uri="{FF2B5EF4-FFF2-40B4-BE49-F238E27FC236}">
                <a16:creationId xmlns:a16="http://schemas.microsoft.com/office/drawing/2014/main" id="{4440ACC2-051E-88F9-CD78-5120E7A0BED1}"/>
              </a:ext>
            </a:extLst>
          </p:cNvPr>
          <p:cNvSpPr txBox="1"/>
          <p:nvPr/>
        </p:nvSpPr>
        <p:spPr>
          <a:xfrm>
            <a:off x="2408901" y="4184974"/>
            <a:ext cx="8003459" cy="1698029"/>
          </a:xfrm>
          <a:prstGeom prst="rect">
            <a:avLst/>
          </a:prstGeom>
          <a:noFill/>
        </p:spPr>
        <p:txBody>
          <a:bodyPr wrap="square">
            <a:spAutoFit/>
          </a:bodyPr>
          <a:lstStyle/>
          <a:p>
            <a:pPr>
              <a:lnSpc>
                <a:spcPct val="150000"/>
              </a:lnSpc>
            </a:pPr>
            <a:r>
              <a:rPr lang="zh-CN" altLang="en-US" sz="2400"/>
              <a:t>以将维基百科等</a:t>
            </a:r>
            <a:r>
              <a:rPr lang="zh-CN" altLang="en-US" sz="2400" b="1">
                <a:solidFill>
                  <a:schemeClr val="accent1"/>
                </a:solidFill>
              </a:rPr>
              <a:t>高质量</a:t>
            </a:r>
            <a:r>
              <a:rPr lang="zh-CN" altLang="en-US" sz="2400"/>
              <a:t>数据（</a:t>
            </a:r>
            <a:r>
              <a:rPr lang="zh-CN" altLang="en-US" sz="2400" b="1"/>
              <a:t>正样本</a:t>
            </a:r>
            <a:r>
              <a:rPr lang="zh-CN" altLang="en-US" sz="2400"/>
              <a:t>）</a:t>
            </a:r>
            <a:endParaRPr lang="en-US" altLang="zh-CN" sz="2400"/>
          </a:p>
          <a:p>
            <a:pPr>
              <a:lnSpc>
                <a:spcPct val="150000"/>
              </a:lnSpc>
            </a:pPr>
            <a:r>
              <a:rPr lang="zh-CN" altLang="en-US" sz="2400"/>
              <a:t>从网页中筛选出含有不良内容、低质量数据（</a:t>
            </a:r>
            <a:r>
              <a:rPr lang="zh-CN" altLang="en-US" sz="2400" b="1"/>
              <a:t>负样本</a:t>
            </a:r>
            <a:r>
              <a:rPr lang="zh-CN" altLang="en-US" sz="2400"/>
              <a:t>） </a:t>
            </a:r>
            <a:endParaRPr lang="en-US" altLang="zh-CN" sz="2400"/>
          </a:p>
          <a:p>
            <a:pPr>
              <a:lnSpc>
                <a:spcPct val="150000"/>
              </a:lnSpc>
            </a:pPr>
            <a:r>
              <a:rPr lang="zh-CN" altLang="en-US" sz="2400"/>
              <a:t>训练文本分类器，精准地识别、过滤低质量数据。</a:t>
            </a:r>
            <a:endParaRPr lang="en-US" sz="2400"/>
          </a:p>
        </p:txBody>
      </p:sp>
      <p:sp>
        <p:nvSpPr>
          <p:cNvPr id="3" name="灯片编号占位符 2">
            <a:extLst>
              <a:ext uri="{FF2B5EF4-FFF2-40B4-BE49-F238E27FC236}">
                <a16:creationId xmlns:a16="http://schemas.microsoft.com/office/drawing/2014/main" id="{7B737CCE-414E-76D2-2CC3-0585E3B2C452}"/>
              </a:ext>
            </a:extLst>
          </p:cNvPr>
          <p:cNvSpPr>
            <a:spLocks noGrp="1"/>
          </p:cNvSpPr>
          <p:nvPr>
            <p:ph type="sldNum" sz="quarter" idx="12"/>
          </p:nvPr>
        </p:nvSpPr>
        <p:spPr/>
        <p:txBody>
          <a:bodyPr/>
          <a:lstStyle/>
          <a:p>
            <a:fld id="{EC78E7B1-3FC2-4821-B144-3AA6EF938D0A}" type="slidenum">
              <a:rPr lang="zh-CN" altLang="en-US" sz="1400" b="1" smtClean="0"/>
              <a:pPr/>
              <a:t>29</a:t>
            </a:fld>
            <a:r>
              <a:rPr lang="zh-CN" altLang="en-US"/>
              <a:t> </a:t>
            </a:r>
            <a:r>
              <a:rPr lang="en-US" altLang="zh-CN"/>
              <a:t>/ 82</a:t>
            </a:r>
            <a:endParaRPr lang="zh-CN" altLang="en-US" dirty="0"/>
          </a:p>
        </p:txBody>
      </p:sp>
    </p:spTree>
    <p:extLst>
      <p:ext uri="{BB962C8B-B14F-4D97-AF65-F5344CB8AC3E}">
        <p14:creationId xmlns:p14="http://schemas.microsoft.com/office/powerpoint/2010/main" val="1847849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17CD4E-C79F-216F-AE48-8CA775460685}"/>
              </a:ext>
            </a:extLst>
          </p:cNvPr>
          <p:cNvSpPr>
            <a:spLocks noGrp="1"/>
          </p:cNvSpPr>
          <p:nvPr>
            <p:ph type="title"/>
          </p:nvPr>
        </p:nvSpPr>
        <p:spPr/>
        <p:txBody>
          <a:bodyPr/>
          <a:lstStyle/>
          <a:p>
            <a:r>
              <a:rPr lang="zh-CN" altLang="en-US"/>
              <a:t>语言模型</a:t>
            </a:r>
            <a:endParaRPr lang="en-US"/>
          </a:p>
        </p:txBody>
      </p:sp>
      <p:grpSp>
        <p:nvGrpSpPr>
          <p:cNvPr id="43" name="组合 42">
            <a:extLst>
              <a:ext uri="{FF2B5EF4-FFF2-40B4-BE49-F238E27FC236}">
                <a16:creationId xmlns:a16="http://schemas.microsoft.com/office/drawing/2014/main" id="{A580B840-8E0A-FB26-9620-932AC0D577ED}"/>
              </a:ext>
            </a:extLst>
          </p:cNvPr>
          <p:cNvGrpSpPr/>
          <p:nvPr/>
        </p:nvGrpSpPr>
        <p:grpSpPr>
          <a:xfrm>
            <a:off x="433155" y="2295541"/>
            <a:ext cx="11192108" cy="4049268"/>
            <a:chOff x="376005" y="1570720"/>
            <a:chExt cx="11192108" cy="4049268"/>
          </a:xfrm>
        </p:grpSpPr>
        <p:cxnSp>
          <p:nvCxnSpPr>
            <p:cNvPr id="6" name="直接箭头连接符 5">
              <a:extLst>
                <a:ext uri="{FF2B5EF4-FFF2-40B4-BE49-F238E27FC236}">
                  <a16:creationId xmlns:a16="http://schemas.microsoft.com/office/drawing/2014/main" id="{6BB00A5D-A201-E9A8-AA26-10EEE882FA5B}"/>
                </a:ext>
              </a:extLst>
            </p:cNvPr>
            <p:cNvCxnSpPr/>
            <p:nvPr/>
          </p:nvCxnSpPr>
          <p:spPr>
            <a:xfrm flipV="1">
              <a:off x="876300" y="1952624"/>
              <a:ext cx="0" cy="329184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95184B52-DDFC-DD54-BE99-EF78B9FD364F}"/>
                </a:ext>
              </a:extLst>
            </p:cNvPr>
            <p:cNvCxnSpPr>
              <a:cxnSpLocks/>
            </p:cNvCxnSpPr>
            <p:nvPr/>
          </p:nvCxnSpPr>
          <p:spPr>
            <a:xfrm rot="5400000" flipV="1">
              <a:off x="6218873" y="-96203"/>
              <a:ext cx="0" cy="1069848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CECA04F7-2FF2-1E52-1E64-A6A2D49692DB}"/>
                </a:ext>
              </a:extLst>
            </p:cNvPr>
            <p:cNvSpPr txBox="1"/>
            <p:nvPr/>
          </p:nvSpPr>
          <p:spPr>
            <a:xfrm>
              <a:off x="376005" y="2090172"/>
              <a:ext cx="419100" cy="1938992"/>
            </a:xfrm>
            <a:prstGeom prst="rect">
              <a:avLst/>
            </a:prstGeom>
            <a:noFill/>
          </p:spPr>
          <p:txBody>
            <a:bodyPr wrap="square" rtlCol="0">
              <a:spAutoFit/>
            </a:bodyPr>
            <a:lstStyle/>
            <a:p>
              <a:r>
                <a:rPr lang="zh-CN" altLang="en-US" sz="2000"/>
                <a:t>任务求解能力</a:t>
              </a:r>
              <a:endParaRPr lang="en-US" sz="2000"/>
            </a:p>
          </p:txBody>
        </p:sp>
        <p:sp>
          <p:nvSpPr>
            <p:cNvPr id="17" name="文本框 16">
              <a:extLst>
                <a:ext uri="{FF2B5EF4-FFF2-40B4-BE49-F238E27FC236}">
                  <a16:creationId xmlns:a16="http://schemas.microsoft.com/office/drawing/2014/main" id="{DAAECB72-3914-E40E-FD10-94F26DCDD16C}"/>
                </a:ext>
              </a:extLst>
            </p:cNvPr>
            <p:cNvSpPr txBox="1"/>
            <p:nvPr/>
          </p:nvSpPr>
          <p:spPr>
            <a:xfrm flipH="1">
              <a:off x="1373214" y="4475582"/>
              <a:ext cx="2312960" cy="401479"/>
            </a:xfrm>
            <a:prstGeom prst="snip1Rect">
              <a:avLst/>
            </a:prstGeom>
            <a:solidFill>
              <a:schemeClr val="accent6">
                <a:lumMod val="20000"/>
                <a:lumOff val="80000"/>
              </a:schemeClr>
            </a:solidFill>
          </p:spPr>
          <p:txBody>
            <a:bodyPr wrap="square" rtlCol="0">
              <a:spAutoFit/>
            </a:bodyPr>
            <a:lstStyle/>
            <a:p>
              <a:pPr algn="ctr"/>
              <a:r>
                <a:rPr lang="zh-CN" altLang="en-US" b="1"/>
                <a:t>统计</a:t>
              </a:r>
              <a:r>
                <a:rPr lang="zh-CN" altLang="en-US"/>
                <a:t>语言模型</a:t>
              </a:r>
              <a:endParaRPr lang="en-US"/>
            </a:p>
          </p:txBody>
        </p:sp>
        <p:sp>
          <p:nvSpPr>
            <p:cNvPr id="18" name="文本框 17">
              <a:extLst>
                <a:ext uri="{FF2B5EF4-FFF2-40B4-BE49-F238E27FC236}">
                  <a16:creationId xmlns:a16="http://schemas.microsoft.com/office/drawing/2014/main" id="{4EF88461-BBF6-715D-D706-ED5C51A04E13}"/>
                </a:ext>
              </a:extLst>
            </p:cNvPr>
            <p:cNvSpPr txBox="1"/>
            <p:nvPr/>
          </p:nvSpPr>
          <p:spPr>
            <a:xfrm flipH="1">
              <a:off x="3459190" y="4063575"/>
              <a:ext cx="2685697" cy="401479"/>
            </a:xfrm>
            <a:prstGeom prst="snip1Rect">
              <a:avLst/>
            </a:prstGeom>
            <a:solidFill>
              <a:schemeClr val="accent5">
                <a:lumMod val="20000"/>
                <a:lumOff val="80000"/>
              </a:schemeClr>
            </a:solidFill>
          </p:spPr>
          <p:txBody>
            <a:bodyPr wrap="square" rtlCol="0">
              <a:spAutoFit/>
            </a:bodyPr>
            <a:lstStyle/>
            <a:p>
              <a:pPr algn="ctr"/>
              <a:r>
                <a:rPr lang="zh-CN" altLang="en-US" b="1">
                  <a:solidFill>
                    <a:schemeClr val="accent1"/>
                  </a:solidFill>
                </a:rPr>
                <a:t>神经</a:t>
              </a:r>
              <a:r>
                <a:rPr lang="zh-CN" altLang="en-US"/>
                <a:t>语言模型</a:t>
              </a:r>
              <a:endParaRPr lang="en-US"/>
            </a:p>
          </p:txBody>
        </p:sp>
        <p:sp>
          <p:nvSpPr>
            <p:cNvPr id="19" name="文本框 18">
              <a:extLst>
                <a:ext uri="{FF2B5EF4-FFF2-40B4-BE49-F238E27FC236}">
                  <a16:creationId xmlns:a16="http://schemas.microsoft.com/office/drawing/2014/main" id="{C10B096A-41F8-CBF8-859C-92824DE503D0}"/>
                </a:ext>
              </a:extLst>
            </p:cNvPr>
            <p:cNvSpPr txBox="1"/>
            <p:nvPr/>
          </p:nvSpPr>
          <p:spPr>
            <a:xfrm flipH="1">
              <a:off x="5915367" y="3645872"/>
              <a:ext cx="2685699" cy="401479"/>
            </a:xfrm>
            <a:prstGeom prst="snip1Rect">
              <a:avLst/>
            </a:prstGeom>
            <a:solidFill>
              <a:schemeClr val="accent4">
                <a:lumMod val="20000"/>
                <a:lumOff val="80000"/>
              </a:schemeClr>
            </a:solidFill>
          </p:spPr>
          <p:txBody>
            <a:bodyPr wrap="square" rtlCol="0">
              <a:spAutoFit/>
            </a:bodyPr>
            <a:lstStyle/>
            <a:p>
              <a:pPr algn="ctr"/>
              <a:r>
                <a:rPr lang="zh-CN" altLang="en-US" b="1">
                  <a:solidFill>
                    <a:schemeClr val="accent2"/>
                  </a:solidFill>
                </a:rPr>
                <a:t>预训练</a:t>
              </a:r>
              <a:r>
                <a:rPr lang="zh-CN" altLang="en-US"/>
                <a:t>语言模型</a:t>
              </a:r>
              <a:endParaRPr lang="en-US"/>
            </a:p>
          </p:txBody>
        </p:sp>
        <p:sp>
          <p:nvSpPr>
            <p:cNvPr id="20" name="文本框 19">
              <a:extLst>
                <a:ext uri="{FF2B5EF4-FFF2-40B4-BE49-F238E27FC236}">
                  <a16:creationId xmlns:a16="http://schemas.microsoft.com/office/drawing/2014/main" id="{47D0104E-5A12-D66F-800D-FEE279B7D3D9}"/>
                </a:ext>
              </a:extLst>
            </p:cNvPr>
            <p:cNvSpPr txBox="1"/>
            <p:nvPr/>
          </p:nvSpPr>
          <p:spPr>
            <a:xfrm>
              <a:off x="8402051" y="2821543"/>
              <a:ext cx="2951749" cy="1039356"/>
            </a:xfrm>
            <a:prstGeom prst="rightArrow">
              <a:avLst/>
            </a:prstGeom>
            <a:solidFill>
              <a:schemeClr val="accent2">
                <a:lumMod val="20000"/>
                <a:lumOff val="80000"/>
              </a:schemeClr>
            </a:solidFill>
          </p:spPr>
          <p:txBody>
            <a:bodyPr wrap="square" rtlCol="0">
              <a:spAutoFit/>
            </a:bodyPr>
            <a:lstStyle/>
            <a:p>
              <a:pPr algn="ctr"/>
              <a:r>
                <a:rPr lang="zh-CN" altLang="en-US" sz="2800" b="1">
                  <a:solidFill>
                    <a:srgbClr val="FF0000"/>
                  </a:solidFill>
                </a:rPr>
                <a:t>大语言</a:t>
              </a:r>
              <a:r>
                <a:rPr lang="zh-CN" altLang="en-US" sz="2800"/>
                <a:t>模型</a:t>
              </a:r>
              <a:endParaRPr lang="en-US" sz="2800"/>
            </a:p>
          </p:txBody>
        </p:sp>
        <p:sp>
          <p:nvSpPr>
            <p:cNvPr id="21" name="文本框 20">
              <a:extLst>
                <a:ext uri="{FF2B5EF4-FFF2-40B4-BE49-F238E27FC236}">
                  <a16:creationId xmlns:a16="http://schemas.microsoft.com/office/drawing/2014/main" id="{238DF8F8-E1D0-776D-30ED-77D32C194C20}"/>
                </a:ext>
              </a:extLst>
            </p:cNvPr>
            <p:cNvSpPr txBox="1"/>
            <p:nvPr/>
          </p:nvSpPr>
          <p:spPr>
            <a:xfrm>
              <a:off x="2146416" y="5250656"/>
              <a:ext cx="766557" cy="369332"/>
            </a:xfrm>
            <a:prstGeom prst="rect">
              <a:avLst/>
            </a:prstGeom>
            <a:noFill/>
          </p:spPr>
          <p:txBody>
            <a:bodyPr wrap="none" rtlCol="0">
              <a:spAutoFit/>
            </a:bodyPr>
            <a:lstStyle/>
            <a:p>
              <a:pPr algn="ctr"/>
              <a:r>
                <a:rPr lang="en-US"/>
                <a:t>1990</a:t>
              </a:r>
              <a:r>
                <a:rPr lang="en-US" altLang="zh-CN"/>
                <a:t>s</a:t>
              </a:r>
              <a:endParaRPr lang="en-US"/>
            </a:p>
          </p:txBody>
        </p:sp>
        <p:sp>
          <p:nvSpPr>
            <p:cNvPr id="22" name="文本框 21">
              <a:extLst>
                <a:ext uri="{FF2B5EF4-FFF2-40B4-BE49-F238E27FC236}">
                  <a16:creationId xmlns:a16="http://schemas.microsoft.com/office/drawing/2014/main" id="{87A1F472-D41E-092C-EE1A-C1B37A95D06F}"/>
                </a:ext>
              </a:extLst>
            </p:cNvPr>
            <p:cNvSpPr txBox="1"/>
            <p:nvPr/>
          </p:nvSpPr>
          <p:spPr>
            <a:xfrm>
              <a:off x="4466049" y="5250656"/>
              <a:ext cx="671979" cy="369332"/>
            </a:xfrm>
            <a:prstGeom prst="rect">
              <a:avLst/>
            </a:prstGeom>
            <a:noFill/>
          </p:spPr>
          <p:txBody>
            <a:bodyPr wrap="none" rtlCol="0">
              <a:spAutoFit/>
            </a:bodyPr>
            <a:lstStyle/>
            <a:p>
              <a:pPr algn="ctr"/>
              <a:r>
                <a:rPr lang="en-US"/>
                <a:t>2013</a:t>
              </a:r>
            </a:p>
          </p:txBody>
        </p:sp>
        <p:sp>
          <p:nvSpPr>
            <p:cNvPr id="23" name="文本框 22">
              <a:extLst>
                <a:ext uri="{FF2B5EF4-FFF2-40B4-BE49-F238E27FC236}">
                  <a16:creationId xmlns:a16="http://schemas.microsoft.com/office/drawing/2014/main" id="{0D20D026-2725-C6B1-93B3-52FE2928EFD3}"/>
                </a:ext>
              </a:extLst>
            </p:cNvPr>
            <p:cNvSpPr txBox="1"/>
            <p:nvPr/>
          </p:nvSpPr>
          <p:spPr>
            <a:xfrm>
              <a:off x="6922227" y="5250656"/>
              <a:ext cx="671979" cy="369332"/>
            </a:xfrm>
            <a:prstGeom prst="rect">
              <a:avLst/>
            </a:prstGeom>
            <a:noFill/>
          </p:spPr>
          <p:txBody>
            <a:bodyPr wrap="none" rtlCol="0">
              <a:spAutoFit/>
            </a:bodyPr>
            <a:lstStyle/>
            <a:p>
              <a:pPr algn="ctr"/>
              <a:r>
                <a:rPr lang="en-US"/>
                <a:t>2018</a:t>
              </a:r>
            </a:p>
          </p:txBody>
        </p:sp>
        <p:sp>
          <p:nvSpPr>
            <p:cNvPr id="24" name="文本框 23">
              <a:extLst>
                <a:ext uri="{FF2B5EF4-FFF2-40B4-BE49-F238E27FC236}">
                  <a16:creationId xmlns:a16="http://schemas.microsoft.com/office/drawing/2014/main" id="{87ACC1AF-FB91-A544-F6CA-87B0EBB47DFF}"/>
                </a:ext>
              </a:extLst>
            </p:cNvPr>
            <p:cNvSpPr txBox="1"/>
            <p:nvPr/>
          </p:nvSpPr>
          <p:spPr>
            <a:xfrm>
              <a:off x="9319130" y="5250656"/>
              <a:ext cx="671979" cy="369332"/>
            </a:xfrm>
            <a:prstGeom prst="rect">
              <a:avLst/>
            </a:prstGeom>
            <a:noFill/>
          </p:spPr>
          <p:txBody>
            <a:bodyPr wrap="none" rtlCol="0">
              <a:spAutoFit/>
            </a:bodyPr>
            <a:lstStyle/>
            <a:p>
              <a:pPr algn="ctr"/>
              <a:r>
                <a:rPr lang="en-US"/>
                <a:t>2022</a:t>
              </a:r>
            </a:p>
          </p:txBody>
        </p:sp>
        <p:sp>
          <p:nvSpPr>
            <p:cNvPr id="25" name="文本框 24">
              <a:extLst>
                <a:ext uri="{FF2B5EF4-FFF2-40B4-BE49-F238E27FC236}">
                  <a16:creationId xmlns:a16="http://schemas.microsoft.com/office/drawing/2014/main" id="{C5824F0F-9E3B-E79D-BDC1-FDC98E3E455E}"/>
                </a:ext>
              </a:extLst>
            </p:cNvPr>
            <p:cNvSpPr txBox="1"/>
            <p:nvPr/>
          </p:nvSpPr>
          <p:spPr>
            <a:xfrm>
              <a:off x="1506337" y="3380942"/>
              <a:ext cx="1826141" cy="996619"/>
            </a:xfrm>
            <a:prstGeom prst="rect">
              <a:avLst/>
            </a:prstGeom>
            <a:noFill/>
          </p:spPr>
          <p:txBody>
            <a:bodyPr wrap="none" rtlCol="0">
              <a:spAutoFit/>
            </a:bodyPr>
            <a:lstStyle/>
            <a:p>
              <a:pPr algn="ctr">
                <a:lnSpc>
                  <a:spcPct val="120000"/>
                </a:lnSpc>
              </a:pPr>
              <a:r>
                <a:rPr lang="en-US" b="1"/>
                <a:t>n-gram</a:t>
              </a:r>
            </a:p>
            <a:p>
              <a:pPr algn="ctr">
                <a:lnSpc>
                  <a:spcPct val="120000"/>
                </a:lnSpc>
              </a:pPr>
              <a:r>
                <a:rPr lang="zh-CN" altLang="en-US" sz="1600"/>
                <a:t>有一定生成能力</a:t>
              </a:r>
              <a:endParaRPr lang="en-US" altLang="zh-CN" sz="1600"/>
            </a:p>
            <a:p>
              <a:pPr algn="ctr">
                <a:lnSpc>
                  <a:spcPct val="120000"/>
                </a:lnSpc>
              </a:pPr>
              <a:r>
                <a:rPr lang="zh-CN" altLang="en-US" sz="1600"/>
                <a:t>辅助解决部分任务</a:t>
              </a:r>
              <a:endParaRPr lang="en-US" sz="1600"/>
            </a:p>
          </p:txBody>
        </p:sp>
        <p:sp>
          <p:nvSpPr>
            <p:cNvPr id="26" name="文本框 25">
              <a:extLst>
                <a:ext uri="{FF2B5EF4-FFF2-40B4-BE49-F238E27FC236}">
                  <a16:creationId xmlns:a16="http://schemas.microsoft.com/office/drawing/2014/main" id="{16061D74-4E12-649A-8F4A-40AE3F160729}"/>
                </a:ext>
              </a:extLst>
            </p:cNvPr>
            <p:cNvSpPr txBox="1"/>
            <p:nvPr/>
          </p:nvSpPr>
          <p:spPr>
            <a:xfrm>
              <a:off x="3392478" y="2921115"/>
              <a:ext cx="2441694" cy="996619"/>
            </a:xfrm>
            <a:prstGeom prst="rect">
              <a:avLst/>
            </a:prstGeom>
            <a:noFill/>
          </p:spPr>
          <p:txBody>
            <a:bodyPr wrap="none" rtlCol="0">
              <a:spAutoFit/>
            </a:bodyPr>
            <a:lstStyle/>
            <a:p>
              <a:pPr algn="ctr">
                <a:lnSpc>
                  <a:spcPct val="120000"/>
                </a:lnSpc>
              </a:pPr>
              <a:r>
                <a:rPr lang="en-US" b="1"/>
                <a:t>word2vec</a:t>
              </a:r>
            </a:p>
            <a:p>
              <a:pPr algn="ctr">
                <a:lnSpc>
                  <a:spcPct val="120000"/>
                </a:lnSpc>
              </a:pPr>
              <a:r>
                <a:rPr lang="zh-CN" altLang="en-US" sz="1600"/>
                <a:t>无监督学习语义特征表示</a:t>
              </a:r>
              <a:endParaRPr lang="en-US" altLang="zh-CN" sz="1600"/>
            </a:p>
            <a:p>
              <a:pPr algn="ctr">
                <a:lnSpc>
                  <a:spcPct val="120000"/>
                </a:lnSpc>
              </a:pPr>
              <a:r>
                <a:rPr lang="zh-CN" altLang="en-US" sz="1600">
                  <a:solidFill>
                    <a:schemeClr val="bg1">
                      <a:lumMod val="50000"/>
                    </a:schemeClr>
                  </a:solidFill>
                </a:rPr>
                <a:t>缺乏知识、可迁移性差</a:t>
              </a:r>
              <a:endParaRPr lang="en-US" sz="1600">
                <a:solidFill>
                  <a:schemeClr val="bg1">
                    <a:lumMod val="50000"/>
                  </a:schemeClr>
                </a:solidFill>
              </a:endParaRPr>
            </a:p>
          </p:txBody>
        </p:sp>
        <p:sp>
          <p:nvSpPr>
            <p:cNvPr id="27" name="文本框 26">
              <a:extLst>
                <a:ext uri="{FF2B5EF4-FFF2-40B4-BE49-F238E27FC236}">
                  <a16:creationId xmlns:a16="http://schemas.microsoft.com/office/drawing/2014/main" id="{9B6D0895-87B2-BC35-F1BF-336061ED273A}"/>
                </a:ext>
              </a:extLst>
            </p:cNvPr>
            <p:cNvSpPr txBox="1"/>
            <p:nvPr/>
          </p:nvSpPr>
          <p:spPr>
            <a:xfrm>
              <a:off x="6006290" y="2223328"/>
              <a:ext cx="2031325" cy="1292085"/>
            </a:xfrm>
            <a:prstGeom prst="rect">
              <a:avLst/>
            </a:prstGeom>
            <a:noFill/>
          </p:spPr>
          <p:txBody>
            <a:bodyPr wrap="none" rtlCol="0">
              <a:spAutoFit/>
            </a:bodyPr>
            <a:lstStyle/>
            <a:p>
              <a:pPr algn="ctr">
                <a:lnSpc>
                  <a:spcPct val="120000"/>
                </a:lnSpc>
              </a:pPr>
              <a:r>
                <a:rPr lang="en-US" b="1"/>
                <a:t>BERT</a:t>
              </a:r>
              <a:r>
                <a:rPr lang="zh-CN" altLang="en-US" b="1"/>
                <a:t>、</a:t>
              </a:r>
              <a:r>
                <a:rPr lang="en-US" altLang="zh-CN" b="1"/>
                <a:t>GPT-1/2</a:t>
              </a:r>
              <a:endParaRPr lang="en-US" b="1"/>
            </a:p>
            <a:p>
              <a:pPr algn="ctr">
                <a:lnSpc>
                  <a:spcPct val="120000"/>
                </a:lnSpc>
              </a:pPr>
              <a:r>
                <a:rPr lang="zh-CN" altLang="en-US" sz="1600"/>
                <a:t>有效捕获上下文语义</a:t>
              </a:r>
              <a:endParaRPr lang="en-US" altLang="zh-CN" sz="1600"/>
            </a:p>
            <a:p>
              <a:pPr algn="ctr">
                <a:lnSpc>
                  <a:spcPct val="120000"/>
                </a:lnSpc>
              </a:pPr>
              <a:r>
                <a:rPr lang="zh-CN" altLang="en-US" sz="1600"/>
                <a:t>任务迁移有显著提升</a:t>
              </a:r>
              <a:endParaRPr lang="en-US" altLang="zh-CN" sz="1600"/>
            </a:p>
            <a:p>
              <a:pPr algn="ctr">
                <a:lnSpc>
                  <a:spcPct val="120000"/>
                </a:lnSpc>
              </a:pPr>
              <a:r>
                <a:rPr lang="zh-CN" altLang="en-US" sz="1600">
                  <a:solidFill>
                    <a:schemeClr val="bg1">
                      <a:lumMod val="50000"/>
                    </a:schemeClr>
                  </a:solidFill>
                </a:rPr>
                <a:t>仍需要监督数据微调</a:t>
              </a:r>
              <a:endParaRPr lang="en-US" sz="1600">
                <a:solidFill>
                  <a:schemeClr val="bg1">
                    <a:lumMod val="50000"/>
                  </a:schemeClr>
                </a:solidFill>
              </a:endParaRPr>
            </a:p>
          </p:txBody>
        </p:sp>
        <p:sp>
          <p:nvSpPr>
            <p:cNvPr id="28" name="文本框 27">
              <a:extLst>
                <a:ext uri="{FF2B5EF4-FFF2-40B4-BE49-F238E27FC236}">
                  <a16:creationId xmlns:a16="http://schemas.microsoft.com/office/drawing/2014/main" id="{652FDBA7-5AA6-346A-5050-6A2C5B01DEBE}"/>
                </a:ext>
              </a:extLst>
            </p:cNvPr>
            <p:cNvSpPr txBox="1"/>
            <p:nvPr/>
          </p:nvSpPr>
          <p:spPr>
            <a:xfrm>
              <a:off x="8209733" y="1570720"/>
              <a:ext cx="3159839" cy="1329018"/>
            </a:xfrm>
            <a:prstGeom prst="rect">
              <a:avLst/>
            </a:prstGeom>
            <a:noFill/>
          </p:spPr>
          <p:txBody>
            <a:bodyPr wrap="none" rtlCol="0">
              <a:spAutoFit/>
            </a:bodyPr>
            <a:lstStyle/>
            <a:p>
              <a:pPr algn="ctr">
                <a:lnSpc>
                  <a:spcPct val="120000"/>
                </a:lnSpc>
              </a:pPr>
              <a:r>
                <a:rPr lang="en-US" altLang="zh-CN" b="1" dirty="0">
                  <a:solidFill>
                    <a:schemeClr val="accent2"/>
                  </a:solidFill>
                </a:rPr>
                <a:t>GPT-3</a:t>
              </a:r>
              <a:r>
                <a:rPr lang="en-US" altLang="zh-CN" b="1" dirty="0"/>
                <a:t>/4</a:t>
              </a:r>
              <a:r>
                <a:rPr lang="zh-CN" altLang="en-US" b="1" dirty="0"/>
                <a:t>、</a:t>
              </a:r>
              <a:r>
                <a:rPr lang="en-US" altLang="zh-CN" b="1" dirty="0"/>
                <a:t>ChatGPT</a:t>
              </a:r>
              <a:r>
                <a:rPr lang="zh-CN" altLang="en-US" b="1" dirty="0"/>
                <a:t>、</a:t>
              </a:r>
              <a:r>
                <a:rPr lang="en-US" altLang="zh-CN" b="1" dirty="0"/>
                <a:t>Claude</a:t>
              </a:r>
              <a:endParaRPr lang="en-US" b="1" dirty="0"/>
            </a:p>
            <a:p>
              <a:pPr algn="ctr">
                <a:lnSpc>
                  <a:spcPct val="120000"/>
                </a:lnSpc>
              </a:pPr>
              <a:r>
                <a:rPr lang="zh-CN" altLang="en-US" sz="1600" dirty="0"/>
                <a:t>规模扩展带来性能</a:t>
              </a:r>
              <a:r>
                <a:rPr lang="zh-CN" altLang="en-US" b="1" dirty="0"/>
                <a:t>巨大</a:t>
              </a:r>
              <a:r>
                <a:rPr lang="zh-CN" altLang="en-US" sz="1600" dirty="0"/>
                <a:t>提升</a:t>
              </a:r>
              <a:endParaRPr lang="en-US" altLang="zh-CN" sz="1600" dirty="0"/>
            </a:p>
            <a:p>
              <a:pPr algn="ctr">
                <a:lnSpc>
                  <a:spcPct val="120000"/>
                </a:lnSpc>
              </a:pPr>
              <a:r>
                <a:rPr lang="zh-CN" altLang="en-US" sz="1600" dirty="0"/>
                <a:t>通用任务求解</a:t>
              </a:r>
              <a:endParaRPr lang="en-US" altLang="zh-CN" sz="1600" dirty="0"/>
            </a:p>
            <a:p>
              <a:pPr algn="ctr">
                <a:lnSpc>
                  <a:spcPct val="120000"/>
                </a:lnSpc>
              </a:pPr>
              <a:r>
                <a:rPr lang="zh-CN" altLang="en-US" sz="1600" dirty="0">
                  <a:solidFill>
                    <a:schemeClr val="bg1">
                      <a:lumMod val="50000"/>
                    </a:schemeClr>
                  </a:solidFill>
                </a:rPr>
                <a:t>学习成本高、适配性差</a:t>
              </a:r>
              <a:endParaRPr lang="en-US" sz="1600" dirty="0">
                <a:solidFill>
                  <a:schemeClr val="bg1">
                    <a:lumMod val="50000"/>
                  </a:schemeClr>
                </a:solidFill>
              </a:endParaRPr>
            </a:p>
          </p:txBody>
        </p:sp>
        <p:cxnSp>
          <p:nvCxnSpPr>
            <p:cNvPr id="30" name="直接连接符 29">
              <a:extLst>
                <a:ext uri="{FF2B5EF4-FFF2-40B4-BE49-F238E27FC236}">
                  <a16:creationId xmlns:a16="http://schemas.microsoft.com/office/drawing/2014/main" id="{F9090DB6-ED75-1137-8738-06B162AF470B}"/>
                </a:ext>
              </a:extLst>
            </p:cNvPr>
            <p:cNvCxnSpPr>
              <a:cxnSpLocks/>
              <a:stCxn id="21" idx="0"/>
              <a:endCxn id="17" idx="1"/>
            </p:cNvCxnSpPr>
            <p:nvPr/>
          </p:nvCxnSpPr>
          <p:spPr>
            <a:xfrm flipH="1" flipV="1">
              <a:off x="2529694" y="4877061"/>
              <a:ext cx="1" cy="373595"/>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90330941-40B9-93E6-BEA9-4A152CC15332}"/>
                </a:ext>
              </a:extLst>
            </p:cNvPr>
            <p:cNvCxnSpPr>
              <a:cxnSpLocks/>
              <a:stCxn id="22" idx="0"/>
              <a:endCxn id="18" idx="1"/>
            </p:cNvCxnSpPr>
            <p:nvPr/>
          </p:nvCxnSpPr>
          <p:spPr>
            <a:xfrm flipH="1" flipV="1">
              <a:off x="4802038" y="4465054"/>
              <a:ext cx="1" cy="785602"/>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6D403649-BF56-7A96-4500-0F1DDBB76A63}"/>
                </a:ext>
              </a:extLst>
            </p:cNvPr>
            <p:cNvCxnSpPr>
              <a:cxnSpLocks/>
              <a:stCxn id="23" idx="0"/>
              <a:endCxn id="19" idx="1"/>
            </p:cNvCxnSpPr>
            <p:nvPr/>
          </p:nvCxnSpPr>
          <p:spPr>
            <a:xfrm flipH="1" flipV="1">
              <a:off x="7258216" y="4047351"/>
              <a:ext cx="1" cy="1203305"/>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255A6D43-9B9E-0DD2-F3EE-5F1CC46A7109}"/>
                </a:ext>
              </a:extLst>
            </p:cNvPr>
            <p:cNvCxnSpPr>
              <a:cxnSpLocks/>
            </p:cNvCxnSpPr>
            <p:nvPr/>
          </p:nvCxnSpPr>
          <p:spPr>
            <a:xfrm flipH="1" flipV="1">
              <a:off x="9662306" y="3600731"/>
              <a:ext cx="1" cy="1645920"/>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49" name="文本框 48">
            <a:extLst>
              <a:ext uri="{FF2B5EF4-FFF2-40B4-BE49-F238E27FC236}">
                <a16:creationId xmlns:a16="http://schemas.microsoft.com/office/drawing/2014/main" id="{98E0FC08-AF42-081E-411E-E15B4E02C8D4}"/>
              </a:ext>
            </a:extLst>
          </p:cNvPr>
          <p:cNvSpPr txBox="1"/>
          <p:nvPr/>
        </p:nvSpPr>
        <p:spPr>
          <a:xfrm>
            <a:off x="5651319" y="998097"/>
            <a:ext cx="5615763" cy="887166"/>
          </a:xfrm>
          <a:prstGeom prst="rect">
            <a:avLst/>
          </a:prstGeom>
          <a:noFill/>
        </p:spPr>
        <p:txBody>
          <a:bodyPr wrap="square">
            <a:spAutoFit/>
          </a:bodyPr>
          <a:lstStyle/>
          <a:p>
            <a:r>
              <a:rPr lang="zh-CN" altLang="en-US" sz="2200" dirty="0"/>
              <a:t>首次实现了单一模型有效解决众多复杂任务，</a:t>
            </a:r>
            <a:endParaRPr lang="en-US" altLang="zh-CN" sz="2200" dirty="0"/>
          </a:p>
          <a:p>
            <a:pPr>
              <a:lnSpc>
                <a:spcPct val="150000"/>
              </a:lnSpc>
            </a:pPr>
            <a:r>
              <a:rPr lang="en-US" altLang="zh-CN" sz="2200" dirty="0"/>
              <a:t>AI </a:t>
            </a:r>
            <a:r>
              <a:rPr lang="zh-CN" altLang="en-US" sz="2200" dirty="0"/>
              <a:t>算法</a:t>
            </a:r>
            <a:r>
              <a:rPr lang="zh-CN" altLang="en-US" sz="2200" b="1" dirty="0"/>
              <a:t>从未如此强大</a:t>
            </a:r>
            <a:r>
              <a:rPr lang="zh-CN" altLang="en-US" sz="2200" dirty="0"/>
              <a:t>。</a:t>
            </a:r>
          </a:p>
        </p:txBody>
      </p:sp>
      <p:sp>
        <p:nvSpPr>
          <p:cNvPr id="3" name="箭头: 左右 2">
            <a:extLst>
              <a:ext uri="{FF2B5EF4-FFF2-40B4-BE49-F238E27FC236}">
                <a16:creationId xmlns:a16="http://schemas.microsoft.com/office/drawing/2014/main" id="{89725488-8288-7AFD-B1F2-E782E4BDE584}"/>
              </a:ext>
            </a:extLst>
          </p:cNvPr>
          <p:cNvSpPr/>
          <p:nvPr/>
        </p:nvSpPr>
        <p:spPr>
          <a:xfrm rot="20783280">
            <a:off x="1457461" y="2778561"/>
            <a:ext cx="6359446" cy="643928"/>
          </a:xfrm>
          <a:prstGeom prst="leftRightArrow">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pc="600">
                <a:solidFill>
                  <a:schemeClr val="tx1">
                    <a:lumMod val="50000"/>
                    <a:lumOff val="50000"/>
                  </a:schemeClr>
                </a:solidFill>
              </a:rPr>
              <a:t>传统语言模型</a:t>
            </a:r>
            <a:endParaRPr lang="en-US" spc="600">
              <a:solidFill>
                <a:schemeClr val="tx1">
                  <a:lumMod val="50000"/>
                  <a:lumOff val="50000"/>
                </a:schemeClr>
              </a:solidFill>
            </a:endParaRPr>
          </a:p>
        </p:txBody>
      </p:sp>
      <p:sp>
        <p:nvSpPr>
          <p:cNvPr id="4" name="灯片编号占位符 3">
            <a:extLst>
              <a:ext uri="{FF2B5EF4-FFF2-40B4-BE49-F238E27FC236}">
                <a16:creationId xmlns:a16="http://schemas.microsoft.com/office/drawing/2014/main" id="{864339D1-828C-33DB-BA0A-030875E36072}"/>
              </a:ext>
            </a:extLst>
          </p:cNvPr>
          <p:cNvSpPr>
            <a:spLocks noGrp="1"/>
          </p:cNvSpPr>
          <p:nvPr>
            <p:ph type="sldNum" sz="quarter" idx="12"/>
          </p:nvPr>
        </p:nvSpPr>
        <p:spPr/>
        <p:txBody>
          <a:bodyPr/>
          <a:lstStyle/>
          <a:p>
            <a:fld id="{EC78E7B1-3FC2-4821-B144-3AA6EF938D0A}" type="slidenum">
              <a:rPr lang="zh-CN" altLang="en-US" sz="1400" b="1" smtClean="0"/>
              <a:pPr/>
              <a:t>3</a:t>
            </a:fld>
            <a:r>
              <a:rPr lang="zh-CN" altLang="en-US"/>
              <a:t> </a:t>
            </a:r>
            <a:r>
              <a:rPr lang="en-US" altLang="zh-CN"/>
              <a:t>/ 82</a:t>
            </a:r>
            <a:endParaRPr lang="zh-CN" altLang="en-US" dirty="0"/>
          </a:p>
        </p:txBody>
      </p:sp>
      <p:sp>
        <p:nvSpPr>
          <p:cNvPr id="8" name="文本框 7">
            <a:extLst>
              <a:ext uri="{FF2B5EF4-FFF2-40B4-BE49-F238E27FC236}">
                <a16:creationId xmlns:a16="http://schemas.microsoft.com/office/drawing/2014/main" id="{A5E3269B-BCE5-7EE3-2AF2-D6FA89D0BF52}"/>
              </a:ext>
            </a:extLst>
          </p:cNvPr>
          <p:cNvSpPr txBox="1"/>
          <p:nvPr/>
        </p:nvSpPr>
        <p:spPr>
          <a:xfrm>
            <a:off x="8266883" y="1904039"/>
            <a:ext cx="3649814" cy="400110"/>
          </a:xfrm>
          <a:prstGeom prst="rect">
            <a:avLst/>
          </a:prstGeom>
          <a:noFill/>
        </p:spPr>
        <p:txBody>
          <a:bodyPr wrap="square">
            <a:spAutoFit/>
          </a:bodyPr>
          <a:lstStyle/>
          <a:p>
            <a:pPr algn="l">
              <a:spcBef>
                <a:spcPts val="1372"/>
              </a:spcBef>
              <a:spcAft>
                <a:spcPts val="1029"/>
              </a:spcAft>
            </a:pPr>
            <a:r>
              <a:rPr lang="zh-CN" altLang="en-US" sz="2000" i="0">
                <a:solidFill>
                  <a:schemeClr val="accent2"/>
                </a:solidFill>
                <a:effectLst/>
                <a:latin typeface="DeepSeek-CJK-patch"/>
              </a:rPr>
              <a:t>开启大语言模型时代的里程碑</a:t>
            </a:r>
          </a:p>
        </p:txBody>
      </p:sp>
    </p:spTree>
    <p:extLst>
      <p:ext uri="{BB962C8B-B14F-4D97-AF65-F5344CB8AC3E}">
        <p14:creationId xmlns:p14="http://schemas.microsoft.com/office/powerpoint/2010/main" val="948021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wipe(left)">
                                      <p:cBhvr>
                                        <p:cTn id="12"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786285-2198-C436-6F62-33F1E63599A4}"/>
              </a:ext>
            </a:extLst>
          </p:cNvPr>
          <p:cNvSpPr>
            <a:spLocks noGrp="1"/>
          </p:cNvSpPr>
          <p:nvPr>
            <p:ph type="title"/>
          </p:nvPr>
        </p:nvSpPr>
        <p:spPr/>
        <p:txBody>
          <a:bodyPr/>
          <a:lstStyle/>
          <a:p>
            <a:r>
              <a:rPr lang="en-US" altLang="zh-CN">
                <a:hlinkClick r:id="rId3"/>
              </a:rPr>
              <a:t>BPE</a:t>
            </a:r>
            <a:r>
              <a:rPr lang="en-US" altLang="zh-CN"/>
              <a:t> </a:t>
            </a:r>
            <a:r>
              <a:rPr lang="zh-CN" altLang="en-US"/>
              <a:t>分词法</a:t>
            </a:r>
            <a:endParaRPr lang="en-US"/>
          </a:p>
        </p:txBody>
      </p:sp>
      <p:sp>
        <p:nvSpPr>
          <p:cNvPr id="5" name="文本框 4">
            <a:extLst>
              <a:ext uri="{FF2B5EF4-FFF2-40B4-BE49-F238E27FC236}">
                <a16:creationId xmlns:a16="http://schemas.microsoft.com/office/drawing/2014/main" id="{2369EC17-6DB6-CE90-7295-2E2E9DC457F9}"/>
              </a:ext>
            </a:extLst>
          </p:cNvPr>
          <p:cNvSpPr txBox="1"/>
          <p:nvPr/>
        </p:nvSpPr>
        <p:spPr>
          <a:xfrm>
            <a:off x="8096844" y="188390"/>
            <a:ext cx="3467477" cy="523220"/>
          </a:xfrm>
          <a:prstGeom prst="rect">
            <a:avLst/>
          </a:prstGeom>
          <a:noFill/>
        </p:spPr>
        <p:txBody>
          <a:bodyPr wrap="square">
            <a:spAutoFit/>
          </a:bodyPr>
          <a:lstStyle/>
          <a:p>
            <a:r>
              <a:rPr lang="en-US" sz="2800" b="1">
                <a:solidFill>
                  <a:schemeClr val="bg1">
                    <a:lumMod val="50000"/>
                  </a:schemeClr>
                </a:solidFill>
              </a:rPr>
              <a:t>B</a:t>
            </a:r>
            <a:r>
              <a:rPr lang="en-US" sz="2800">
                <a:solidFill>
                  <a:schemeClr val="bg1">
                    <a:lumMod val="50000"/>
                  </a:schemeClr>
                </a:solidFill>
              </a:rPr>
              <a:t>yte-</a:t>
            </a:r>
            <a:r>
              <a:rPr lang="en-US" sz="2800" b="1">
                <a:solidFill>
                  <a:schemeClr val="bg1">
                    <a:lumMod val="50000"/>
                  </a:schemeClr>
                </a:solidFill>
              </a:rPr>
              <a:t>P</a:t>
            </a:r>
            <a:r>
              <a:rPr lang="en-US" sz="2800">
                <a:solidFill>
                  <a:schemeClr val="bg1">
                    <a:lumMod val="50000"/>
                  </a:schemeClr>
                </a:solidFill>
              </a:rPr>
              <a:t>air </a:t>
            </a:r>
            <a:r>
              <a:rPr lang="en-US" sz="2800" b="1">
                <a:solidFill>
                  <a:schemeClr val="bg1">
                    <a:lumMod val="50000"/>
                  </a:schemeClr>
                </a:solidFill>
              </a:rPr>
              <a:t>E</a:t>
            </a:r>
            <a:r>
              <a:rPr lang="en-US" sz="2800">
                <a:solidFill>
                  <a:schemeClr val="bg1">
                    <a:lumMod val="50000"/>
                  </a:schemeClr>
                </a:solidFill>
              </a:rPr>
              <a:t>ncoding</a:t>
            </a:r>
          </a:p>
        </p:txBody>
      </p:sp>
      <p:sp>
        <p:nvSpPr>
          <p:cNvPr id="7" name="文本框 6">
            <a:extLst>
              <a:ext uri="{FF2B5EF4-FFF2-40B4-BE49-F238E27FC236}">
                <a16:creationId xmlns:a16="http://schemas.microsoft.com/office/drawing/2014/main" id="{8774B157-7E58-9844-43FF-5E7CA51B5211}"/>
              </a:ext>
            </a:extLst>
          </p:cNvPr>
          <p:cNvSpPr txBox="1"/>
          <p:nvPr/>
        </p:nvSpPr>
        <p:spPr>
          <a:xfrm>
            <a:off x="487110" y="900000"/>
            <a:ext cx="11314632" cy="937949"/>
          </a:xfrm>
          <a:prstGeom prst="rect">
            <a:avLst/>
          </a:prstGeom>
          <a:noFill/>
        </p:spPr>
        <p:txBody>
          <a:bodyPr wrap="square">
            <a:spAutoFit/>
          </a:bodyPr>
          <a:lstStyle/>
          <a:p>
            <a:pPr>
              <a:lnSpc>
                <a:spcPct val="130000"/>
              </a:lnSpc>
            </a:pPr>
            <a:r>
              <a:rPr lang="en-US" altLang="zh-CN" sz="2200"/>
              <a:t>1994</a:t>
            </a:r>
            <a:r>
              <a:rPr lang="zh-CN" altLang="en-US" sz="2200"/>
              <a:t>年提出，用于数据压缩，可用于文本分词。从一组基本符号（如字母）开始，迭代地寻找语料库中的两个相邻词元，选择出现</a:t>
            </a:r>
            <a:r>
              <a:rPr lang="zh-CN" altLang="en-US" sz="2200" b="1"/>
              <a:t>频率高</a:t>
            </a:r>
            <a:r>
              <a:rPr lang="zh-CN" altLang="en-US" sz="2200"/>
              <a:t>的，合并生成新的词元。直到词表大小。</a:t>
            </a:r>
            <a:endParaRPr lang="en-US" sz="2200"/>
          </a:p>
        </p:txBody>
      </p:sp>
      <p:sp>
        <p:nvSpPr>
          <p:cNvPr id="9" name="文本框 8">
            <a:extLst>
              <a:ext uri="{FF2B5EF4-FFF2-40B4-BE49-F238E27FC236}">
                <a16:creationId xmlns:a16="http://schemas.microsoft.com/office/drawing/2014/main" id="{E2DAC83F-F2BB-A798-8272-FF8408C66BC5}"/>
              </a:ext>
            </a:extLst>
          </p:cNvPr>
          <p:cNvSpPr txBox="1"/>
          <p:nvPr/>
        </p:nvSpPr>
        <p:spPr>
          <a:xfrm>
            <a:off x="677790" y="2045041"/>
            <a:ext cx="3540095" cy="369332"/>
          </a:xfrm>
          <a:prstGeom prst="rect">
            <a:avLst/>
          </a:prstGeom>
          <a:noFill/>
        </p:spPr>
        <p:txBody>
          <a:bodyPr wrap="square">
            <a:spAutoFit/>
          </a:bodyPr>
          <a:lstStyle/>
          <a:p>
            <a:r>
              <a:rPr lang="zh-CN" altLang="en-US">
                <a:latin typeface="楷体" panose="02010609060101010101" pitchFamily="49" charset="-122"/>
                <a:ea typeface="楷体" panose="02010609060101010101" pitchFamily="49" charset="-122"/>
              </a:rPr>
              <a:t>假设语料中包含了</a:t>
            </a:r>
            <a:r>
              <a:rPr lang="en-US" altLang="zh-CN">
                <a:latin typeface="楷体" panose="02010609060101010101" pitchFamily="49" charset="-122"/>
                <a:ea typeface="楷体" panose="02010609060101010101" pitchFamily="49" charset="-122"/>
              </a:rPr>
              <a:t>5</a:t>
            </a:r>
            <a:r>
              <a:rPr lang="zh-CN" altLang="en-US">
                <a:latin typeface="楷体" panose="02010609060101010101" pitchFamily="49" charset="-122"/>
                <a:ea typeface="楷体" panose="02010609060101010101" pitchFamily="49" charset="-122"/>
              </a:rPr>
              <a:t>个英文单词：</a:t>
            </a:r>
            <a:endParaRPr lang="en-US">
              <a:latin typeface="楷体" panose="02010609060101010101" pitchFamily="49" charset="-122"/>
              <a:ea typeface="楷体" panose="02010609060101010101" pitchFamily="49" charset="-122"/>
            </a:endParaRPr>
          </a:p>
        </p:txBody>
      </p:sp>
      <p:sp>
        <p:nvSpPr>
          <p:cNvPr id="11" name="文本框 10">
            <a:extLst>
              <a:ext uri="{FF2B5EF4-FFF2-40B4-BE49-F238E27FC236}">
                <a16:creationId xmlns:a16="http://schemas.microsoft.com/office/drawing/2014/main" id="{96144EF1-29BE-C434-5966-F9F9D21632E6}"/>
              </a:ext>
            </a:extLst>
          </p:cNvPr>
          <p:cNvSpPr txBox="1"/>
          <p:nvPr/>
        </p:nvSpPr>
        <p:spPr>
          <a:xfrm>
            <a:off x="4158063" y="2041799"/>
            <a:ext cx="5180888" cy="338554"/>
          </a:xfrm>
          <a:prstGeom prst="rect">
            <a:avLst/>
          </a:prstGeom>
          <a:solidFill>
            <a:schemeClr val="bg1">
              <a:lumMod val="95000"/>
            </a:schemeClr>
          </a:solidFill>
        </p:spPr>
        <p:txBody>
          <a:bodyPr wrap="square">
            <a:spAutoFit/>
          </a:bodyPr>
          <a:lstStyle/>
          <a:p>
            <a:r>
              <a:rPr lang="da-DK" sz="1600">
                <a:solidFill>
                  <a:srgbClr val="50A14F"/>
                </a:solidFill>
                <a:latin typeface="IBM Plex Mono" panose="020B0509050203000203" pitchFamily="49" charset="0"/>
              </a:rPr>
              <a:t>"hug", "pug", "pun", "bun", "hugs"</a:t>
            </a:r>
            <a:endParaRPr lang="en-US" sz="1600">
              <a:solidFill>
                <a:srgbClr val="50A14F"/>
              </a:solidFill>
              <a:latin typeface="IBM Plex Mono" panose="020B0509050203000203" pitchFamily="49" charset="0"/>
            </a:endParaRPr>
          </a:p>
        </p:txBody>
      </p:sp>
      <p:sp>
        <p:nvSpPr>
          <p:cNvPr id="12" name="文本框 11">
            <a:extLst>
              <a:ext uri="{FF2B5EF4-FFF2-40B4-BE49-F238E27FC236}">
                <a16:creationId xmlns:a16="http://schemas.microsoft.com/office/drawing/2014/main" id="{D259210E-D1C5-CB34-8383-6FEEF77BCB97}"/>
              </a:ext>
            </a:extLst>
          </p:cNvPr>
          <p:cNvSpPr txBox="1"/>
          <p:nvPr/>
        </p:nvSpPr>
        <p:spPr>
          <a:xfrm>
            <a:off x="1378545" y="2532686"/>
            <a:ext cx="2839340" cy="369332"/>
          </a:xfrm>
          <a:prstGeom prst="rect">
            <a:avLst/>
          </a:prstGeom>
          <a:noFill/>
        </p:spPr>
        <p:txBody>
          <a:bodyPr wrap="square">
            <a:spAutoFit/>
          </a:bodyPr>
          <a:lstStyle/>
          <a:p>
            <a:r>
              <a:rPr lang="en-US" altLang="zh-CN">
                <a:latin typeface="楷体" panose="02010609060101010101" pitchFamily="49" charset="-122"/>
                <a:ea typeface="楷体" panose="02010609060101010101" pitchFamily="49" charset="-122"/>
              </a:rPr>
              <a:t>BPE</a:t>
            </a:r>
            <a:r>
              <a:rPr lang="zh-CN" altLang="en-US">
                <a:latin typeface="楷体" panose="02010609060101010101" pitchFamily="49" charset="-122"/>
                <a:ea typeface="楷体" panose="02010609060101010101" pitchFamily="49" charset="-122"/>
              </a:rPr>
              <a:t>假设的初始词汇表为：</a:t>
            </a:r>
            <a:endParaRPr lang="en-US">
              <a:latin typeface="楷体" panose="02010609060101010101" pitchFamily="49" charset="-122"/>
              <a:ea typeface="楷体" panose="02010609060101010101" pitchFamily="49" charset="-122"/>
            </a:endParaRPr>
          </a:p>
        </p:txBody>
      </p:sp>
      <p:sp>
        <p:nvSpPr>
          <p:cNvPr id="13" name="文本框 12">
            <a:extLst>
              <a:ext uri="{FF2B5EF4-FFF2-40B4-BE49-F238E27FC236}">
                <a16:creationId xmlns:a16="http://schemas.microsoft.com/office/drawing/2014/main" id="{4E71E6F9-366F-C1AE-8E47-75FC28A032A7}"/>
              </a:ext>
            </a:extLst>
          </p:cNvPr>
          <p:cNvSpPr txBox="1"/>
          <p:nvPr/>
        </p:nvSpPr>
        <p:spPr>
          <a:xfrm>
            <a:off x="4158063" y="2569513"/>
            <a:ext cx="5180888" cy="338554"/>
          </a:xfrm>
          <a:prstGeom prst="rect">
            <a:avLst/>
          </a:prstGeom>
          <a:solidFill>
            <a:schemeClr val="bg1">
              <a:lumMod val="95000"/>
            </a:schemeClr>
          </a:solidFill>
        </p:spPr>
        <p:txBody>
          <a:bodyPr wrap="square">
            <a:spAutoFit/>
          </a:bodyPr>
          <a:lstStyle/>
          <a:p>
            <a:r>
              <a:rPr lang="pt-BR" sz="1600">
                <a:solidFill>
                  <a:srgbClr val="50A14F"/>
                </a:solidFill>
                <a:latin typeface="IBM Plex Mono" panose="020B0509050203000203" pitchFamily="49" charset="0"/>
              </a:rPr>
              <a:t>["b", "g", "h", "n", "p", "s", "u"]</a:t>
            </a:r>
            <a:endParaRPr lang="en-US" sz="1600">
              <a:solidFill>
                <a:srgbClr val="50A14F"/>
              </a:solidFill>
              <a:latin typeface="IBM Plex Mono" panose="020B0509050203000203" pitchFamily="49" charset="0"/>
            </a:endParaRPr>
          </a:p>
        </p:txBody>
      </p:sp>
      <p:sp>
        <p:nvSpPr>
          <p:cNvPr id="16" name="文本框 15">
            <a:extLst>
              <a:ext uri="{FF2B5EF4-FFF2-40B4-BE49-F238E27FC236}">
                <a16:creationId xmlns:a16="http://schemas.microsoft.com/office/drawing/2014/main" id="{08967E45-B317-2C17-CCA9-45945A6943E7}"/>
              </a:ext>
            </a:extLst>
          </p:cNvPr>
          <p:cNvSpPr txBox="1"/>
          <p:nvPr/>
        </p:nvSpPr>
        <p:spPr>
          <a:xfrm>
            <a:off x="1035642" y="3071684"/>
            <a:ext cx="3122421" cy="369332"/>
          </a:xfrm>
          <a:prstGeom prst="rect">
            <a:avLst/>
          </a:prstGeom>
          <a:noFill/>
        </p:spPr>
        <p:txBody>
          <a:bodyPr wrap="square">
            <a:spAutoFit/>
          </a:bodyPr>
          <a:lstStyle/>
          <a:p>
            <a:r>
              <a:rPr lang="zh-CN" altLang="en-US">
                <a:latin typeface="楷体" panose="02010609060101010101" pitchFamily="49" charset="-122"/>
                <a:ea typeface="楷体" panose="02010609060101010101" pitchFamily="49" charset="-122"/>
              </a:rPr>
              <a:t>假设单词在语料库中的频率：</a:t>
            </a:r>
            <a:endParaRPr lang="en-US">
              <a:latin typeface="楷体" panose="02010609060101010101" pitchFamily="49" charset="-122"/>
              <a:ea typeface="楷体" panose="02010609060101010101" pitchFamily="49" charset="-122"/>
            </a:endParaRPr>
          </a:p>
        </p:txBody>
      </p:sp>
      <p:sp>
        <p:nvSpPr>
          <p:cNvPr id="19" name="文本框 18">
            <a:extLst>
              <a:ext uri="{FF2B5EF4-FFF2-40B4-BE49-F238E27FC236}">
                <a16:creationId xmlns:a16="http://schemas.microsoft.com/office/drawing/2014/main" id="{7C4D8D5C-9F5D-B5A9-5FD0-A61EFBD8246C}"/>
              </a:ext>
            </a:extLst>
          </p:cNvPr>
          <p:cNvSpPr txBox="1"/>
          <p:nvPr/>
        </p:nvSpPr>
        <p:spPr>
          <a:xfrm>
            <a:off x="4161802" y="3087073"/>
            <a:ext cx="7742490" cy="338554"/>
          </a:xfrm>
          <a:prstGeom prst="rect">
            <a:avLst/>
          </a:prstGeom>
          <a:solidFill>
            <a:schemeClr val="bg1">
              <a:lumMod val="95000"/>
            </a:schemeClr>
          </a:solid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4B5563"/>
                </a:solidFill>
                <a:effectLst/>
                <a:latin typeface="IBM Plex Mono" panose="020B0509050203000203" pitchFamily="49" charset="0"/>
              </a:rPr>
              <a:t>(</a:t>
            </a:r>
            <a:r>
              <a:rPr kumimoji="0" lang="en-US" altLang="en-US" sz="1600" b="0" i="0" u="none" strike="noStrike" cap="none" normalizeH="0" baseline="0">
                <a:ln>
                  <a:noFill/>
                </a:ln>
                <a:solidFill>
                  <a:srgbClr val="50A14F"/>
                </a:solidFill>
                <a:effectLst/>
                <a:latin typeface="IBM Plex Mono" panose="020B0509050203000203" pitchFamily="49" charset="0"/>
              </a:rPr>
              <a:t>"hug"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10</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"pun"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12</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"bun"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4</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"hugs"</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24" name="文本框 23">
            <a:extLst>
              <a:ext uri="{FF2B5EF4-FFF2-40B4-BE49-F238E27FC236}">
                <a16:creationId xmlns:a16="http://schemas.microsoft.com/office/drawing/2014/main" id="{DC5D43F9-4878-E7F9-8D86-C2FE1099DF24}"/>
              </a:ext>
            </a:extLst>
          </p:cNvPr>
          <p:cNvSpPr txBox="1"/>
          <p:nvPr/>
        </p:nvSpPr>
        <p:spPr>
          <a:xfrm>
            <a:off x="210727" y="3940555"/>
            <a:ext cx="11770546" cy="338554"/>
          </a:xfrm>
          <a:prstGeom prst="rect">
            <a:avLst/>
          </a:prstGeom>
          <a:solidFill>
            <a:schemeClr val="bg1">
              <a:lumMod val="95000"/>
            </a:schemeClr>
          </a:solid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4B5563"/>
                </a:solidFill>
                <a:effectLst/>
                <a:latin typeface="IBM Plex Mono" panose="020B0509050203000203" pitchFamily="49" charset="0"/>
              </a:rPr>
              <a:t>(</a:t>
            </a:r>
            <a:r>
              <a:rPr kumimoji="0" lang="en-US" altLang="en-US" sz="1600" b="0" i="0" u="none" strike="noStrike" cap="none" normalizeH="0" baseline="0">
                <a:ln>
                  <a:noFill/>
                </a:ln>
                <a:solidFill>
                  <a:srgbClr val="50A14F"/>
                </a:solidFill>
                <a:effectLst/>
                <a:latin typeface="IBM Plex Mono" panose="020B0509050203000203" pitchFamily="49" charset="0"/>
              </a:rPr>
              <a:t>"h"</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10</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12</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"b"</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4</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"s"</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a:t>
            </a:r>
            <a:r>
              <a:rPr kumimoji="0" lang="en-US" altLang="en-US" sz="1600" b="0" i="0" u="none" strike="noStrike" cap="none" normalizeH="0" baseline="0">
                <a:ln>
                  <a:noFill/>
                </a:ln>
                <a:solidFill>
                  <a:schemeClr val="tx1"/>
                </a:solidFill>
                <a:effectLst/>
              </a:rPr>
              <a:t> </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27" name="文本框 26">
            <a:extLst>
              <a:ext uri="{FF2B5EF4-FFF2-40B4-BE49-F238E27FC236}">
                <a16:creationId xmlns:a16="http://schemas.microsoft.com/office/drawing/2014/main" id="{2E29594C-511E-49FB-E3EE-30239C1B6572}"/>
              </a:ext>
            </a:extLst>
          </p:cNvPr>
          <p:cNvSpPr txBox="1"/>
          <p:nvPr/>
        </p:nvSpPr>
        <p:spPr>
          <a:xfrm>
            <a:off x="1472014" y="3529025"/>
            <a:ext cx="5732091" cy="369332"/>
          </a:xfrm>
          <a:prstGeom prst="rect">
            <a:avLst/>
          </a:prstGeom>
          <a:noFill/>
        </p:spPr>
        <p:txBody>
          <a:bodyPr wrap="square">
            <a:spAutoFit/>
          </a:bodyPr>
          <a:lstStyle/>
          <a:p>
            <a:r>
              <a:rPr lang="zh-CN" altLang="en-US">
                <a:latin typeface="楷体" panose="02010609060101010101" pitchFamily="49" charset="-122"/>
                <a:ea typeface="楷体" panose="02010609060101010101" pitchFamily="49" charset="-122"/>
              </a:rPr>
              <a:t>将每个单词拆分为字符：</a:t>
            </a:r>
            <a:r>
              <a:rPr kumimoji="0" lang="en-US" altLang="en-US" b="0" i="0" u="none" strike="noStrike" cap="none" normalizeH="0" baseline="0">
                <a:ln>
                  <a:noFill/>
                </a:ln>
                <a:solidFill>
                  <a:srgbClr val="50A14F"/>
                </a:solidFill>
                <a:effectLst/>
                <a:latin typeface="IBM Plex Mono" panose="020B0509050203000203" pitchFamily="49" charset="0"/>
              </a:rPr>
              <a:t>"ug"</a:t>
            </a:r>
            <a:r>
              <a:rPr lang="zh-CN" altLang="en-US"/>
              <a:t>最多</a:t>
            </a:r>
            <a:endParaRPr lang="en-US"/>
          </a:p>
        </p:txBody>
      </p:sp>
      <p:sp>
        <p:nvSpPr>
          <p:cNvPr id="30" name="文本框 29">
            <a:extLst>
              <a:ext uri="{FF2B5EF4-FFF2-40B4-BE49-F238E27FC236}">
                <a16:creationId xmlns:a16="http://schemas.microsoft.com/office/drawing/2014/main" id="{19DB1A21-4A0C-0E25-999D-672B206E4A54}"/>
              </a:ext>
            </a:extLst>
          </p:cNvPr>
          <p:cNvSpPr txBox="1"/>
          <p:nvPr/>
        </p:nvSpPr>
        <p:spPr>
          <a:xfrm>
            <a:off x="421454" y="4335753"/>
            <a:ext cx="11618720" cy="705578"/>
          </a:xfrm>
          <a:prstGeom prst="rect">
            <a:avLst/>
          </a:prstGeom>
          <a:noFill/>
        </p:spPr>
        <p:txBody>
          <a:bodyPr wrap="square">
            <a:spAutoFit/>
          </a:bodyPr>
          <a:lstStyle/>
          <a:p>
            <a:pPr marL="0" marR="0" lvl="0" indent="0" algn="l" defTabSz="914400" rtl="0" eaLnBrk="0" fontAlgn="base" latinLnBrk="0" hangingPunct="0">
              <a:lnSpc>
                <a:spcPct val="130000"/>
              </a:lnSpc>
              <a:spcBef>
                <a:spcPct val="0"/>
              </a:spcBef>
              <a:spcAft>
                <a:spcPct val="0"/>
              </a:spcAft>
              <a:buClrTx/>
              <a:buSzTx/>
              <a:buFontTx/>
              <a:buNone/>
              <a:tabLst/>
            </a:pPr>
            <a:r>
              <a:rPr kumimoji="0" lang="zh-CN" altLang="en-US" sz="1600" b="0" i="0" u="none" strike="noStrike" cap="none" normalizeH="0" baseline="0">
                <a:ln>
                  <a:noFill/>
                </a:ln>
                <a:solidFill>
                  <a:srgbClr val="4078F2"/>
                </a:solidFill>
                <a:effectLst/>
                <a:latin typeface="IBM Plex Mono" panose="020B0509050203000203" pitchFamily="49" charset="0"/>
              </a:rPr>
              <a:t>词汇表</a:t>
            </a:r>
            <a:r>
              <a:rPr kumimoji="0" lang="en-US" altLang="en-US" sz="1600" b="0" i="0" u="none" strike="noStrike" cap="none" normalizeH="0" baseline="0">
                <a:ln>
                  <a:noFill/>
                </a:ln>
                <a:solidFill>
                  <a:srgbClr val="4078F2"/>
                </a:solidFill>
                <a:effectLst/>
                <a:latin typeface="IBM Plex Mono" panose="020B0509050203000203" pitchFamily="49" charset="0"/>
              </a:rPr>
              <a:t>:</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"b"</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"s"</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a:t>
            </a:r>
            <a:r>
              <a:rPr kumimoji="0" lang="en-US" altLang="en-US" sz="1600" b="0" i="0" u="none" strike="noStrike" cap="none" normalizeH="0" baseline="0">
                <a:ln>
                  <a:noFill/>
                </a:ln>
                <a:solidFill>
                  <a:srgbClr val="C00000"/>
                </a:solidFill>
                <a:effectLst/>
                <a:latin typeface="IBM Plex Mono" panose="020B0509050203000203" pitchFamily="49" charset="0"/>
              </a:rPr>
              <a:t>ug</a:t>
            </a:r>
            <a:r>
              <a:rPr kumimoji="0" lang="en-US" altLang="en-US" sz="1600" b="0" i="0" u="none" strike="noStrike" cap="none" normalizeH="0" baseline="0">
                <a:ln>
                  <a:noFill/>
                </a:ln>
                <a:solidFill>
                  <a:srgbClr val="50A14F"/>
                </a:solidFill>
                <a:effectLst/>
                <a:latin typeface="IBM Plex Mono" panose="020B0509050203000203" pitchFamily="49" charset="0"/>
              </a:rPr>
              <a:t>"</a:t>
            </a:r>
            <a:r>
              <a:rPr kumimoji="0" lang="en-US" altLang="en-US" sz="1600" b="0" i="0" u="none" strike="noStrike" cap="none" normalizeH="0" baseline="0">
                <a:ln>
                  <a:noFill/>
                </a:ln>
                <a:solidFill>
                  <a:srgbClr val="4B5563"/>
                </a:solidFill>
                <a:effectLst/>
                <a:latin typeface="IBM Plex Mono" panose="020B0509050203000203" pitchFamily="49" charset="0"/>
              </a:rPr>
              <a:t>] </a:t>
            </a:r>
          </a:p>
          <a:p>
            <a:pPr marL="0" marR="0" lvl="0" indent="0" algn="l" defTabSz="914400" rtl="0" eaLnBrk="0" fontAlgn="base" latinLnBrk="0" hangingPunct="0">
              <a:lnSpc>
                <a:spcPct val="130000"/>
              </a:lnSpc>
              <a:spcBef>
                <a:spcPct val="0"/>
              </a:spcBef>
              <a:spcAft>
                <a:spcPct val="0"/>
              </a:spcAft>
              <a:buClrTx/>
              <a:buSzTx/>
              <a:buFontTx/>
              <a:buNone/>
              <a:tabLst/>
            </a:pPr>
            <a:r>
              <a:rPr kumimoji="0" lang="zh-CN" altLang="en-US" sz="1600" b="0" i="0" u="none" strike="noStrike" cap="none" normalizeH="0" baseline="0">
                <a:ln>
                  <a:noFill/>
                </a:ln>
                <a:solidFill>
                  <a:srgbClr val="4078F2"/>
                </a:solidFill>
                <a:effectLst/>
                <a:latin typeface="IBM Plex Mono" panose="020B0509050203000203" pitchFamily="49" charset="0"/>
              </a:rPr>
              <a:t>语料库</a:t>
            </a:r>
            <a:r>
              <a:rPr kumimoji="0" lang="en-US" altLang="en-US" sz="1600" b="0" i="0" u="none" strike="noStrike" cap="none" normalizeH="0" baseline="0">
                <a:ln>
                  <a:noFill/>
                </a:ln>
                <a:solidFill>
                  <a:srgbClr val="4078F2"/>
                </a:solidFill>
                <a:effectLst/>
                <a:latin typeface="IBM Plex Mono" panose="020B0509050203000203" pitchFamily="49" charset="0"/>
              </a:rPr>
              <a:t>:</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10</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12</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"b"</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4</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"s"</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a:t>
            </a:r>
            <a:r>
              <a:rPr kumimoji="0" lang="en-US" altLang="en-US" sz="1600" b="0" i="0" u="none" strike="noStrike" cap="none" normalizeH="0" baseline="0">
                <a:ln>
                  <a:noFill/>
                </a:ln>
                <a:solidFill>
                  <a:schemeClr val="tx1"/>
                </a:solidFill>
                <a:effectLst/>
              </a:rPr>
              <a:t> </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33" name="文本框 32">
            <a:extLst>
              <a:ext uri="{FF2B5EF4-FFF2-40B4-BE49-F238E27FC236}">
                <a16:creationId xmlns:a16="http://schemas.microsoft.com/office/drawing/2014/main" id="{AD9E9788-8F1E-DDE7-BC5F-99B1045C31B9}"/>
              </a:ext>
            </a:extLst>
          </p:cNvPr>
          <p:cNvSpPr txBox="1"/>
          <p:nvPr/>
        </p:nvSpPr>
        <p:spPr>
          <a:xfrm>
            <a:off x="421454" y="5085502"/>
            <a:ext cx="11380288" cy="705578"/>
          </a:xfrm>
          <a:prstGeom prst="rect">
            <a:avLst/>
          </a:prstGeom>
          <a:noFill/>
        </p:spPr>
        <p:txBody>
          <a:bodyPr wrap="square">
            <a:spAutoFit/>
          </a:bodyPr>
          <a:lstStyle/>
          <a:p>
            <a:pPr marL="0" marR="0" lvl="0" indent="0" algn="l" defTabSz="914400" rtl="0" eaLnBrk="0" fontAlgn="base" latinLnBrk="0" hangingPunct="0">
              <a:lnSpc>
                <a:spcPct val="130000"/>
              </a:lnSpc>
              <a:spcBef>
                <a:spcPct val="0"/>
              </a:spcBef>
              <a:spcAft>
                <a:spcPct val="0"/>
              </a:spcAft>
              <a:buClrTx/>
              <a:buSzTx/>
              <a:buFontTx/>
              <a:buNone/>
              <a:tabLst/>
            </a:pPr>
            <a:r>
              <a:rPr kumimoji="0" lang="zh-CN" altLang="en-US" sz="1600" b="0" i="0" u="none" strike="noStrike" cap="none" normalizeH="0" baseline="0">
                <a:ln>
                  <a:noFill/>
                </a:ln>
                <a:solidFill>
                  <a:srgbClr val="4078F2"/>
                </a:solidFill>
                <a:effectLst/>
                <a:latin typeface="IBM Plex Mono" panose="020B0509050203000203" pitchFamily="49" charset="0"/>
              </a:rPr>
              <a:t>词汇表</a:t>
            </a:r>
            <a:r>
              <a:rPr kumimoji="0" lang="en-US" altLang="en-US" sz="1600" b="0" i="0" u="none" strike="noStrike" cap="none" normalizeH="0" baseline="0">
                <a:ln>
                  <a:noFill/>
                </a:ln>
                <a:solidFill>
                  <a:srgbClr val="4078F2"/>
                </a:solidFill>
                <a:effectLst/>
                <a:latin typeface="IBM Plex Mono" panose="020B0509050203000203" pitchFamily="49" charset="0"/>
              </a:rPr>
              <a:t>:</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"b"</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"s"</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a:t>
            </a:r>
            <a:r>
              <a:rPr kumimoji="0" lang="en-US" altLang="en-US" sz="1600" b="0" i="0" u="none" strike="noStrike" cap="none" normalizeH="0" baseline="0">
                <a:ln>
                  <a:noFill/>
                </a:ln>
                <a:solidFill>
                  <a:srgbClr val="C00000"/>
                </a:solidFill>
                <a:effectLst/>
                <a:latin typeface="IBM Plex Mono" panose="020B0509050203000203" pitchFamily="49" charset="0"/>
              </a:rPr>
              <a:t>un</a:t>
            </a:r>
            <a:r>
              <a:rPr kumimoji="0" lang="en-US" altLang="en-US" sz="1600" b="0" i="0" u="none" strike="noStrike" cap="none" normalizeH="0" baseline="0">
                <a:ln>
                  <a:noFill/>
                </a:ln>
                <a:solidFill>
                  <a:srgbClr val="50A14F"/>
                </a:solidFill>
                <a:effectLst/>
                <a:latin typeface="IBM Plex Mono" panose="020B0509050203000203" pitchFamily="49" charset="0"/>
              </a:rPr>
              <a:t>"</a:t>
            </a:r>
            <a:r>
              <a:rPr kumimoji="0" lang="en-US" altLang="en-US" sz="1600" b="0" i="0" u="none" strike="noStrike" cap="none" normalizeH="0" baseline="0">
                <a:ln>
                  <a:noFill/>
                </a:ln>
                <a:solidFill>
                  <a:srgbClr val="4B5563"/>
                </a:solidFill>
                <a:effectLst/>
                <a:latin typeface="IBM Plex Mono" panose="020B0509050203000203" pitchFamily="49" charset="0"/>
              </a:rPr>
              <a:t>] </a:t>
            </a:r>
          </a:p>
          <a:p>
            <a:pPr marL="0" marR="0" lvl="0" indent="0" algn="l" defTabSz="914400" rtl="0" eaLnBrk="0" fontAlgn="base" latinLnBrk="0" hangingPunct="0">
              <a:lnSpc>
                <a:spcPct val="130000"/>
              </a:lnSpc>
              <a:spcBef>
                <a:spcPct val="0"/>
              </a:spcBef>
              <a:spcAft>
                <a:spcPct val="0"/>
              </a:spcAft>
              <a:buClrTx/>
              <a:buSzTx/>
              <a:buFontTx/>
              <a:buNone/>
              <a:tabLst/>
            </a:pPr>
            <a:r>
              <a:rPr kumimoji="0" lang="zh-CN" altLang="en-US" sz="1600" b="0" i="0" u="none" strike="noStrike" cap="none" normalizeH="0" baseline="0">
                <a:ln>
                  <a:noFill/>
                </a:ln>
                <a:solidFill>
                  <a:srgbClr val="4078F2"/>
                </a:solidFill>
                <a:effectLst/>
                <a:latin typeface="IBM Plex Mono" panose="020B0509050203000203" pitchFamily="49" charset="0"/>
              </a:rPr>
              <a:t>语料库</a:t>
            </a:r>
            <a:r>
              <a:rPr kumimoji="0" lang="en-US" altLang="en-US" sz="1600" b="0" i="0" u="none" strike="noStrike" cap="none" normalizeH="0" baseline="0">
                <a:ln>
                  <a:noFill/>
                </a:ln>
                <a:solidFill>
                  <a:srgbClr val="4078F2"/>
                </a:solidFill>
                <a:effectLst/>
                <a:latin typeface="IBM Plex Mono" panose="020B0509050203000203" pitchFamily="49" charset="0"/>
              </a:rPr>
              <a:t>:</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10</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12</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"b"</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4</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"s"</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a:t>
            </a:r>
            <a:r>
              <a:rPr kumimoji="0" lang="en-US" altLang="en-US" sz="1600" b="0" i="0" u="none" strike="noStrike" cap="none" normalizeH="0" baseline="0">
                <a:ln>
                  <a:noFill/>
                </a:ln>
                <a:solidFill>
                  <a:schemeClr val="tx1"/>
                </a:solidFill>
                <a:effectLst/>
              </a:rPr>
              <a:t> </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36" name="文本框 35">
            <a:extLst>
              <a:ext uri="{FF2B5EF4-FFF2-40B4-BE49-F238E27FC236}">
                <a16:creationId xmlns:a16="http://schemas.microsoft.com/office/drawing/2014/main" id="{3ACD13FD-5C94-6FB3-AE14-2345A42B0CAC}"/>
              </a:ext>
            </a:extLst>
          </p:cNvPr>
          <p:cNvSpPr txBox="1"/>
          <p:nvPr/>
        </p:nvSpPr>
        <p:spPr>
          <a:xfrm>
            <a:off x="421454" y="5823940"/>
            <a:ext cx="10115510" cy="705578"/>
          </a:xfrm>
          <a:prstGeom prst="rect">
            <a:avLst/>
          </a:prstGeom>
          <a:noFill/>
        </p:spPr>
        <p:txBody>
          <a:bodyPr wrap="square">
            <a:spAutoFit/>
          </a:bodyPr>
          <a:lstStyle/>
          <a:p>
            <a:pPr marL="0" marR="0" lvl="0" indent="0" algn="l" defTabSz="914400" rtl="0" eaLnBrk="0" fontAlgn="base" latinLnBrk="0" hangingPunct="0">
              <a:lnSpc>
                <a:spcPct val="130000"/>
              </a:lnSpc>
              <a:spcBef>
                <a:spcPct val="0"/>
              </a:spcBef>
              <a:spcAft>
                <a:spcPct val="0"/>
              </a:spcAft>
              <a:buClrTx/>
              <a:buSzTx/>
              <a:buFontTx/>
              <a:buNone/>
              <a:tabLst/>
            </a:pPr>
            <a:r>
              <a:rPr kumimoji="0" lang="zh-CN" altLang="en-US" sz="1600" b="0" i="0" u="none" strike="noStrike" cap="none" normalizeH="0" baseline="0">
                <a:ln>
                  <a:noFill/>
                </a:ln>
                <a:solidFill>
                  <a:srgbClr val="4078F2"/>
                </a:solidFill>
                <a:effectLst/>
                <a:latin typeface="IBM Plex Mono" panose="020B0509050203000203" pitchFamily="49" charset="0"/>
              </a:rPr>
              <a:t>词汇表</a:t>
            </a:r>
            <a:r>
              <a:rPr kumimoji="0" lang="en-US" altLang="en-US" sz="1600" b="0" i="0" u="none" strike="noStrike" cap="none" normalizeH="0" baseline="0">
                <a:ln>
                  <a:noFill/>
                </a:ln>
                <a:solidFill>
                  <a:srgbClr val="4078F2"/>
                </a:solidFill>
                <a:effectLst/>
                <a:latin typeface="IBM Plex Mono" panose="020B0509050203000203" pitchFamily="49" charset="0"/>
              </a:rPr>
              <a:t>:</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"b"</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"s"</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a:t>
            </a:r>
            <a:r>
              <a:rPr kumimoji="0" lang="en-US" altLang="en-US" sz="1600" b="0" i="0" u="none" strike="noStrike" cap="none" normalizeH="0" baseline="0">
                <a:ln>
                  <a:noFill/>
                </a:ln>
                <a:solidFill>
                  <a:srgbClr val="C00000"/>
                </a:solidFill>
                <a:effectLst/>
                <a:latin typeface="IBM Plex Mono" panose="020B0509050203000203" pitchFamily="49" charset="0"/>
              </a:rPr>
              <a:t>hug</a:t>
            </a:r>
            <a:r>
              <a:rPr kumimoji="0" lang="en-US" altLang="en-US" sz="1600" b="0" i="0" u="none" strike="noStrike" cap="none" normalizeH="0" baseline="0">
                <a:ln>
                  <a:noFill/>
                </a:ln>
                <a:solidFill>
                  <a:srgbClr val="50A14F"/>
                </a:solidFill>
                <a:effectLst/>
                <a:latin typeface="IBM Plex Mono" panose="020B0509050203000203" pitchFamily="49" charset="0"/>
              </a:rPr>
              <a:t>"</a:t>
            </a:r>
            <a:r>
              <a:rPr kumimoji="0" lang="en-US" altLang="en-US" sz="1600" b="0" i="0" u="none" strike="noStrike" cap="none" normalizeH="0" baseline="0">
                <a:ln>
                  <a:noFill/>
                </a:ln>
                <a:solidFill>
                  <a:srgbClr val="4B5563"/>
                </a:solidFill>
                <a:effectLst/>
                <a:latin typeface="IBM Plex Mono" panose="020B0509050203000203" pitchFamily="49" charset="0"/>
              </a:rPr>
              <a:t>] </a:t>
            </a:r>
          </a:p>
          <a:p>
            <a:pPr marL="0" marR="0" lvl="0" indent="0" algn="l" defTabSz="914400" rtl="0" eaLnBrk="0" fontAlgn="base" latinLnBrk="0" hangingPunct="0">
              <a:lnSpc>
                <a:spcPct val="130000"/>
              </a:lnSpc>
              <a:spcBef>
                <a:spcPct val="0"/>
              </a:spcBef>
              <a:spcAft>
                <a:spcPct val="0"/>
              </a:spcAft>
              <a:buClrTx/>
              <a:buSzTx/>
              <a:buFontTx/>
              <a:buNone/>
              <a:tabLst/>
            </a:pPr>
            <a:r>
              <a:rPr kumimoji="0" lang="zh-CN" altLang="en-US" sz="1600" b="0" i="0" u="none" strike="noStrike" cap="none" normalizeH="0" baseline="0">
                <a:ln>
                  <a:noFill/>
                </a:ln>
                <a:solidFill>
                  <a:srgbClr val="4078F2"/>
                </a:solidFill>
                <a:effectLst/>
                <a:latin typeface="IBM Plex Mono" panose="020B0509050203000203" pitchFamily="49" charset="0"/>
              </a:rPr>
              <a:t>语料库</a:t>
            </a:r>
            <a:r>
              <a:rPr kumimoji="0" lang="en-US" altLang="en-US" sz="1600" b="0" i="0" u="none" strike="noStrike" cap="none" normalizeH="0" baseline="0">
                <a:ln>
                  <a:noFill/>
                </a:ln>
                <a:solidFill>
                  <a:srgbClr val="4078F2"/>
                </a:solidFill>
                <a:effectLst/>
                <a:latin typeface="IBM Plex Mono" panose="020B0509050203000203" pitchFamily="49" charset="0"/>
              </a:rPr>
              <a:t>:</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10</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"p"</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12</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"b"</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"un"</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4</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"hug"</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50A14F"/>
                </a:solidFill>
                <a:effectLst/>
                <a:latin typeface="IBM Plex Mono" panose="020B0509050203000203" pitchFamily="49" charset="0"/>
              </a:rPr>
              <a:t>"s"</a:t>
            </a:r>
            <a:r>
              <a:rPr kumimoji="0" lang="en-US" altLang="en-US" sz="1600" b="0" i="0" u="none" strike="noStrike" cap="none" normalizeH="0" baseline="0">
                <a:ln>
                  <a:noFill/>
                </a:ln>
                <a:solidFill>
                  <a:srgbClr val="4B5563"/>
                </a:solidFill>
                <a:effectLst/>
                <a:latin typeface="IBM Plex Mono" panose="020B0509050203000203" pitchFamily="49" charset="0"/>
              </a:rPr>
              <a:t>, </a:t>
            </a:r>
            <a:r>
              <a:rPr kumimoji="0" lang="en-US" altLang="en-US" sz="1600" b="0" i="0" u="none" strike="noStrike" cap="none" normalizeH="0" baseline="0">
                <a:ln>
                  <a:noFill/>
                </a:ln>
                <a:solidFill>
                  <a:srgbClr val="986801"/>
                </a:solidFill>
                <a:effectLst/>
                <a:latin typeface="IBM Plex Mono" panose="020B0509050203000203" pitchFamily="49" charset="0"/>
              </a:rPr>
              <a:t>5</a:t>
            </a:r>
            <a:r>
              <a:rPr kumimoji="0" lang="en-US" altLang="en-US" sz="1600" b="0" i="0" u="none" strike="noStrike" cap="none" normalizeH="0" baseline="0">
                <a:ln>
                  <a:noFill/>
                </a:ln>
                <a:solidFill>
                  <a:srgbClr val="4B5563"/>
                </a:solidFill>
                <a:effectLst/>
                <a:latin typeface="IBM Plex Mono" panose="020B0509050203000203" pitchFamily="49" charset="0"/>
              </a:rPr>
              <a:t>)</a:t>
            </a:r>
            <a:r>
              <a:rPr kumimoji="0" lang="en-US" altLang="en-US" sz="1600" b="0" i="0" u="none" strike="noStrike" cap="none" normalizeH="0" baseline="0">
                <a:ln>
                  <a:noFill/>
                </a:ln>
                <a:solidFill>
                  <a:schemeClr val="tx1"/>
                </a:solidFill>
                <a:effectLst/>
              </a:rPr>
              <a:t> </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37" name="文本框 36">
            <a:extLst>
              <a:ext uri="{FF2B5EF4-FFF2-40B4-BE49-F238E27FC236}">
                <a16:creationId xmlns:a16="http://schemas.microsoft.com/office/drawing/2014/main" id="{CA58AD08-BAB4-24CC-05B2-09D438A631FD}"/>
              </a:ext>
            </a:extLst>
          </p:cNvPr>
          <p:cNvSpPr txBox="1"/>
          <p:nvPr/>
        </p:nvSpPr>
        <p:spPr>
          <a:xfrm>
            <a:off x="558315" y="6404271"/>
            <a:ext cx="559769" cy="400110"/>
          </a:xfrm>
          <a:prstGeom prst="rect">
            <a:avLst/>
          </a:prstGeom>
          <a:noFill/>
        </p:spPr>
        <p:txBody>
          <a:bodyPr wrap="none" rtlCol="0">
            <a:spAutoFit/>
          </a:bodyPr>
          <a:lstStyle/>
          <a:p>
            <a:r>
              <a:rPr lang="en-US" sz="2000" b="1"/>
              <a:t>......</a:t>
            </a:r>
          </a:p>
        </p:txBody>
      </p:sp>
      <p:sp>
        <p:nvSpPr>
          <p:cNvPr id="3" name="灯片编号占位符 2">
            <a:extLst>
              <a:ext uri="{FF2B5EF4-FFF2-40B4-BE49-F238E27FC236}">
                <a16:creationId xmlns:a16="http://schemas.microsoft.com/office/drawing/2014/main" id="{551FB4A2-F562-4BAA-0180-EBFD9AF0F3DF}"/>
              </a:ext>
            </a:extLst>
          </p:cNvPr>
          <p:cNvSpPr>
            <a:spLocks noGrp="1"/>
          </p:cNvSpPr>
          <p:nvPr>
            <p:ph type="sldNum" sz="quarter" idx="12"/>
          </p:nvPr>
        </p:nvSpPr>
        <p:spPr/>
        <p:txBody>
          <a:bodyPr/>
          <a:lstStyle/>
          <a:p>
            <a:fld id="{EC78E7B1-3FC2-4821-B144-3AA6EF938D0A}" type="slidenum">
              <a:rPr lang="zh-CN" altLang="en-US" sz="1400" b="1" smtClean="0"/>
              <a:pPr/>
              <a:t>30</a:t>
            </a:fld>
            <a:r>
              <a:rPr lang="zh-CN" altLang="en-US"/>
              <a:t> </a:t>
            </a:r>
            <a:r>
              <a:rPr lang="en-US" altLang="zh-CN"/>
              <a:t>/ 82</a:t>
            </a:r>
            <a:endParaRPr lang="zh-CN" altLang="en-US" dirty="0"/>
          </a:p>
        </p:txBody>
      </p:sp>
    </p:spTree>
    <p:extLst>
      <p:ext uri="{BB962C8B-B14F-4D97-AF65-F5344CB8AC3E}">
        <p14:creationId xmlns:p14="http://schemas.microsoft.com/office/powerpoint/2010/main" val="26227119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8C7BBD-A1A5-94B4-5F15-F40465DFED77}"/>
              </a:ext>
            </a:extLst>
          </p:cNvPr>
          <p:cNvSpPr>
            <a:spLocks noGrp="1"/>
          </p:cNvSpPr>
          <p:nvPr>
            <p:ph type="title"/>
          </p:nvPr>
        </p:nvSpPr>
        <p:spPr/>
        <p:txBody>
          <a:bodyPr/>
          <a:lstStyle/>
          <a:p>
            <a:r>
              <a:rPr lang="en-US" altLang="zh-CN" dirty="0"/>
              <a:t>LLM </a:t>
            </a:r>
            <a:r>
              <a:rPr lang="zh-CN" altLang="en-US" b="1" dirty="0"/>
              <a:t>架构</a:t>
            </a:r>
            <a:r>
              <a:rPr lang="zh-CN" altLang="en-US" dirty="0"/>
              <a:t> 配置</a:t>
            </a:r>
            <a:endParaRPr lang="en-US" dirty="0"/>
          </a:p>
        </p:txBody>
      </p:sp>
      <p:grpSp>
        <p:nvGrpSpPr>
          <p:cNvPr id="11" name="组合 10">
            <a:extLst>
              <a:ext uri="{FF2B5EF4-FFF2-40B4-BE49-F238E27FC236}">
                <a16:creationId xmlns:a16="http://schemas.microsoft.com/office/drawing/2014/main" id="{4EBCA6B0-81F6-1399-5621-ABB7DE370D63}"/>
              </a:ext>
            </a:extLst>
          </p:cNvPr>
          <p:cNvGrpSpPr/>
          <p:nvPr/>
        </p:nvGrpSpPr>
        <p:grpSpPr>
          <a:xfrm>
            <a:off x="1322759" y="979737"/>
            <a:ext cx="9666349" cy="5395065"/>
            <a:chOff x="1369414" y="1091709"/>
            <a:chExt cx="9666349" cy="5395065"/>
          </a:xfrm>
        </p:grpSpPr>
        <p:grpSp>
          <p:nvGrpSpPr>
            <p:cNvPr id="7" name="组合 6">
              <a:extLst>
                <a:ext uri="{FF2B5EF4-FFF2-40B4-BE49-F238E27FC236}">
                  <a16:creationId xmlns:a16="http://schemas.microsoft.com/office/drawing/2014/main" id="{848C2CC2-5116-07E0-57D4-056889155519}"/>
                </a:ext>
              </a:extLst>
            </p:cNvPr>
            <p:cNvGrpSpPr/>
            <p:nvPr/>
          </p:nvGrpSpPr>
          <p:grpSpPr>
            <a:xfrm>
              <a:off x="1369414" y="1091709"/>
              <a:ext cx="9453172" cy="5395065"/>
              <a:chOff x="1369414" y="1091709"/>
              <a:chExt cx="9453172" cy="5395065"/>
            </a:xfrm>
          </p:grpSpPr>
          <p:pic>
            <p:nvPicPr>
              <p:cNvPr id="5" name="图片 4">
                <a:extLst>
                  <a:ext uri="{FF2B5EF4-FFF2-40B4-BE49-F238E27FC236}">
                    <a16:creationId xmlns:a16="http://schemas.microsoft.com/office/drawing/2014/main" id="{A9FFA6D3-661D-A5FC-0DC7-71ADD830E9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369414" y="1091709"/>
                <a:ext cx="9453172" cy="5072932"/>
              </a:xfrm>
              <a:prstGeom prst="rect">
                <a:avLst/>
              </a:prstGeom>
            </p:spPr>
          </p:pic>
          <p:pic>
            <p:nvPicPr>
              <p:cNvPr id="6" name="图片 5">
                <a:extLst>
                  <a:ext uri="{FF2B5EF4-FFF2-40B4-BE49-F238E27FC236}">
                    <a16:creationId xmlns:a16="http://schemas.microsoft.com/office/drawing/2014/main" id="{B1F6ABA6-9B3F-CAF6-7522-5DDA5A18457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69414" y="6188601"/>
                <a:ext cx="9453172" cy="298173"/>
              </a:xfrm>
              <a:prstGeom prst="rect">
                <a:avLst/>
              </a:prstGeom>
            </p:spPr>
          </p:pic>
        </p:grpSp>
        <p:sp>
          <p:nvSpPr>
            <p:cNvPr id="8" name="文本框 7">
              <a:extLst>
                <a:ext uri="{FF2B5EF4-FFF2-40B4-BE49-F238E27FC236}">
                  <a16:creationId xmlns:a16="http://schemas.microsoft.com/office/drawing/2014/main" id="{B50AAA06-DC10-110E-F4CE-B8A9AA877D19}"/>
                </a:ext>
              </a:extLst>
            </p:cNvPr>
            <p:cNvSpPr txBox="1"/>
            <p:nvPr/>
          </p:nvSpPr>
          <p:spPr>
            <a:xfrm>
              <a:off x="8565501" y="1175658"/>
              <a:ext cx="646331" cy="369332"/>
            </a:xfrm>
            <a:prstGeom prst="rect">
              <a:avLst/>
            </a:prstGeom>
            <a:solidFill>
              <a:schemeClr val="bg1"/>
            </a:solidFill>
          </p:spPr>
          <p:txBody>
            <a:bodyPr wrap="none" rtlCol="0">
              <a:spAutoFit/>
            </a:bodyPr>
            <a:lstStyle/>
            <a:p>
              <a:r>
                <a:rPr lang="zh-CN" altLang="en-US" b="1"/>
                <a:t>层数</a:t>
              </a:r>
              <a:endParaRPr lang="en-US" b="1"/>
            </a:p>
          </p:txBody>
        </p:sp>
        <p:sp>
          <p:nvSpPr>
            <p:cNvPr id="9" name="文本框 8">
              <a:extLst>
                <a:ext uri="{FF2B5EF4-FFF2-40B4-BE49-F238E27FC236}">
                  <a16:creationId xmlns:a16="http://schemas.microsoft.com/office/drawing/2014/main" id="{03CE6A63-1718-706B-5F83-A55463EB25C2}"/>
                </a:ext>
              </a:extLst>
            </p:cNvPr>
            <p:cNvSpPr txBox="1"/>
            <p:nvPr/>
          </p:nvSpPr>
          <p:spPr>
            <a:xfrm>
              <a:off x="9927767" y="1175658"/>
              <a:ext cx="1107996" cy="369332"/>
            </a:xfrm>
            <a:prstGeom prst="rect">
              <a:avLst/>
            </a:prstGeom>
            <a:solidFill>
              <a:schemeClr val="bg1"/>
            </a:solidFill>
          </p:spPr>
          <p:txBody>
            <a:bodyPr wrap="none" rtlCol="0">
              <a:spAutoFit/>
            </a:bodyPr>
            <a:lstStyle/>
            <a:p>
              <a:r>
                <a:rPr lang="zh-CN" altLang="en-US" b="1"/>
                <a:t>隐藏状态</a:t>
              </a:r>
              <a:endParaRPr lang="en-US" b="1"/>
            </a:p>
          </p:txBody>
        </p:sp>
        <p:sp>
          <p:nvSpPr>
            <p:cNvPr id="10" name="文本框 9">
              <a:extLst>
                <a:ext uri="{FF2B5EF4-FFF2-40B4-BE49-F238E27FC236}">
                  <a16:creationId xmlns:a16="http://schemas.microsoft.com/office/drawing/2014/main" id="{74EBE80A-61DC-B576-9FED-74AA075ED6DB}"/>
                </a:ext>
              </a:extLst>
            </p:cNvPr>
            <p:cNvSpPr txBox="1"/>
            <p:nvPr/>
          </p:nvSpPr>
          <p:spPr>
            <a:xfrm>
              <a:off x="9246634" y="1175658"/>
              <a:ext cx="646331" cy="369332"/>
            </a:xfrm>
            <a:prstGeom prst="rect">
              <a:avLst/>
            </a:prstGeom>
            <a:solidFill>
              <a:schemeClr val="bg1"/>
            </a:solidFill>
          </p:spPr>
          <p:txBody>
            <a:bodyPr wrap="none" rtlCol="0">
              <a:spAutoFit/>
            </a:bodyPr>
            <a:lstStyle/>
            <a:p>
              <a:r>
                <a:rPr lang="zh-CN" altLang="en-US" b="1"/>
                <a:t>头数</a:t>
              </a:r>
              <a:endParaRPr lang="en-US" b="1"/>
            </a:p>
          </p:txBody>
        </p:sp>
      </p:grpSp>
      <p:sp>
        <p:nvSpPr>
          <p:cNvPr id="13" name="文本框 12">
            <a:extLst>
              <a:ext uri="{FF2B5EF4-FFF2-40B4-BE49-F238E27FC236}">
                <a16:creationId xmlns:a16="http://schemas.microsoft.com/office/drawing/2014/main" id="{2572ED17-195F-623C-36C4-A84ADD946572}"/>
              </a:ext>
            </a:extLst>
          </p:cNvPr>
          <p:cNvSpPr txBox="1"/>
          <p:nvPr/>
        </p:nvSpPr>
        <p:spPr>
          <a:xfrm>
            <a:off x="0" y="6469948"/>
            <a:ext cx="12192000" cy="276999"/>
          </a:xfrm>
          <a:prstGeom prst="rect">
            <a:avLst/>
          </a:prstGeom>
          <a:noFill/>
        </p:spPr>
        <p:txBody>
          <a:bodyPr wrap="square">
            <a:spAutoFit/>
          </a:bodyPr>
          <a:lstStyle/>
          <a:p>
            <a:pPr algn="ctr"/>
            <a:r>
              <a:rPr lang="en-US" sz="1200">
                <a:solidFill>
                  <a:schemeClr val="bg1">
                    <a:lumMod val="50000"/>
                  </a:schemeClr>
                </a:solidFill>
              </a:rPr>
              <a:t>Wayne Xin Zhao et al. “</a:t>
            </a:r>
            <a:r>
              <a:rPr lang="en-US" sz="1200" b="1" i="1">
                <a:solidFill>
                  <a:schemeClr val="bg1">
                    <a:lumMod val="50000"/>
                  </a:schemeClr>
                </a:solidFill>
              </a:rPr>
              <a:t>A Survey of Large Language Models</a:t>
            </a:r>
            <a:r>
              <a:rPr lang="en-US" sz="1200">
                <a:solidFill>
                  <a:schemeClr val="bg1">
                    <a:lumMod val="50000"/>
                  </a:schemeClr>
                </a:solidFill>
              </a:rPr>
              <a:t>”. In arXiv preprint arXiv 2303.18223 (2023)</a:t>
            </a:r>
          </a:p>
        </p:txBody>
      </p:sp>
      <p:sp>
        <p:nvSpPr>
          <p:cNvPr id="4" name="灯片编号占位符 3">
            <a:extLst>
              <a:ext uri="{FF2B5EF4-FFF2-40B4-BE49-F238E27FC236}">
                <a16:creationId xmlns:a16="http://schemas.microsoft.com/office/drawing/2014/main" id="{C521B2C4-747C-4CF6-0FD2-00151EC83A1C}"/>
              </a:ext>
            </a:extLst>
          </p:cNvPr>
          <p:cNvSpPr>
            <a:spLocks noGrp="1"/>
          </p:cNvSpPr>
          <p:nvPr>
            <p:ph type="sldNum" sz="quarter" idx="12"/>
          </p:nvPr>
        </p:nvSpPr>
        <p:spPr/>
        <p:txBody>
          <a:bodyPr/>
          <a:lstStyle/>
          <a:p>
            <a:fld id="{EC78E7B1-3FC2-4821-B144-3AA6EF938D0A}" type="slidenum">
              <a:rPr lang="zh-CN" altLang="en-US" sz="1400" b="1" smtClean="0"/>
              <a:pPr/>
              <a:t>31</a:t>
            </a:fld>
            <a:r>
              <a:rPr lang="zh-CN" altLang="en-US"/>
              <a:t> </a:t>
            </a:r>
            <a:r>
              <a:rPr lang="en-US" altLang="zh-CN"/>
              <a:t>/ 82</a:t>
            </a:r>
            <a:endParaRPr lang="zh-CN" altLang="en-US" dirty="0"/>
          </a:p>
        </p:txBody>
      </p:sp>
    </p:spTree>
    <p:extLst>
      <p:ext uri="{BB962C8B-B14F-4D97-AF65-F5344CB8AC3E}">
        <p14:creationId xmlns:p14="http://schemas.microsoft.com/office/powerpoint/2010/main" val="16818283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09BEE-B2E7-D8C2-8EAF-4A25BF703156}"/>
              </a:ext>
            </a:extLst>
          </p:cNvPr>
          <p:cNvSpPr>
            <a:spLocks noGrp="1"/>
          </p:cNvSpPr>
          <p:nvPr>
            <p:ph type="title"/>
          </p:nvPr>
        </p:nvSpPr>
        <p:spPr/>
        <p:txBody>
          <a:bodyPr/>
          <a:lstStyle/>
          <a:p>
            <a:r>
              <a:rPr lang="en-US" spc="0"/>
              <a:t>Transformer</a:t>
            </a:r>
            <a:endParaRPr lang="en-US"/>
          </a:p>
        </p:txBody>
      </p:sp>
      <p:pic>
        <p:nvPicPr>
          <p:cNvPr id="5" name="图片 4">
            <a:extLst>
              <a:ext uri="{FF2B5EF4-FFF2-40B4-BE49-F238E27FC236}">
                <a16:creationId xmlns:a16="http://schemas.microsoft.com/office/drawing/2014/main" id="{76BBA6E7-7E98-8646-2A97-6B3D868052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1826" y="1011110"/>
            <a:ext cx="5384018" cy="4891765"/>
          </a:xfrm>
          <a:prstGeom prst="rect">
            <a:avLst/>
          </a:prstGeom>
        </p:spPr>
      </p:pic>
      <p:sp>
        <p:nvSpPr>
          <p:cNvPr id="7" name="文本框 6">
            <a:extLst>
              <a:ext uri="{FF2B5EF4-FFF2-40B4-BE49-F238E27FC236}">
                <a16:creationId xmlns:a16="http://schemas.microsoft.com/office/drawing/2014/main" id="{7EE7780A-C106-DEA2-EF7D-32BC85A5E06D}"/>
              </a:ext>
            </a:extLst>
          </p:cNvPr>
          <p:cNvSpPr txBox="1"/>
          <p:nvPr/>
        </p:nvSpPr>
        <p:spPr>
          <a:xfrm>
            <a:off x="390706" y="2802243"/>
            <a:ext cx="2929782" cy="1661289"/>
          </a:xfrm>
          <a:prstGeom prst="rect">
            <a:avLst/>
          </a:prstGeom>
          <a:noFill/>
        </p:spPr>
        <p:txBody>
          <a:bodyPr wrap="square">
            <a:spAutoFit/>
          </a:bodyPr>
          <a:lstStyle/>
          <a:p>
            <a:pPr algn="ctr">
              <a:lnSpc>
                <a:spcPct val="130000"/>
              </a:lnSpc>
            </a:pPr>
            <a:r>
              <a:rPr lang="zh-CN" altLang="en-US" sz="2000" b="1" dirty="0"/>
              <a:t>编码器</a:t>
            </a:r>
            <a:endParaRPr lang="en-US" altLang="zh-CN" sz="2000" dirty="0"/>
          </a:p>
          <a:p>
            <a:pPr>
              <a:lnSpc>
                <a:spcPct val="130000"/>
              </a:lnSpc>
            </a:pPr>
            <a:r>
              <a:rPr lang="zh-CN" altLang="en-US" sz="2000" dirty="0">
                <a:solidFill>
                  <a:srgbClr val="FF0000"/>
                </a:solidFill>
              </a:rPr>
              <a:t>从输入序列中提取特征。</a:t>
            </a:r>
            <a:endParaRPr lang="en-US" altLang="zh-CN" sz="2000" dirty="0"/>
          </a:p>
          <a:p>
            <a:pPr>
              <a:lnSpc>
                <a:spcPct val="130000"/>
              </a:lnSpc>
            </a:pPr>
            <a:r>
              <a:rPr lang="zh-CN" altLang="en-US" sz="2000" dirty="0"/>
              <a:t>解决自然语言</a:t>
            </a:r>
            <a:r>
              <a:rPr lang="zh-CN" altLang="en-US" sz="2000" b="1" dirty="0">
                <a:solidFill>
                  <a:schemeClr val="accent1"/>
                </a:solidFill>
              </a:rPr>
              <a:t>理解</a:t>
            </a:r>
            <a:r>
              <a:rPr lang="zh-CN" altLang="en-US" sz="2000" dirty="0"/>
              <a:t>任务（如完形填空等）</a:t>
            </a:r>
            <a:endParaRPr lang="en-US" sz="2000" dirty="0"/>
          </a:p>
        </p:txBody>
      </p:sp>
      <p:sp>
        <p:nvSpPr>
          <p:cNvPr id="8" name="文本框 7">
            <a:extLst>
              <a:ext uri="{FF2B5EF4-FFF2-40B4-BE49-F238E27FC236}">
                <a16:creationId xmlns:a16="http://schemas.microsoft.com/office/drawing/2014/main" id="{E3AA59B0-0CD2-ABB6-15A4-3A7239E602CD}"/>
              </a:ext>
            </a:extLst>
          </p:cNvPr>
          <p:cNvSpPr txBox="1"/>
          <p:nvPr/>
        </p:nvSpPr>
        <p:spPr>
          <a:xfrm>
            <a:off x="9055359" y="2839113"/>
            <a:ext cx="2799155" cy="1624419"/>
          </a:xfrm>
          <a:prstGeom prst="rect">
            <a:avLst/>
          </a:prstGeom>
          <a:noFill/>
        </p:spPr>
        <p:txBody>
          <a:bodyPr wrap="square">
            <a:spAutoFit/>
          </a:bodyPr>
          <a:lstStyle/>
          <a:p>
            <a:pPr algn="ctr">
              <a:lnSpc>
                <a:spcPct val="130000"/>
              </a:lnSpc>
            </a:pPr>
            <a:r>
              <a:rPr lang="zh-CN" altLang="en-US" sz="2000" b="1" dirty="0"/>
              <a:t>解码器</a:t>
            </a:r>
            <a:endParaRPr lang="en-US" altLang="zh-CN" sz="2000" dirty="0"/>
          </a:p>
          <a:p>
            <a:pPr>
              <a:lnSpc>
                <a:spcPct val="130000"/>
              </a:lnSpc>
            </a:pPr>
            <a:r>
              <a:rPr lang="zh-CN" altLang="en-US" sz="2000" dirty="0">
                <a:solidFill>
                  <a:srgbClr val="FF0000"/>
                </a:solidFill>
              </a:rPr>
              <a:t>处理生成任务。</a:t>
            </a:r>
            <a:endParaRPr lang="en-US" altLang="zh-CN" sz="2000" dirty="0"/>
          </a:p>
          <a:p>
            <a:pPr>
              <a:lnSpc>
                <a:spcPct val="130000"/>
              </a:lnSpc>
            </a:pPr>
            <a:r>
              <a:rPr lang="zh-CN" altLang="en-US" sz="2000" dirty="0"/>
              <a:t>解决自然语言</a:t>
            </a:r>
            <a:r>
              <a:rPr lang="zh-CN" altLang="en-US" sz="2000" b="1" dirty="0">
                <a:solidFill>
                  <a:schemeClr val="accent1"/>
                </a:solidFill>
              </a:rPr>
              <a:t>生成</a:t>
            </a:r>
            <a:r>
              <a:rPr lang="zh-CN" altLang="en-US" sz="2000" dirty="0"/>
              <a:t>任务</a:t>
            </a:r>
            <a:br>
              <a:rPr lang="en-US" altLang="zh-CN" sz="2000" dirty="0"/>
            </a:br>
            <a:r>
              <a:rPr lang="zh-CN" altLang="en-US" dirty="0"/>
              <a:t>（如文本摘要）</a:t>
            </a:r>
            <a:endParaRPr lang="en-US" sz="2000" dirty="0"/>
          </a:p>
        </p:txBody>
      </p:sp>
      <p:sp>
        <p:nvSpPr>
          <p:cNvPr id="4" name="文本框 3">
            <a:extLst>
              <a:ext uri="{FF2B5EF4-FFF2-40B4-BE49-F238E27FC236}">
                <a16:creationId xmlns:a16="http://schemas.microsoft.com/office/drawing/2014/main" id="{78B5FFA3-10C3-40EE-BE38-6A62C788B839}"/>
              </a:ext>
            </a:extLst>
          </p:cNvPr>
          <p:cNvSpPr txBox="1"/>
          <p:nvPr/>
        </p:nvSpPr>
        <p:spPr>
          <a:xfrm>
            <a:off x="8915401" y="166824"/>
            <a:ext cx="2531462" cy="523220"/>
          </a:xfrm>
          <a:prstGeom prst="rect">
            <a:avLst/>
          </a:prstGeom>
          <a:noFill/>
        </p:spPr>
        <p:txBody>
          <a:bodyPr wrap="none" rtlCol="0">
            <a:spAutoFit/>
          </a:bodyPr>
          <a:lstStyle/>
          <a:p>
            <a:r>
              <a:rPr lang="zh-CN" altLang="en-US" sz="2800" b="1">
                <a:solidFill>
                  <a:schemeClr val="accent2"/>
                </a:solidFill>
                <a:latin typeface="楷体" panose="02010609060101010101" pitchFamily="49" charset="-122"/>
                <a:ea typeface="楷体" panose="02010609060101010101" pitchFamily="49" charset="-122"/>
              </a:rPr>
              <a:t>可</a:t>
            </a:r>
            <a:r>
              <a:rPr lang="en-US" altLang="zh-CN" sz="2800" b="1">
                <a:solidFill>
                  <a:schemeClr val="accent2"/>
                </a:solidFill>
                <a:latin typeface="楷体" panose="02010609060101010101" pitchFamily="49" charset="-122"/>
                <a:ea typeface="楷体" panose="02010609060101010101" pitchFamily="49" charset="-122"/>
              </a:rPr>
              <a:t>GPU</a:t>
            </a:r>
            <a:r>
              <a:rPr lang="zh-CN" altLang="en-US" sz="2800" b="1">
                <a:solidFill>
                  <a:schemeClr val="accent2"/>
                </a:solidFill>
                <a:latin typeface="楷体" panose="02010609060101010101" pitchFamily="49" charset="-122"/>
                <a:ea typeface="楷体" panose="02010609060101010101" pitchFamily="49" charset="-122"/>
              </a:rPr>
              <a:t>并行加速</a:t>
            </a:r>
            <a:endParaRPr lang="en-US" sz="2800" b="1">
              <a:solidFill>
                <a:schemeClr val="accent2"/>
              </a:solidFill>
              <a:latin typeface="楷体" panose="02010609060101010101" pitchFamily="49" charset="-122"/>
              <a:ea typeface="楷体" panose="02010609060101010101" pitchFamily="49" charset="-122"/>
            </a:endParaRPr>
          </a:p>
        </p:txBody>
      </p:sp>
      <p:sp>
        <p:nvSpPr>
          <p:cNvPr id="3" name="文本框 2">
            <a:extLst>
              <a:ext uri="{FF2B5EF4-FFF2-40B4-BE49-F238E27FC236}">
                <a16:creationId xmlns:a16="http://schemas.microsoft.com/office/drawing/2014/main" id="{8C52C81A-61E2-AEAF-E754-6924419219E9}"/>
              </a:ext>
            </a:extLst>
          </p:cNvPr>
          <p:cNvSpPr txBox="1"/>
          <p:nvPr/>
        </p:nvSpPr>
        <p:spPr>
          <a:xfrm>
            <a:off x="390705" y="5306791"/>
            <a:ext cx="2799155" cy="430887"/>
          </a:xfrm>
          <a:prstGeom prst="rect">
            <a:avLst/>
          </a:prstGeom>
          <a:solidFill>
            <a:schemeClr val="accent4">
              <a:lumMod val="20000"/>
              <a:lumOff val="80000"/>
            </a:schemeClr>
          </a:solidFill>
        </p:spPr>
        <p:txBody>
          <a:bodyPr wrap="square">
            <a:spAutoFit/>
          </a:bodyPr>
          <a:lstStyle/>
          <a:p>
            <a:pPr algn="ctr"/>
            <a:r>
              <a:rPr lang="en-US" sz="2200" b="1"/>
              <a:t>BERT</a:t>
            </a:r>
            <a:r>
              <a:rPr lang="zh-CN" altLang="en-US" sz="2200"/>
              <a:t>：编码器架构</a:t>
            </a:r>
            <a:endParaRPr lang="en-US" altLang="zh-CN" sz="2200"/>
          </a:p>
        </p:txBody>
      </p:sp>
      <p:sp>
        <p:nvSpPr>
          <p:cNvPr id="10" name="文本框 9">
            <a:extLst>
              <a:ext uri="{FF2B5EF4-FFF2-40B4-BE49-F238E27FC236}">
                <a16:creationId xmlns:a16="http://schemas.microsoft.com/office/drawing/2014/main" id="{A3D59DB3-47EC-D920-3606-1E7F409883B8}"/>
              </a:ext>
            </a:extLst>
          </p:cNvPr>
          <p:cNvSpPr txBox="1"/>
          <p:nvPr/>
        </p:nvSpPr>
        <p:spPr>
          <a:xfrm>
            <a:off x="4234886" y="6019607"/>
            <a:ext cx="3378894" cy="430887"/>
          </a:xfrm>
          <a:prstGeom prst="rect">
            <a:avLst/>
          </a:prstGeom>
          <a:solidFill>
            <a:schemeClr val="accent4">
              <a:lumMod val="20000"/>
              <a:lumOff val="80000"/>
            </a:schemeClr>
          </a:solidFill>
        </p:spPr>
        <p:txBody>
          <a:bodyPr wrap="square">
            <a:spAutoFit/>
          </a:bodyPr>
          <a:lstStyle/>
          <a:p>
            <a:pPr algn="ctr"/>
            <a:r>
              <a:rPr lang="en-US" sz="2200" b="1"/>
              <a:t>T5</a:t>
            </a:r>
            <a:r>
              <a:rPr lang="zh-CN" altLang="en-US" sz="2200"/>
              <a:t>：编码器</a:t>
            </a:r>
            <a:r>
              <a:rPr lang="en-US" altLang="zh-CN" sz="2200"/>
              <a:t>-</a:t>
            </a:r>
            <a:r>
              <a:rPr lang="zh-CN" altLang="en-US" sz="2200"/>
              <a:t>解码器架构</a:t>
            </a:r>
            <a:endParaRPr lang="en-US" sz="2200"/>
          </a:p>
        </p:txBody>
      </p:sp>
      <p:sp>
        <p:nvSpPr>
          <p:cNvPr id="12" name="文本框 11">
            <a:extLst>
              <a:ext uri="{FF2B5EF4-FFF2-40B4-BE49-F238E27FC236}">
                <a16:creationId xmlns:a16="http://schemas.microsoft.com/office/drawing/2014/main" id="{344B90D4-8F48-C126-F056-9964CF7874D1}"/>
              </a:ext>
            </a:extLst>
          </p:cNvPr>
          <p:cNvSpPr txBox="1"/>
          <p:nvPr/>
        </p:nvSpPr>
        <p:spPr>
          <a:xfrm>
            <a:off x="8836090" y="5306790"/>
            <a:ext cx="2799155" cy="430887"/>
          </a:xfrm>
          <a:prstGeom prst="rect">
            <a:avLst/>
          </a:prstGeom>
          <a:solidFill>
            <a:schemeClr val="accent4">
              <a:lumMod val="20000"/>
              <a:lumOff val="80000"/>
            </a:schemeClr>
          </a:solidFill>
          <a:ln>
            <a:solidFill>
              <a:srgbClr val="FF0000"/>
            </a:solidFill>
          </a:ln>
        </p:spPr>
        <p:txBody>
          <a:bodyPr wrap="square">
            <a:spAutoFit/>
          </a:bodyPr>
          <a:lstStyle/>
          <a:p>
            <a:pPr algn="ctr"/>
            <a:r>
              <a:rPr lang="en-US" altLang="zh-CN" sz="2200" b="1"/>
              <a:t>GPT</a:t>
            </a:r>
            <a:r>
              <a:rPr lang="zh-CN" altLang="en-US" sz="2200"/>
              <a:t>：解码器架构</a:t>
            </a:r>
            <a:endParaRPr lang="en-US" sz="2200"/>
          </a:p>
        </p:txBody>
      </p:sp>
      <p:sp>
        <p:nvSpPr>
          <p:cNvPr id="9" name="灯片编号占位符 8">
            <a:extLst>
              <a:ext uri="{FF2B5EF4-FFF2-40B4-BE49-F238E27FC236}">
                <a16:creationId xmlns:a16="http://schemas.microsoft.com/office/drawing/2014/main" id="{F381B932-4D93-4F1E-76AD-53CED4F5B7C8}"/>
              </a:ext>
            </a:extLst>
          </p:cNvPr>
          <p:cNvSpPr>
            <a:spLocks noGrp="1"/>
          </p:cNvSpPr>
          <p:nvPr>
            <p:ph type="sldNum" sz="quarter" idx="12"/>
          </p:nvPr>
        </p:nvSpPr>
        <p:spPr/>
        <p:txBody>
          <a:bodyPr/>
          <a:lstStyle/>
          <a:p>
            <a:fld id="{EC78E7B1-3FC2-4821-B144-3AA6EF938D0A}" type="slidenum">
              <a:rPr lang="zh-CN" altLang="en-US" sz="1400" b="1" smtClean="0"/>
              <a:pPr/>
              <a:t>32</a:t>
            </a:fld>
            <a:r>
              <a:rPr lang="zh-CN" altLang="en-US"/>
              <a:t> </a:t>
            </a:r>
            <a:r>
              <a:rPr lang="en-US" altLang="zh-CN"/>
              <a:t>/ 82</a:t>
            </a:r>
            <a:endParaRPr lang="zh-CN" altLang="en-US" dirty="0"/>
          </a:p>
        </p:txBody>
      </p:sp>
    </p:spTree>
    <p:extLst>
      <p:ext uri="{BB962C8B-B14F-4D97-AF65-F5344CB8AC3E}">
        <p14:creationId xmlns:p14="http://schemas.microsoft.com/office/powerpoint/2010/main" val="412795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1B9803B0-0616-EBEC-C80E-082F2A155C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0282" y="1167881"/>
            <a:ext cx="3353049" cy="3672387"/>
          </a:xfrm>
          <a:prstGeom prst="rect">
            <a:avLst/>
          </a:prstGeom>
        </p:spPr>
      </p:pic>
      <p:sp>
        <p:nvSpPr>
          <p:cNvPr id="2" name="标题 1">
            <a:extLst>
              <a:ext uri="{FF2B5EF4-FFF2-40B4-BE49-F238E27FC236}">
                <a16:creationId xmlns:a16="http://schemas.microsoft.com/office/drawing/2014/main" id="{F006C690-DE62-D51F-A675-01C9C24CE83D}"/>
              </a:ext>
            </a:extLst>
          </p:cNvPr>
          <p:cNvSpPr>
            <a:spLocks noGrp="1"/>
          </p:cNvSpPr>
          <p:nvPr>
            <p:ph type="title"/>
          </p:nvPr>
        </p:nvSpPr>
        <p:spPr/>
        <p:txBody>
          <a:bodyPr/>
          <a:lstStyle/>
          <a:p>
            <a:r>
              <a:rPr lang="zh-CN" altLang="en-US"/>
              <a:t>主流架构</a:t>
            </a:r>
            <a:endParaRPr lang="en-US"/>
          </a:p>
        </p:txBody>
      </p:sp>
      <p:sp>
        <p:nvSpPr>
          <p:cNvPr id="5" name="文本框 4">
            <a:extLst>
              <a:ext uri="{FF2B5EF4-FFF2-40B4-BE49-F238E27FC236}">
                <a16:creationId xmlns:a16="http://schemas.microsoft.com/office/drawing/2014/main" id="{8C53B25F-57E9-9DD2-30F0-5D3A80AE8D44}"/>
              </a:ext>
            </a:extLst>
          </p:cNvPr>
          <p:cNvSpPr txBox="1"/>
          <p:nvPr/>
        </p:nvSpPr>
        <p:spPr>
          <a:xfrm>
            <a:off x="582969" y="5119799"/>
            <a:ext cx="4546842" cy="1345112"/>
          </a:xfrm>
          <a:prstGeom prst="rect">
            <a:avLst/>
          </a:prstGeom>
          <a:noFill/>
        </p:spPr>
        <p:txBody>
          <a:bodyPr wrap="square">
            <a:spAutoFit/>
          </a:bodyPr>
          <a:lstStyle/>
          <a:p>
            <a:r>
              <a:rPr lang="zh-CN" altLang="en-US" b="1">
                <a:solidFill>
                  <a:schemeClr val="accent1"/>
                </a:solidFill>
              </a:rPr>
              <a:t>蓝色</a:t>
            </a:r>
            <a:r>
              <a:rPr lang="zh-CN" altLang="en-US"/>
              <a:t>：前缀词元之间的注意力。  </a:t>
            </a:r>
            <a:endParaRPr lang="en-US" altLang="zh-CN"/>
          </a:p>
          <a:p>
            <a:pPr>
              <a:lnSpc>
                <a:spcPct val="120000"/>
              </a:lnSpc>
            </a:pPr>
            <a:r>
              <a:rPr lang="zh-CN" altLang="en-US" b="1">
                <a:solidFill>
                  <a:schemeClr val="accent6">
                    <a:lumMod val="75000"/>
                  </a:schemeClr>
                </a:solidFill>
              </a:rPr>
              <a:t>绿色</a:t>
            </a:r>
            <a:r>
              <a:rPr lang="zh-CN" altLang="en-US"/>
              <a:t>：前缀词元、目标词元之间的注意力。</a:t>
            </a:r>
            <a:endParaRPr lang="en-US" altLang="zh-CN"/>
          </a:p>
          <a:p>
            <a:pPr>
              <a:lnSpc>
                <a:spcPct val="120000"/>
              </a:lnSpc>
            </a:pPr>
            <a:r>
              <a:rPr lang="zh-CN" altLang="en-US" b="1">
                <a:solidFill>
                  <a:schemeClr val="accent4"/>
                </a:solidFill>
              </a:rPr>
              <a:t>黄色</a:t>
            </a:r>
            <a:r>
              <a:rPr lang="zh-CN" altLang="en-US"/>
              <a:t>：目标词元之间的注意力。  </a:t>
            </a:r>
            <a:endParaRPr lang="en-US" altLang="zh-CN"/>
          </a:p>
          <a:p>
            <a:pPr>
              <a:lnSpc>
                <a:spcPct val="120000"/>
              </a:lnSpc>
            </a:pPr>
            <a:r>
              <a:rPr lang="zh-CN" altLang="en-US" b="1">
                <a:solidFill>
                  <a:schemeClr val="bg1">
                    <a:lumMod val="50000"/>
                  </a:schemeClr>
                </a:solidFill>
              </a:rPr>
              <a:t>灰色</a:t>
            </a:r>
            <a:r>
              <a:rPr lang="zh-CN" altLang="en-US"/>
              <a:t>：掩码注意力。</a:t>
            </a:r>
            <a:endParaRPr lang="en-US"/>
          </a:p>
        </p:txBody>
      </p:sp>
      <p:pic>
        <p:nvPicPr>
          <p:cNvPr id="6" name="图片 5">
            <a:extLst>
              <a:ext uri="{FF2B5EF4-FFF2-40B4-BE49-F238E27FC236}">
                <a16:creationId xmlns:a16="http://schemas.microsoft.com/office/drawing/2014/main" id="{54AF7575-3D30-A3B1-4469-FBE16457E4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678" y="1167881"/>
            <a:ext cx="3353049" cy="3684037"/>
          </a:xfrm>
          <a:prstGeom prst="rect">
            <a:avLst/>
          </a:prstGeom>
        </p:spPr>
      </p:pic>
      <p:pic>
        <p:nvPicPr>
          <p:cNvPr id="11" name="图片 10">
            <a:extLst>
              <a:ext uri="{FF2B5EF4-FFF2-40B4-BE49-F238E27FC236}">
                <a16:creationId xmlns:a16="http://schemas.microsoft.com/office/drawing/2014/main" id="{4598EF94-8293-11F5-2B7C-1B76684A01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46887" y="1167881"/>
            <a:ext cx="3265152" cy="3672387"/>
          </a:xfrm>
          <a:prstGeom prst="rect">
            <a:avLst/>
          </a:prstGeom>
        </p:spPr>
      </p:pic>
      <p:sp>
        <p:nvSpPr>
          <p:cNvPr id="12" name="矩形: 圆角 11">
            <a:extLst>
              <a:ext uri="{FF2B5EF4-FFF2-40B4-BE49-F238E27FC236}">
                <a16:creationId xmlns:a16="http://schemas.microsoft.com/office/drawing/2014/main" id="{1E44DA4B-8E0D-058F-0DD4-DBC70581DE97}"/>
              </a:ext>
            </a:extLst>
          </p:cNvPr>
          <p:cNvSpPr/>
          <p:nvPr/>
        </p:nvSpPr>
        <p:spPr>
          <a:xfrm>
            <a:off x="9004039" y="1604865"/>
            <a:ext cx="1296955" cy="1268964"/>
          </a:xfrm>
          <a:prstGeom prst="roundRect">
            <a:avLst>
              <a:gd name="adj" fmla="val 10049"/>
            </a:avLst>
          </a:prstGeom>
          <a:noFill/>
          <a:ln>
            <a:solidFill>
              <a:schemeClr val="accent2"/>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文本框 12">
            <a:extLst>
              <a:ext uri="{FF2B5EF4-FFF2-40B4-BE49-F238E27FC236}">
                <a16:creationId xmlns:a16="http://schemas.microsoft.com/office/drawing/2014/main" id="{44D58CD4-7EE1-DEBF-9A39-FA6BE35A9C15}"/>
              </a:ext>
            </a:extLst>
          </p:cNvPr>
          <p:cNvSpPr txBox="1"/>
          <p:nvPr/>
        </p:nvSpPr>
        <p:spPr>
          <a:xfrm>
            <a:off x="9004039" y="2054681"/>
            <a:ext cx="1369286" cy="369332"/>
          </a:xfrm>
          <a:prstGeom prst="rect">
            <a:avLst/>
          </a:prstGeom>
          <a:noFill/>
        </p:spPr>
        <p:txBody>
          <a:bodyPr wrap="none" rtlCol="0">
            <a:spAutoFit/>
          </a:bodyPr>
          <a:lstStyle/>
          <a:p>
            <a:r>
              <a:rPr lang="zh-CN" altLang="en-US">
                <a:solidFill>
                  <a:schemeClr val="accent2"/>
                </a:solidFill>
              </a:rPr>
              <a:t>双向注意力</a:t>
            </a:r>
            <a:endParaRPr lang="en-US">
              <a:solidFill>
                <a:schemeClr val="accent2"/>
              </a:solidFill>
            </a:endParaRPr>
          </a:p>
        </p:txBody>
      </p:sp>
      <p:cxnSp>
        <p:nvCxnSpPr>
          <p:cNvPr id="15" name="直接箭头连接符 14">
            <a:extLst>
              <a:ext uri="{FF2B5EF4-FFF2-40B4-BE49-F238E27FC236}">
                <a16:creationId xmlns:a16="http://schemas.microsoft.com/office/drawing/2014/main" id="{405E3DFA-3CDF-0DD9-61D3-1E9A15E7DA3B}"/>
              </a:ext>
            </a:extLst>
          </p:cNvPr>
          <p:cNvCxnSpPr/>
          <p:nvPr/>
        </p:nvCxnSpPr>
        <p:spPr>
          <a:xfrm>
            <a:off x="5439747" y="1707502"/>
            <a:ext cx="2155371" cy="2034074"/>
          </a:xfrm>
          <a:prstGeom prst="straightConnector1">
            <a:avLst/>
          </a:prstGeom>
          <a:ln>
            <a:solidFill>
              <a:schemeClr val="accent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矩形: 圆角 15">
            <a:extLst>
              <a:ext uri="{FF2B5EF4-FFF2-40B4-BE49-F238E27FC236}">
                <a16:creationId xmlns:a16="http://schemas.microsoft.com/office/drawing/2014/main" id="{EDD34D67-F7C0-3937-5D48-E614BD18B403}"/>
              </a:ext>
            </a:extLst>
          </p:cNvPr>
          <p:cNvSpPr/>
          <p:nvPr/>
        </p:nvSpPr>
        <p:spPr>
          <a:xfrm>
            <a:off x="5533050" y="1102564"/>
            <a:ext cx="1484130" cy="436984"/>
          </a:xfrm>
          <a:prstGeom prst="roundRect">
            <a:avLst>
              <a:gd name="adj" fmla="val 10049"/>
            </a:avLst>
          </a:prstGeom>
          <a:noFill/>
          <a:ln w="19050">
            <a:solidFill>
              <a:srgbClr val="FF0000"/>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灯片编号占位符 2">
            <a:extLst>
              <a:ext uri="{FF2B5EF4-FFF2-40B4-BE49-F238E27FC236}">
                <a16:creationId xmlns:a16="http://schemas.microsoft.com/office/drawing/2014/main" id="{74BB052E-CF79-566B-C343-DCC8CDE73004}"/>
              </a:ext>
            </a:extLst>
          </p:cNvPr>
          <p:cNvSpPr>
            <a:spLocks noGrp="1"/>
          </p:cNvSpPr>
          <p:nvPr>
            <p:ph type="sldNum" sz="quarter" idx="12"/>
          </p:nvPr>
        </p:nvSpPr>
        <p:spPr/>
        <p:txBody>
          <a:bodyPr/>
          <a:lstStyle/>
          <a:p>
            <a:fld id="{EC78E7B1-3FC2-4821-B144-3AA6EF938D0A}" type="slidenum">
              <a:rPr lang="zh-CN" altLang="en-US" sz="1400" b="1" smtClean="0"/>
              <a:pPr/>
              <a:t>33</a:t>
            </a:fld>
            <a:r>
              <a:rPr lang="zh-CN" altLang="en-US"/>
              <a:t> </a:t>
            </a:r>
            <a:r>
              <a:rPr lang="en-US" altLang="zh-CN"/>
              <a:t>/ 82</a:t>
            </a:r>
            <a:endParaRPr lang="zh-CN" altLang="en-US" dirty="0"/>
          </a:p>
        </p:txBody>
      </p:sp>
    </p:spTree>
    <p:extLst>
      <p:ext uri="{BB962C8B-B14F-4D97-AF65-F5344CB8AC3E}">
        <p14:creationId xmlns:p14="http://schemas.microsoft.com/office/powerpoint/2010/main" val="26120906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2A3EC2-CDFA-6B70-C56E-F077074A1E1C}"/>
              </a:ext>
            </a:extLst>
          </p:cNvPr>
          <p:cNvSpPr>
            <a:spLocks noGrp="1"/>
          </p:cNvSpPr>
          <p:nvPr>
            <p:ph type="title"/>
          </p:nvPr>
        </p:nvSpPr>
        <p:spPr/>
        <p:txBody>
          <a:bodyPr/>
          <a:lstStyle/>
          <a:p>
            <a:r>
              <a:rPr lang="zh-CN" altLang="en-US" b="1"/>
              <a:t>滑动窗口</a:t>
            </a:r>
            <a:r>
              <a:rPr lang="zh-CN" altLang="en-US"/>
              <a:t>注意力机制</a:t>
            </a:r>
            <a:endParaRPr lang="en-US"/>
          </a:p>
        </p:txBody>
      </p:sp>
      <p:pic>
        <p:nvPicPr>
          <p:cNvPr id="5" name="图片 4">
            <a:extLst>
              <a:ext uri="{FF2B5EF4-FFF2-40B4-BE49-F238E27FC236}">
                <a16:creationId xmlns:a16="http://schemas.microsoft.com/office/drawing/2014/main" id="{E4F751C8-A132-B40D-CA90-7B82EF6384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0162" y="2710796"/>
            <a:ext cx="7756733" cy="3246314"/>
          </a:xfrm>
          <a:prstGeom prst="rect">
            <a:avLst/>
          </a:prstGeom>
        </p:spPr>
      </p:pic>
      <p:sp>
        <p:nvSpPr>
          <p:cNvPr id="7" name="文本框 6">
            <a:extLst>
              <a:ext uri="{FF2B5EF4-FFF2-40B4-BE49-F238E27FC236}">
                <a16:creationId xmlns:a16="http://schemas.microsoft.com/office/drawing/2014/main" id="{EA79F08D-A1F9-A9E5-1228-56928EFA1AF3}"/>
              </a:ext>
            </a:extLst>
          </p:cNvPr>
          <p:cNvSpPr txBox="1"/>
          <p:nvPr/>
        </p:nvSpPr>
        <p:spPr>
          <a:xfrm>
            <a:off x="2300161" y="940218"/>
            <a:ext cx="7756733" cy="1014765"/>
          </a:xfrm>
          <a:prstGeom prst="rect">
            <a:avLst/>
          </a:prstGeom>
          <a:noFill/>
        </p:spPr>
        <p:txBody>
          <a:bodyPr wrap="square">
            <a:spAutoFit/>
          </a:bodyPr>
          <a:lstStyle/>
          <a:p>
            <a:pPr marL="285750" indent="-285750">
              <a:lnSpc>
                <a:spcPct val="130000"/>
              </a:lnSpc>
              <a:buFont typeface="Arial" panose="020B0604020202020204" pitchFamily="34" charset="0"/>
              <a:buChar char="•"/>
            </a:pPr>
            <a:r>
              <a:rPr lang="zh-CN" altLang="en-US" sz="2400" b="1"/>
              <a:t>稀疏注意力机制</a:t>
            </a:r>
            <a:r>
              <a:rPr lang="zh-CN" altLang="en-US" sz="2400"/>
              <a:t>：</a:t>
            </a:r>
            <a:br>
              <a:rPr lang="en-US" altLang="zh-CN" sz="2400"/>
            </a:br>
            <a:r>
              <a:rPr lang="zh-CN" altLang="en-US" sz="2400"/>
              <a:t>仅考虑距离该词元一定范围内的词元，降低复杂度。</a:t>
            </a:r>
            <a:endParaRPr lang="en-US" sz="2400"/>
          </a:p>
        </p:txBody>
      </p:sp>
      <p:sp>
        <p:nvSpPr>
          <p:cNvPr id="3" name="灯片编号占位符 2">
            <a:extLst>
              <a:ext uri="{FF2B5EF4-FFF2-40B4-BE49-F238E27FC236}">
                <a16:creationId xmlns:a16="http://schemas.microsoft.com/office/drawing/2014/main" id="{78AF5A9F-156B-B152-2E7F-09B98DF0036B}"/>
              </a:ext>
            </a:extLst>
          </p:cNvPr>
          <p:cNvSpPr>
            <a:spLocks noGrp="1"/>
          </p:cNvSpPr>
          <p:nvPr>
            <p:ph type="sldNum" sz="quarter" idx="12"/>
          </p:nvPr>
        </p:nvSpPr>
        <p:spPr/>
        <p:txBody>
          <a:bodyPr/>
          <a:lstStyle/>
          <a:p>
            <a:fld id="{EC78E7B1-3FC2-4821-B144-3AA6EF938D0A}" type="slidenum">
              <a:rPr lang="zh-CN" altLang="en-US" sz="1400" b="1" smtClean="0"/>
              <a:pPr/>
              <a:t>34</a:t>
            </a:fld>
            <a:r>
              <a:rPr lang="zh-CN" altLang="en-US"/>
              <a:t> </a:t>
            </a:r>
            <a:r>
              <a:rPr lang="en-US" altLang="zh-CN"/>
              <a:t>/ 82</a:t>
            </a:r>
            <a:endParaRPr lang="zh-CN" altLang="en-US" dirty="0"/>
          </a:p>
        </p:txBody>
      </p:sp>
    </p:spTree>
    <p:extLst>
      <p:ext uri="{BB962C8B-B14F-4D97-AF65-F5344CB8AC3E}">
        <p14:creationId xmlns:p14="http://schemas.microsoft.com/office/powerpoint/2010/main" val="26839118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6C2398-8518-AFBA-F422-8FC63A7A71DF}"/>
              </a:ext>
            </a:extLst>
          </p:cNvPr>
          <p:cNvSpPr>
            <a:spLocks noGrp="1"/>
          </p:cNvSpPr>
          <p:nvPr>
            <p:ph type="title"/>
          </p:nvPr>
        </p:nvSpPr>
        <p:spPr/>
        <p:txBody>
          <a:bodyPr/>
          <a:lstStyle/>
          <a:p>
            <a:r>
              <a:rPr lang="zh-CN" altLang="en-US" sz="4000"/>
              <a:t>上下文窗口</a:t>
            </a:r>
            <a:endParaRPr lang="en-US"/>
          </a:p>
        </p:txBody>
      </p:sp>
      <p:sp>
        <p:nvSpPr>
          <p:cNvPr id="6" name="文本框 5">
            <a:extLst>
              <a:ext uri="{FF2B5EF4-FFF2-40B4-BE49-F238E27FC236}">
                <a16:creationId xmlns:a16="http://schemas.microsoft.com/office/drawing/2014/main" id="{AD0AD27E-5E39-DEDE-C3CA-D59ED529146F}"/>
              </a:ext>
            </a:extLst>
          </p:cNvPr>
          <p:cNvSpPr txBox="1"/>
          <p:nvPr/>
        </p:nvSpPr>
        <p:spPr>
          <a:xfrm>
            <a:off x="0" y="978042"/>
            <a:ext cx="12192000" cy="430887"/>
          </a:xfrm>
          <a:prstGeom prst="rect">
            <a:avLst/>
          </a:prstGeom>
          <a:noFill/>
        </p:spPr>
        <p:txBody>
          <a:bodyPr wrap="square">
            <a:spAutoFit/>
          </a:bodyPr>
          <a:lstStyle/>
          <a:p>
            <a:pPr algn="ctr"/>
            <a:r>
              <a:rPr lang="zh-CN" altLang="en-US" sz="2200"/>
              <a:t>面对</a:t>
            </a:r>
            <a:r>
              <a:rPr lang="zh-CN" altLang="en-US" sz="2200" b="1">
                <a:solidFill>
                  <a:schemeClr val="accent2"/>
                </a:solidFill>
              </a:rPr>
              <a:t>长</a:t>
            </a:r>
            <a:r>
              <a:rPr lang="zh-CN" altLang="en-US" sz="2200"/>
              <a:t>文本输入的需求，提出多种策略来扩展模型的上下文处理能力。</a:t>
            </a:r>
            <a:endParaRPr lang="en-US" sz="2200"/>
          </a:p>
        </p:txBody>
      </p:sp>
      <p:sp>
        <p:nvSpPr>
          <p:cNvPr id="9" name="文本框 8">
            <a:extLst>
              <a:ext uri="{FF2B5EF4-FFF2-40B4-BE49-F238E27FC236}">
                <a16:creationId xmlns:a16="http://schemas.microsoft.com/office/drawing/2014/main" id="{EC508E3E-F96E-735C-E7AA-EF74375B9455}"/>
              </a:ext>
            </a:extLst>
          </p:cNvPr>
          <p:cNvSpPr txBox="1"/>
          <p:nvPr/>
        </p:nvSpPr>
        <p:spPr>
          <a:xfrm>
            <a:off x="548643" y="5025544"/>
            <a:ext cx="3158118" cy="1504386"/>
          </a:xfrm>
          <a:prstGeom prst="rect">
            <a:avLst/>
          </a:prstGeom>
          <a:noFill/>
        </p:spPr>
        <p:txBody>
          <a:bodyPr wrap="square">
            <a:spAutoFit/>
          </a:bodyPr>
          <a:lstStyle/>
          <a:p>
            <a:pPr>
              <a:lnSpc>
                <a:spcPct val="130000"/>
              </a:lnSpc>
            </a:pPr>
            <a:r>
              <a:rPr lang="zh-CN" altLang="en-US"/>
              <a:t>如，一篇</a:t>
            </a:r>
            <a:r>
              <a:rPr lang="en-US" altLang="zh-CN"/>
              <a:t>10,000</a:t>
            </a:r>
            <a:r>
              <a:rPr lang="zh-CN" altLang="en-US"/>
              <a:t>词的论文，</a:t>
            </a:r>
            <a:br>
              <a:rPr lang="en-US" altLang="zh-CN"/>
            </a:br>
            <a:r>
              <a:rPr lang="zh-CN" altLang="en-US"/>
              <a:t>分割为</a:t>
            </a:r>
            <a:r>
              <a:rPr lang="en-US" altLang="zh-CN"/>
              <a:t>20</a:t>
            </a:r>
            <a:r>
              <a:rPr lang="zh-CN" altLang="en-US"/>
              <a:t>个</a:t>
            </a:r>
            <a:r>
              <a:rPr lang="en-US" altLang="zh-CN"/>
              <a:t>500</a:t>
            </a:r>
            <a:r>
              <a:rPr lang="zh-CN" altLang="en-US"/>
              <a:t>词的块。</a:t>
            </a:r>
          </a:p>
          <a:p>
            <a:pPr>
              <a:lnSpc>
                <a:spcPct val="130000"/>
              </a:lnSpc>
            </a:pPr>
            <a:r>
              <a:rPr lang="zh-CN" altLang="en-US"/>
              <a:t>每个块内计算局部注意力，</a:t>
            </a:r>
            <a:endParaRPr lang="en-US" altLang="zh-CN"/>
          </a:p>
          <a:p>
            <a:pPr>
              <a:lnSpc>
                <a:spcPct val="130000"/>
              </a:lnSpc>
            </a:pPr>
            <a:r>
              <a:rPr lang="zh-CN" altLang="en-US"/>
              <a:t>全局标记参与所有块的计算。</a:t>
            </a:r>
          </a:p>
        </p:txBody>
      </p:sp>
      <p:grpSp>
        <p:nvGrpSpPr>
          <p:cNvPr id="30" name="组合 29">
            <a:extLst>
              <a:ext uri="{FF2B5EF4-FFF2-40B4-BE49-F238E27FC236}">
                <a16:creationId xmlns:a16="http://schemas.microsoft.com/office/drawing/2014/main" id="{ECC0B488-B7BB-A021-C1CB-D4BFDE628688}"/>
              </a:ext>
            </a:extLst>
          </p:cNvPr>
          <p:cNvGrpSpPr/>
          <p:nvPr/>
        </p:nvGrpSpPr>
        <p:grpSpPr>
          <a:xfrm>
            <a:off x="660723" y="1772399"/>
            <a:ext cx="2760856" cy="3129427"/>
            <a:chOff x="660723" y="1772399"/>
            <a:chExt cx="2760856" cy="3129427"/>
          </a:xfrm>
        </p:grpSpPr>
        <p:pic>
          <p:nvPicPr>
            <p:cNvPr id="27" name="图片 26">
              <a:extLst>
                <a:ext uri="{FF2B5EF4-FFF2-40B4-BE49-F238E27FC236}">
                  <a16:creationId xmlns:a16="http://schemas.microsoft.com/office/drawing/2014/main" id="{3BD0BFAC-812B-790B-4AA9-849458FC196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60723" y="1772399"/>
              <a:ext cx="2760856" cy="3129427"/>
            </a:xfrm>
            <a:prstGeom prst="rect">
              <a:avLst/>
            </a:prstGeom>
          </p:spPr>
        </p:pic>
        <p:sp>
          <p:nvSpPr>
            <p:cNvPr id="10" name="矩形 9">
              <a:extLst>
                <a:ext uri="{FF2B5EF4-FFF2-40B4-BE49-F238E27FC236}">
                  <a16:creationId xmlns:a16="http://schemas.microsoft.com/office/drawing/2014/main" id="{B131E82B-0BF5-4369-AD19-F989FA14891B}"/>
                </a:ext>
              </a:extLst>
            </p:cNvPr>
            <p:cNvSpPr/>
            <p:nvPr/>
          </p:nvSpPr>
          <p:spPr>
            <a:xfrm>
              <a:off x="748887" y="1851055"/>
              <a:ext cx="768096" cy="768096"/>
            </a:xfrm>
            <a:prstGeom prst="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矩形 11">
              <a:extLst>
                <a:ext uri="{FF2B5EF4-FFF2-40B4-BE49-F238E27FC236}">
                  <a16:creationId xmlns:a16="http://schemas.microsoft.com/office/drawing/2014/main" id="{03596ECA-A331-D8E4-3243-F5993B5C1353}"/>
                </a:ext>
              </a:extLst>
            </p:cNvPr>
            <p:cNvSpPr/>
            <p:nvPr/>
          </p:nvSpPr>
          <p:spPr>
            <a:xfrm>
              <a:off x="1556137" y="2621576"/>
              <a:ext cx="768096" cy="768096"/>
            </a:xfrm>
            <a:prstGeom prst="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矩形 13">
              <a:extLst>
                <a:ext uri="{FF2B5EF4-FFF2-40B4-BE49-F238E27FC236}">
                  <a16:creationId xmlns:a16="http://schemas.microsoft.com/office/drawing/2014/main" id="{EC1A28F7-22C3-013D-D25B-F97943470C1B}"/>
                </a:ext>
              </a:extLst>
            </p:cNvPr>
            <p:cNvSpPr/>
            <p:nvPr/>
          </p:nvSpPr>
          <p:spPr>
            <a:xfrm>
              <a:off x="2363561" y="3418428"/>
              <a:ext cx="768096" cy="768096"/>
            </a:xfrm>
            <a:prstGeom prst="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组合 10">
            <a:extLst>
              <a:ext uri="{FF2B5EF4-FFF2-40B4-BE49-F238E27FC236}">
                <a16:creationId xmlns:a16="http://schemas.microsoft.com/office/drawing/2014/main" id="{C0A95520-30DC-0847-B575-897947B64683}"/>
              </a:ext>
            </a:extLst>
          </p:cNvPr>
          <p:cNvGrpSpPr/>
          <p:nvPr/>
        </p:nvGrpSpPr>
        <p:grpSpPr>
          <a:xfrm>
            <a:off x="7547311" y="1772397"/>
            <a:ext cx="2868617" cy="4757533"/>
            <a:chOff x="7547311" y="1772397"/>
            <a:chExt cx="2868617" cy="4757533"/>
          </a:xfrm>
        </p:grpSpPr>
        <p:sp>
          <p:nvSpPr>
            <p:cNvPr id="25" name="文本框 24">
              <a:extLst>
                <a:ext uri="{FF2B5EF4-FFF2-40B4-BE49-F238E27FC236}">
                  <a16:creationId xmlns:a16="http://schemas.microsoft.com/office/drawing/2014/main" id="{8FF9389A-C60E-8F6D-5988-8B9776C9B94B}"/>
                </a:ext>
              </a:extLst>
            </p:cNvPr>
            <p:cNvSpPr txBox="1"/>
            <p:nvPr/>
          </p:nvSpPr>
          <p:spPr>
            <a:xfrm>
              <a:off x="7593762" y="5025544"/>
              <a:ext cx="2822166" cy="1504386"/>
            </a:xfrm>
            <a:prstGeom prst="rect">
              <a:avLst/>
            </a:prstGeom>
            <a:noFill/>
          </p:spPr>
          <p:txBody>
            <a:bodyPr wrap="square">
              <a:spAutoFit/>
            </a:bodyPr>
            <a:lstStyle/>
            <a:p>
              <a:pPr>
                <a:lnSpc>
                  <a:spcPct val="130000"/>
                </a:lnSpc>
              </a:pPr>
              <a:r>
                <a:rPr lang="zh-CN" altLang="en-US"/>
                <a:t>选出最重要的词。</a:t>
              </a:r>
              <a:endParaRPr lang="en-US" altLang="zh-CN"/>
            </a:p>
            <a:p>
              <a:pPr>
                <a:lnSpc>
                  <a:spcPct val="130000"/>
                </a:lnSpc>
              </a:pPr>
              <a:r>
                <a:rPr lang="zh-CN" altLang="en-US"/>
                <a:t>如，新闻文章（</a:t>
              </a:r>
              <a:r>
                <a:rPr lang="en-US" altLang="zh-CN"/>
                <a:t>3000 </a:t>
              </a:r>
              <a:r>
                <a:rPr lang="zh-CN" altLang="en-US"/>
                <a:t>词） 压缩为</a:t>
              </a:r>
              <a:r>
                <a:rPr lang="en-US" altLang="zh-CN"/>
                <a:t>512</a:t>
              </a:r>
              <a:r>
                <a:rPr lang="zh-CN" altLang="en-US"/>
                <a:t>词的摘要后，</a:t>
              </a:r>
              <a:endParaRPr lang="en-US" altLang="zh-CN"/>
            </a:p>
            <a:p>
              <a:pPr>
                <a:lnSpc>
                  <a:spcPct val="130000"/>
                </a:lnSpc>
              </a:pPr>
              <a:r>
                <a:rPr lang="zh-CN" altLang="en-US"/>
                <a:t>输入模型</a:t>
              </a:r>
              <a:endParaRPr lang="en-US"/>
            </a:p>
          </p:txBody>
        </p:sp>
        <p:pic>
          <p:nvPicPr>
            <p:cNvPr id="31" name="图片 30">
              <a:extLst>
                <a:ext uri="{FF2B5EF4-FFF2-40B4-BE49-F238E27FC236}">
                  <a16:creationId xmlns:a16="http://schemas.microsoft.com/office/drawing/2014/main" id="{C2F01C8B-7327-0B16-98F6-1A4F1DDBF37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547311" y="1772397"/>
              <a:ext cx="2760857" cy="3129427"/>
            </a:xfrm>
            <a:prstGeom prst="rect">
              <a:avLst/>
            </a:prstGeom>
          </p:spPr>
        </p:pic>
      </p:grpSp>
      <p:sp>
        <p:nvSpPr>
          <p:cNvPr id="7" name="文本框 6">
            <a:extLst>
              <a:ext uri="{FF2B5EF4-FFF2-40B4-BE49-F238E27FC236}">
                <a16:creationId xmlns:a16="http://schemas.microsoft.com/office/drawing/2014/main" id="{E2DA265F-BB13-A169-AB24-8FD0635E58F6}"/>
              </a:ext>
            </a:extLst>
          </p:cNvPr>
          <p:cNvSpPr txBox="1"/>
          <p:nvPr/>
        </p:nvSpPr>
        <p:spPr>
          <a:xfrm>
            <a:off x="9004845" y="1648677"/>
            <a:ext cx="3095506" cy="923330"/>
          </a:xfrm>
          <a:prstGeom prst="rect">
            <a:avLst/>
          </a:prstGeom>
          <a:noFill/>
        </p:spPr>
        <p:txBody>
          <a:bodyPr wrap="square">
            <a:spAutoFit/>
          </a:bodyPr>
          <a:lstStyle/>
          <a:p>
            <a:r>
              <a:rPr lang="zh-CN" altLang="en-US">
                <a:solidFill>
                  <a:schemeClr val="accent1"/>
                </a:solidFill>
              </a:rPr>
              <a:t>蓝色</a:t>
            </a:r>
            <a:r>
              <a:rPr lang="zh-CN" altLang="en-US"/>
              <a:t>：注意力计算的词元</a:t>
            </a:r>
            <a:endParaRPr lang="en-US" altLang="zh-CN"/>
          </a:p>
          <a:p>
            <a:r>
              <a:rPr lang="zh-CN" altLang="en-US"/>
              <a:t>白色：被掩盖的词元</a:t>
            </a:r>
            <a:endParaRPr lang="en-US" altLang="zh-CN"/>
          </a:p>
          <a:p>
            <a:r>
              <a:rPr lang="zh-CN" altLang="en-US"/>
              <a:t>数字：位置编码的相对位置</a:t>
            </a:r>
            <a:endParaRPr lang="en-US"/>
          </a:p>
        </p:txBody>
      </p:sp>
      <p:sp>
        <p:nvSpPr>
          <p:cNvPr id="3" name="灯片编号占位符 2">
            <a:extLst>
              <a:ext uri="{FF2B5EF4-FFF2-40B4-BE49-F238E27FC236}">
                <a16:creationId xmlns:a16="http://schemas.microsoft.com/office/drawing/2014/main" id="{2972019B-8CFC-B95F-15CF-2E7D037C8F8F}"/>
              </a:ext>
            </a:extLst>
          </p:cNvPr>
          <p:cNvSpPr>
            <a:spLocks noGrp="1"/>
          </p:cNvSpPr>
          <p:nvPr>
            <p:ph type="sldNum" sz="quarter" idx="12"/>
          </p:nvPr>
        </p:nvSpPr>
        <p:spPr/>
        <p:txBody>
          <a:bodyPr/>
          <a:lstStyle/>
          <a:p>
            <a:fld id="{EC78E7B1-3FC2-4821-B144-3AA6EF938D0A}" type="slidenum">
              <a:rPr lang="zh-CN" altLang="en-US" sz="1400" b="1" smtClean="0"/>
              <a:pPr/>
              <a:t>35</a:t>
            </a:fld>
            <a:r>
              <a:rPr lang="zh-CN" altLang="en-US"/>
              <a:t> </a:t>
            </a:r>
            <a:r>
              <a:rPr lang="en-US" altLang="zh-CN"/>
              <a:t>/ 82</a:t>
            </a:r>
            <a:endParaRPr lang="zh-CN" altLang="en-US" dirty="0"/>
          </a:p>
        </p:txBody>
      </p:sp>
      <p:grpSp>
        <p:nvGrpSpPr>
          <p:cNvPr id="8" name="组合 7">
            <a:extLst>
              <a:ext uri="{FF2B5EF4-FFF2-40B4-BE49-F238E27FC236}">
                <a16:creationId xmlns:a16="http://schemas.microsoft.com/office/drawing/2014/main" id="{9EE3AD82-DA0D-3E1A-F63E-173FDD1AF2D2}"/>
              </a:ext>
            </a:extLst>
          </p:cNvPr>
          <p:cNvGrpSpPr/>
          <p:nvPr/>
        </p:nvGrpSpPr>
        <p:grpSpPr>
          <a:xfrm>
            <a:off x="3705245" y="1772397"/>
            <a:ext cx="3555178" cy="4757533"/>
            <a:chOff x="3705245" y="1772397"/>
            <a:chExt cx="3555178" cy="4757533"/>
          </a:xfrm>
        </p:grpSpPr>
        <p:sp>
          <p:nvSpPr>
            <p:cNvPr id="16" name="文本框 15">
              <a:extLst>
                <a:ext uri="{FF2B5EF4-FFF2-40B4-BE49-F238E27FC236}">
                  <a16:creationId xmlns:a16="http://schemas.microsoft.com/office/drawing/2014/main" id="{09FBFADF-61A8-00BC-E980-84E53511EC2D}"/>
                </a:ext>
              </a:extLst>
            </p:cNvPr>
            <p:cNvSpPr txBox="1"/>
            <p:nvPr/>
          </p:nvSpPr>
          <p:spPr>
            <a:xfrm>
              <a:off x="3882784" y="5025544"/>
              <a:ext cx="3377639" cy="1504386"/>
            </a:xfrm>
            <a:prstGeom prst="rect">
              <a:avLst/>
            </a:prstGeom>
            <a:noFill/>
          </p:spPr>
          <p:txBody>
            <a:bodyPr wrap="square">
              <a:spAutoFit/>
            </a:bodyPr>
            <a:lstStyle/>
            <a:p>
              <a:pPr>
                <a:lnSpc>
                  <a:spcPct val="130000"/>
                </a:lnSpc>
              </a:pPr>
              <a:r>
                <a:rPr lang="zh-CN" altLang="en-US"/>
                <a:t>层次化注意力机制 ，</a:t>
              </a:r>
              <a:endParaRPr lang="en-US" altLang="zh-CN"/>
            </a:p>
            <a:p>
              <a:pPr>
                <a:lnSpc>
                  <a:spcPct val="130000"/>
                </a:lnSpc>
              </a:pPr>
              <a:r>
                <a:rPr lang="zh-CN" altLang="en-US"/>
                <a:t>通过不同层级的上下文窗口</a:t>
              </a:r>
              <a:endParaRPr lang="en-US" altLang="zh-CN"/>
            </a:p>
            <a:p>
              <a:pPr>
                <a:lnSpc>
                  <a:spcPct val="130000"/>
                </a:lnSpc>
              </a:pPr>
              <a:r>
                <a:rPr lang="zh-CN" altLang="en-US"/>
                <a:t>逐步扩展覆盖范围，</a:t>
              </a:r>
              <a:endParaRPr lang="en-US" altLang="zh-CN"/>
            </a:p>
            <a:p>
              <a:pPr>
                <a:lnSpc>
                  <a:spcPct val="130000"/>
                </a:lnSpc>
              </a:pPr>
              <a:r>
                <a:rPr lang="zh-CN" altLang="en-US"/>
                <a:t>底层局部窗口，上层全局窗口。</a:t>
              </a:r>
            </a:p>
          </p:txBody>
        </p:sp>
        <p:pic>
          <p:nvPicPr>
            <p:cNvPr id="28" name="图片 27">
              <a:extLst>
                <a:ext uri="{FF2B5EF4-FFF2-40B4-BE49-F238E27FC236}">
                  <a16:creationId xmlns:a16="http://schemas.microsoft.com/office/drawing/2014/main" id="{B856E167-CA94-7257-8462-B8A28C3EAE5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091332" y="1772397"/>
              <a:ext cx="2760857" cy="3129427"/>
            </a:xfrm>
            <a:prstGeom prst="rect">
              <a:avLst/>
            </a:prstGeom>
          </p:spPr>
        </p:pic>
        <p:sp>
          <p:nvSpPr>
            <p:cNvPr id="17" name="矩形 16">
              <a:extLst>
                <a:ext uri="{FF2B5EF4-FFF2-40B4-BE49-F238E27FC236}">
                  <a16:creationId xmlns:a16="http://schemas.microsoft.com/office/drawing/2014/main" id="{154ABBCC-A488-CC2E-BDDE-EC51D917C63E}"/>
                </a:ext>
              </a:extLst>
            </p:cNvPr>
            <p:cNvSpPr/>
            <p:nvPr/>
          </p:nvSpPr>
          <p:spPr>
            <a:xfrm>
              <a:off x="5770445" y="3429000"/>
              <a:ext cx="1042416" cy="1024128"/>
            </a:xfrm>
            <a:prstGeom prst="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矩形 17">
              <a:extLst>
                <a:ext uri="{FF2B5EF4-FFF2-40B4-BE49-F238E27FC236}">
                  <a16:creationId xmlns:a16="http://schemas.microsoft.com/office/drawing/2014/main" id="{176DB2AE-CB07-900D-C108-7F419BD23E32}"/>
                </a:ext>
              </a:extLst>
            </p:cNvPr>
            <p:cNvSpPr/>
            <p:nvPr/>
          </p:nvSpPr>
          <p:spPr>
            <a:xfrm>
              <a:off x="5498832" y="3159938"/>
              <a:ext cx="1042416" cy="1024128"/>
            </a:xfrm>
            <a:prstGeom prst="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文本框 3">
              <a:extLst>
                <a:ext uri="{FF2B5EF4-FFF2-40B4-BE49-F238E27FC236}">
                  <a16:creationId xmlns:a16="http://schemas.microsoft.com/office/drawing/2014/main" id="{C060F9FD-F7C1-2D6D-C9E6-45BBA9949DB7}"/>
                </a:ext>
              </a:extLst>
            </p:cNvPr>
            <p:cNvSpPr txBox="1"/>
            <p:nvPr/>
          </p:nvSpPr>
          <p:spPr>
            <a:xfrm>
              <a:off x="3705245" y="2371852"/>
              <a:ext cx="414069" cy="1477328"/>
            </a:xfrm>
            <a:prstGeom prst="rect">
              <a:avLst/>
            </a:prstGeom>
            <a:noFill/>
          </p:spPr>
          <p:txBody>
            <a:bodyPr wrap="square" rtlCol="0">
              <a:spAutoFit/>
            </a:bodyPr>
            <a:lstStyle/>
            <a:p>
              <a:r>
                <a:rPr lang="zh-CN" altLang="en-US"/>
                <a:t>开始很重要</a:t>
              </a:r>
              <a:endParaRPr lang="en-US"/>
            </a:p>
          </p:txBody>
        </p:sp>
        <p:sp>
          <p:nvSpPr>
            <p:cNvPr id="5" name="文本框 4">
              <a:extLst>
                <a:ext uri="{FF2B5EF4-FFF2-40B4-BE49-F238E27FC236}">
                  <a16:creationId xmlns:a16="http://schemas.microsoft.com/office/drawing/2014/main" id="{1B7EC675-2DD6-D0E6-2D36-92DE6348A639}"/>
                </a:ext>
              </a:extLst>
            </p:cNvPr>
            <p:cNvSpPr txBox="1"/>
            <p:nvPr/>
          </p:nvSpPr>
          <p:spPr>
            <a:xfrm>
              <a:off x="5614338" y="2442180"/>
              <a:ext cx="963324" cy="646331"/>
            </a:xfrm>
            <a:prstGeom prst="rect">
              <a:avLst/>
            </a:prstGeom>
            <a:noFill/>
          </p:spPr>
          <p:txBody>
            <a:bodyPr wrap="square" rtlCol="0">
              <a:spAutoFit/>
            </a:bodyPr>
            <a:lstStyle/>
            <a:p>
              <a:r>
                <a:rPr lang="zh-CN" altLang="en-US"/>
                <a:t>最近的也重要</a:t>
              </a:r>
              <a:endParaRPr lang="en-US"/>
            </a:p>
          </p:txBody>
        </p:sp>
      </p:grpSp>
    </p:spTree>
    <p:extLst>
      <p:ext uri="{BB962C8B-B14F-4D97-AF65-F5344CB8AC3E}">
        <p14:creationId xmlns:p14="http://schemas.microsoft.com/office/powerpoint/2010/main" val="2000176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205DFD-7EA9-DE12-968F-1E39F17D1C99}"/>
              </a:ext>
            </a:extLst>
          </p:cNvPr>
          <p:cNvSpPr>
            <a:spLocks noGrp="1"/>
          </p:cNvSpPr>
          <p:nvPr>
            <p:ph type="title"/>
          </p:nvPr>
        </p:nvSpPr>
        <p:spPr/>
        <p:txBody>
          <a:bodyPr/>
          <a:lstStyle/>
          <a:p>
            <a:r>
              <a:rPr lang="zh-CN" altLang="en-US"/>
              <a:t> 层归一化</a:t>
            </a:r>
            <a:endParaRPr lang="en-US"/>
          </a:p>
        </p:txBody>
      </p:sp>
      <p:sp>
        <p:nvSpPr>
          <p:cNvPr id="5" name="文本框 4">
            <a:extLst>
              <a:ext uri="{FF2B5EF4-FFF2-40B4-BE49-F238E27FC236}">
                <a16:creationId xmlns:a16="http://schemas.microsoft.com/office/drawing/2014/main" id="{A5E59DE3-0F28-F24D-CD26-AF63D9A09024}"/>
              </a:ext>
            </a:extLst>
          </p:cNvPr>
          <p:cNvSpPr txBox="1"/>
          <p:nvPr/>
        </p:nvSpPr>
        <p:spPr>
          <a:xfrm>
            <a:off x="1350236" y="1032082"/>
            <a:ext cx="10593936" cy="430887"/>
          </a:xfrm>
          <a:prstGeom prst="rect">
            <a:avLst/>
          </a:prstGeom>
          <a:noFill/>
        </p:spPr>
        <p:txBody>
          <a:bodyPr wrap="square">
            <a:spAutoFit/>
          </a:bodyPr>
          <a:lstStyle/>
          <a:p>
            <a:r>
              <a:rPr lang="zh-CN" altLang="en-US" sz="2200"/>
              <a:t>大语言模型的预训练过程中经常会出现不稳定的问题。常采用归一化策略。</a:t>
            </a:r>
            <a:endParaRPr lang="en-US" altLang="zh-CN" sz="2200"/>
          </a:p>
        </p:txBody>
      </p:sp>
      <p:pic>
        <p:nvPicPr>
          <p:cNvPr id="9" name="图片 8">
            <a:extLst>
              <a:ext uri="{FF2B5EF4-FFF2-40B4-BE49-F238E27FC236}">
                <a16:creationId xmlns:a16="http://schemas.microsoft.com/office/drawing/2014/main" id="{D596C091-0D76-D858-A6B7-C48B5F77DA5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4922" y="2286576"/>
            <a:ext cx="2210511" cy="4009084"/>
          </a:xfrm>
          <a:prstGeom prst="rect">
            <a:avLst/>
          </a:prstGeom>
        </p:spPr>
      </p:pic>
      <p:pic>
        <p:nvPicPr>
          <p:cNvPr id="10" name="图片 9">
            <a:extLst>
              <a:ext uri="{FF2B5EF4-FFF2-40B4-BE49-F238E27FC236}">
                <a16:creationId xmlns:a16="http://schemas.microsoft.com/office/drawing/2014/main" id="{5F787DBE-758D-046C-4BB9-85EEA5EBB6F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740066" y="2286576"/>
            <a:ext cx="2154965" cy="4009084"/>
          </a:xfrm>
          <a:prstGeom prst="rect">
            <a:avLst/>
          </a:prstGeom>
        </p:spPr>
      </p:pic>
      <p:pic>
        <p:nvPicPr>
          <p:cNvPr id="11" name="图片 10">
            <a:extLst>
              <a:ext uri="{FF2B5EF4-FFF2-40B4-BE49-F238E27FC236}">
                <a16:creationId xmlns:a16="http://schemas.microsoft.com/office/drawing/2014/main" id="{6D9EC7A0-ACA0-4179-455E-AB3C48095F9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227466" y="2286576"/>
            <a:ext cx="2210512" cy="4009084"/>
          </a:xfrm>
          <a:prstGeom prst="rect">
            <a:avLst/>
          </a:prstGeom>
        </p:spPr>
      </p:pic>
      <p:sp>
        <p:nvSpPr>
          <p:cNvPr id="13" name="文本框 12">
            <a:extLst>
              <a:ext uri="{FF2B5EF4-FFF2-40B4-BE49-F238E27FC236}">
                <a16:creationId xmlns:a16="http://schemas.microsoft.com/office/drawing/2014/main" id="{4A4A1AC8-C564-59A9-0C0C-3093DFF01444}"/>
              </a:ext>
            </a:extLst>
          </p:cNvPr>
          <p:cNvSpPr txBox="1"/>
          <p:nvPr/>
        </p:nvSpPr>
        <p:spPr>
          <a:xfrm>
            <a:off x="1469656" y="1702860"/>
            <a:ext cx="1828800" cy="400110"/>
          </a:xfrm>
          <a:prstGeom prst="rect">
            <a:avLst/>
          </a:prstGeom>
          <a:noFill/>
          <a:ln>
            <a:noFill/>
          </a:ln>
        </p:spPr>
        <p:txBody>
          <a:bodyPr wrap="square">
            <a:spAutoFit/>
          </a:bodyPr>
          <a:lstStyle/>
          <a:p>
            <a:pPr marL="342900" indent="-342900" algn="ctr">
              <a:buFont typeface="Arial" panose="020B0604020202020204" pitchFamily="34" charset="0"/>
              <a:buChar char="•"/>
            </a:pPr>
            <a:r>
              <a:rPr lang="zh-CN" altLang="en-US" sz="2000" b="1">
                <a:latin typeface="+mn-ea"/>
              </a:rPr>
              <a:t>层后归一化</a:t>
            </a:r>
            <a:endParaRPr lang="en-US" sz="2000" b="1">
              <a:latin typeface="+mn-ea"/>
            </a:endParaRPr>
          </a:p>
        </p:txBody>
      </p:sp>
      <p:sp>
        <p:nvSpPr>
          <p:cNvPr id="15" name="文本框 14">
            <a:extLst>
              <a:ext uri="{FF2B5EF4-FFF2-40B4-BE49-F238E27FC236}">
                <a16:creationId xmlns:a16="http://schemas.microsoft.com/office/drawing/2014/main" id="{6ADE4553-5071-AC18-35BB-E6A56CA21D0D}"/>
              </a:ext>
            </a:extLst>
          </p:cNvPr>
          <p:cNvSpPr txBox="1"/>
          <p:nvPr/>
        </p:nvSpPr>
        <p:spPr>
          <a:xfrm>
            <a:off x="4874087" y="1702860"/>
            <a:ext cx="1830936" cy="400110"/>
          </a:xfrm>
          <a:prstGeom prst="rect">
            <a:avLst/>
          </a:prstGeom>
          <a:noFill/>
          <a:ln>
            <a:noFill/>
          </a:ln>
        </p:spPr>
        <p:txBody>
          <a:bodyPr wrap="square">
            <a:spAutoFit/>
          </a:bodyPr>
          <a:lstStyle/>
          <a:p>
            <a:pPr marL="342900" indent="-342900" algn="ctr">
              <a:buFont typeface="Arial" panose="020B0604020202020204" pitchFamily="34" charset="0"/>
              <a:buChar char="•"/>
            </a:pPr>
            <a:r>
              <a:rPr lang="zh-CN" altLang="en-US" sz="2000" b="1">
                <a:latin typeface="+mn-ea"/>
              </a:rPr>
              <a:t>层前归一化</a:t>
            </a:r>
            <a:endParaRPr lang="en-US" sz="2000" b="1">
              <a:latin typeface="+mn-ea"/>
            </a:endParaRPr>
          </a:p>
        </p:txBody>
      </p:sp>
      <p:sp>
        <p:nvSpPr>
          <p:cNvPr id="17" name="文本框 16">
            <a:extLst>
              <a:ext uri="{FF2B5EF4-FFF2-40B4-BE49-F238E27FC236}">
                <a16:creationId xmlns:a16="http://schemas.microsoft.com/office/drawing/2014/main" id="{2D619D5C-B816-CA2D-3754-E81C38A89583}"/>
              </a:ext>
            </a:extLst>
          </p:cNvPr>
          <p:cNvSpPr txBox="1"/>
          <p:nvPr/>
        </p:nvSpPr>
        <p:spPr>
          <a:xfrm>
            <a:off x="8348310" y="1702860"/>
            <a:ext cx="1892970" cy="400110"/>
          </a:xfrm>
          <a:prstGeom prst="rect">
            <a:avLst/>
          </a:prstGeom>
          <a:noFill/>
          <a:ln>
            <a:noFill/>
          </a:ln>
        </p:spPr>
        <p:txBody>
          <a:bodyPr wrap="square">
            <a:spAutoFit/>
          </a:bodyPr>
          <a:lstStyle/>
          <a:p>
            <a:pPr marL="342900" indent="-342900" algn="ctr">
              <a:buFont typeface="Arial" panose="020B0604020202020204" pitchFamily="34" charset="0"/>
              <a:buChar char="•"/>
            </a:pPr>
            <a:r>
              <a:rPr lang="zh-CN" altLang="en-US" sz="2000" b="1">
                <a:latin typeface="+mn-ea"/>
              </a:rPr>
              <a:t>夹心归一化</a:t>
            </a:r>
            <a:endParaRPr lang="en-US" sz="2000" b="1">
              <a:latin typeface="+mn-ea"/>
            </a:endParaRPr>
          </a:p>
        </p:txBody>
      </p:sp>
      <p:sp>
        <p:nvSpPr>
          <p:cNvPr id="19" name="文本框 18">
            <a:extLst>
              <a:ext uri="{FF2B5EF4-FFF2-40B4-BE49-F238E27FC236}">
                <a16:creationId xmlns:a16="http://schemas.microsoft.com/office/drawing/2014/main" id="{A2F5EB90-F6AD-1457-676F-EF1C60DAA0FF}"/>
              </a:ext>
            </a:extLst>
          </p:cNvPr>
          <p:cNvSpPr txBox="1"/>
          <p:nvPr/>
        </p:nvSpPr>
        <p:spPr>
          <a:xfrm>
            <a:off x="8052987" y="192883"/>
            <a:ext cx="3794884" cy="553998"/>
          </a:xfrm>
          <a:prstGeom prst="rect">
            <a:avLst/>
          </a:prstGeom>
          <a:noFill/>
        </p:spPr>
        <p:txBody>
          <a:bodyPr wrap="square">
            <a:spAutoFit/>
          </a:bodyPr>
          <a:lstStyle/>
          <a:p>
            <a:r>
              <a:rPr lang="en-US" sz="3000">
                <a:solidFill>
                  <a:schemeClr val="bg1">
                    <a:lumMod val="50000"/>
                  </a:schemeClr>
                </a:solidFill>
              </a:rPr>
              <a:t>Layer Normalization</a:t>
            </a:r>
          </a:p>
        </p:txBody>
      </p:sp>
      <p:sp>
        <p:nvSpPr>
          <p:cNvPr id="3" name="灯片编号占位符 2">
            <a:extLst>
              <a:ext uri="{FF2B5EF4-FFF2-40B4-BE49-F238E27FC236}">
                <a16:creationId xmlns:a16="http://schemas.microsoft.com/office/drawing/2014/main" id="{DDC17D38-832C-4CE3-A1B2-F3E077910A4A}"/>
              </a:ext>
            </a:extLst>
          </p:cNvPr>
          <p:cNvSpPr>
            <a:spLocks noGrp="1"/>
          </p:cNvSpPr>
          <p:nvPr>
            <p:ph type="sldNum" sz="quarter" idx="12"/>
          </p:nvPr>
        </p:nvSpPr>
        <p:spPr/>
        <p:txBody>
          <a:bodyPr/>
          <a:lstStyle/>
          <a:p>
            <a:fld id="{EC78E7B1-3FC2-4821-B144-3AA6EF938D0A}" type="slidenum">
              <a:rPr lang="zh-CN" altLang="en-US" sz="1400" b="1" smtClean="0"/>
              <a:pPr/>
              <a:t>36</a:t>
            </a:fld>
            <a:r>
              <a:rPr lang="zh-CN" altLang="en-US"/>
              <a:t> </a:t>
            </a:r>
            <a:r>
              <a:rPr lang="en-US" altLang="zh-CN"/>
              <a:t>/ 82</a:t>
            </a:r>
            <a:endParaRPr lang="zh-CN" altLang="en-US" dirty="0"/>
          </a:p>
        </p:txBody>
      </p:sp>
    </p:spTree>
    <p:extLst>
      <p:ext uri="{BB962C8B-B14F-4D97-AF65-F5344CB8AC3E}">
        <p14:creationId xmlns:p14="http://schemas.microsoft.com/office/powerpoint/2010/main" val="21267547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21DD40-BC11-E62C-C7B1-6C6C74328DC6}"/>
              </a:ext>
            </a:extLst>
          </p:cNvPr>
          <p:cNvSpPr>
            <a:spLocks noGrp="1"/>
          </p:cNvSpPr>
          <p:nvPr>
            <p:ph type="title"/>
          </p:nvPr>
        </p:nvSpPr>
        <p:spPr/>
        <p:txBody>
          <a:bodyPr/>
          <a:lstStyle/>
          <a:p>
            <a:r>
              <a:rPr lang="zh-CN" altLang="en-US"/>
              <a:t>激活函数</a:t>
            </a:r>
            <a:endParaRPr lang="en-US"/>
          </a:p>
        </p:txBody>
      </p:sp>
      <p:pic>
        <p:nvPicPr>
          <p:cNvPr id="5" name="图片 4">
            <a:extLst>
              <a:ext uri="{FF2B5EF4-FFF2-40B4-BE49-F238E27FC236}">
                <a16:creationId xmlns:a16="http://schemas.microsoft.com/office/drawing/2014/main" id="{6791111C-752F-A20C-5DAA-14E5A48F55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815" y="1581143"/>
            <a:ext cx="4663852" cy="4688185"/>
          </a:xfrm>
          <a:prstGeom prst="rect">
            <a:avLst/>
          </a:prstGeom>
        </p:spPr>
      </p:pic>
      <p:sp>
        <p:nvSpPr>
          <p:cNvPr id="9" name="文本框 8">
            <a:extLst>
              <a:ext uri="{FF2B5EF4-FFF2-40B4-BE49-F238E27FC236}">
                <a16:creationId xmlns:a16="http://schemas.microsoft.com/office/drawing/2014/main" id="{1AD7458B-8BE4-2B94-E246-72B4D947602B}"/>
              </a:ext>
            </a:extLst>
          </p:cNvPr>
          <p:cNvSpPr txBox="1"/>
          <p:nvPr/>
        </p:nvSpPr>
        <p:spPr>
          <a:xfrm>
            <a:off x="6049652" y="1188629"/>
            <a:ext cx="5613400" cy="1056443"/>
          </a:xfrm>
          <a:prstGeom prst="rect">
            <a:avLst/>
          </a:prstGeom>
          <a:noFill/>
        </p:spPr>
        <p:txBody>
          <a:bodyPr wrap="square">
            <a:spAutoFit/>
          </a:bodyPr>
          <a:lstStyle/>
          <a:p>
            <a:pPr>
              <a:lnSpc>
                <a:spcPct val="150000"/>
              </a:lnSpc>
            </a:pPr>
            <a:r>
              <a:rPr lang="zh-CN" altLang="en-US" sz="2200"/>
              <a:t>将小于零的神经元的值设置为</a:t>
            </a:r>
            <a:r>
              <a:rPr lang="en-US" altLang="zh-CN" sz="2200"/>
              <a:t>0</a:t>
            </a:r>
            <a:r>
              <a:rPr lang="zh-CN" altLang="en-US" sz="2200"/>
              <a:t>，</a:t>
            </a:r>
            <a:br>
              <a:rPr lang="en-US" altLang="zh-CN" sz="2200"/>
            </a:br>
            <a:r>
              <a:rPr lang="zh-CN" altLang="en-US" sz="2200"/>
              <a:t>被置为</a:t>
            </a:r>
            <a:r>
              <a:rPr lang="en-US" altLang="zh-CN" sz="2200"/>
              <a:t>0</a:t>
            </a:r>
            <a:r>
              <a:rPr lang="zh-CN" altLang="en-US" sz="2200"/>
              <a:t>的神经元将学习不到有用的信息。</a:t>
            </a:r>
            <a:endParaRPr lang="en-US" sz="2200"/>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F37F72A1-0DB3-C36A-0B0B-26154B5AE4BA}"/>
                  </a:ext>
                </a:extLst>
              </p:cNvPr>
              <p:cNvSpPr txBox="1"/>
              <p:nvPr/>
            </p:nvSpPr>
            <p:spPr>
              <a:xfrm>
                <a:off x="6049652" y="2611960"/>
                <a:ext cx="3613360" cy="46166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3000" b="0" i="0" smtClean="0">
                          <a:latin typeface="Cambria Math" panose="02040503050406030204" pitchFamily="18" charset="0"/>
                        </a:rPr>
                        <m:t>ReLU</m:t>
                      </m:r>
                      <m:d>
                        <m:dPr>
                          <m:ctrlPr>
                            <a:rPr lang="en-US" sz="3000" b="0" i="1" smtClean="0">
                              <a:latin typeface="Cambria Math" panose="02040503050406030204" pitchFamily="18" charset="0"/>
                            </a:rPr>
                          </m:ctrlPr>
                        </m:dPr>
                        <m:e>
                          <m:r>
                            <a:rPr lang="en-US" sz="3000" b="0" i="1" smtClean="0">
                              <a:latin typeface="Cambria Math" panose="02040503050406030204" pitchFamily="18" charset="0"/>
                            </a:rPr>
                            <m:t>𝑥</m:t>
                          </m:r>
                        </m:e>
                      </m:d>
                      <m:r>
                        <a:rPr lang="en-US" sz="3000" b="0" i="1" smtClean="0">
                          <a:latin typeface="Cambria Math" panose="02040503050406030204" pitchFamily="18" charset="0"/>
                        </a:rPr>
                        <m:t>=</m:t>
                      </m:r>
                      <m:r>
                        <m:rPr>
                          <m:sty m:val="p"/>
                        </m:rPr>
                        <a:rPr lang="en-US" sz="3000" b="0" i="0" smtClean="0">
                          <a:latin typeface="Cambria Math" panose="02040503050406030204" pitchFamily="18" charset="0"/>
                        </a:rPr>
                        <m:t>max</m:t>
                      </m:r>
                      <m:r>
                        <a:rPr lang="en-US" sz="3000" b="0" i="1" smtClean="0">
                          <a:latin typeface="Cambria Math" panose="02040503050406030204" pitchFamily="18" charset="0"/>
                        </a:rPr>
                        <m:t>⁡(</m:t>
                      </m:r>
                      <m:r>
                        <a:rPr lang="en-US" sz="3000" b="0" i="1" smtClean="0">
                          <a:latin typeface="Cambria Math" panose="02040503050406030204" pitchFamily="18" charset="0"/>
                        </a:rPr>
                        <m:t>𝑥</m:t>
                      </m:r>
                      <m:r>
                        <a:rPr lang="en-US" sz="3000" b="0" i="1" smtClean="0">
                          <a:latin typeface="Cambria Math" panose="02040503050406030204" pitchFamily="18" charset="0"/>
                        </a:rPr>
                        <m:t>,0)</m:t>
                      </m:r>
                    </m:oMath>
                  </m:oMathPara>
                </a14:m>
                <a:endParaRPr lang="en-US" sz="3000"/>
              </a:p>
            </p:txBody>
          </p:sp>
        </mc:Choice>
        <mc:Fallback xmlns="">
          <p:sp>
            <p:nvSpPr>
              <p:cNvPr id="3" name="文本框 2">
                <a:extLst>
                  <a:ext uri="{FF2B5EF4-FFF2-40B4-BE49-F238E27FC236}">
                    <a16:creationId xmlns:a16="http://schemas.microsoft.com/office/drawing/2014/main" id="{F37F72A1-0DB3-C36A-0B0B-26154B5AE4BA}"/>
                  </a:ext>
                </a:extLst>
              </p:cNvPr>
              <p:cNvSpPr txBox="1">
                <a:spLocks noRot="1" noChangeAspect="1" noMove="1" noResize="1" noEditPoints="1" noAdjustHandles="1" noChangeArrowheads="1" noChangeShapeType="1" noTextEdit="1"/>
              </p:cNvSpPr>
              <p:nvPr/>
            </p:nvSpPr>
            <p:spPr>
              <a:xfrm>
                <a:off x="6049652" y="2611960"/>
                <a:ext cx="3613360" cy="461665"/>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27D451FE-995C-E4A2-BD26-DC9CA1758258}"/>
                  </a:ext>
                </a:extLst>
              </p:cNvPr>
              <p:cNvSpPr txBox="1"/>
              <p:nvPr/>
            </p:nvSpPr>
            <p:spPr>
              <a:xfrm>
                <a:off x="6049652" y="5536161"/>
                <a:ext cx="4458015" cy="46166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3000" b="0" i="0" smtClean="0">
                          <a:latin typeface="Cambria Math" panose="02040503050406030204" pitchFamily="18" charset="0"/>
                        </a:rPr>
                        <m:t>Swish</m:t>
                      </m:r>
                      <m:d>
                        <m:dPr>
                          <m:ctrlPr>
                            <a:rPr lang="en-US" sz="3000" b="0" i="1" smtClean="0">
                              <a:latin typeface="Cambria Math" panose="02040503050406030204" pitchFamily="18" charset="0"/>
                            </a:rPr>
                          </m:ctrlPr>
                        </m:dPr>
                        <m:e>
                          <m:r>
                            <a:rPr lang="en-US" sz="3000" b="0" i="1" smtClean="0">
                              <a:latin typeface="Cambria Math" panose="02040503050406030204" pitchFamily="18" charset="0"/>
                            </a:rPr>
                            <m:t>𝑥</m:t>
                          </m:r>
                        </m:e>
                      </m:d>
                      <m:r>
                        <a:rPr lang="en-US" sz="3000" b="0" i="1" smtClean="0">
                          <a:latin typeface="Cambria Math" panose="02040503050406030204" pitchFamily="18" charset="0"/>
                        </a:rPr>
                        <m:t>=</m:t>
                      </m:r>
                      <m:r>
                        <a:rPr lang="en-US" sz="3000" i="1">
                          <a:latin typeface="Cambria Math" panose="02040503050406030204" pitchFamily="18" charset="0"/>
                        </a:rPr>
                        <m:t>𝑥</m:t>
                      </m:r>
                      <m:r>
                        <a:rPr lang="en-US" sz="3000" i="1" smtClean="0">
                          <a:latin typeface="Cambria Math" panose="02040503050406030204" pitchFamily="18" charset="0"/>
                          <a:ea typeface="Cambria Math" panose="02040503050406030204" pitchFamily="18" charset="0"/>
                        </a:rPr>
                        <m:t>∙</m:t>
                      </m:r>
                      <m:r>
                        <m:rPr>
                          <m:sty m:val="p"/>
                        </m:rPr>
                        <a:rPr lang="en-US" sz="3000" b="0" i="0" smtClean="0">
                          <a:latin typeface="Cambria Math" panose="02040503050406030204" pitchFamily="18" charset="0"/>
                        </a:rPr>
                        <m:t>sigmoid</m:t>
                      </m:r>
                      <m:r>
                        <a:rPr lang="en-US" sz="3000" b="0" i="1" smtClean="0">
                          <a:latin typeface="Cambria Math" panose="02040503050406030204" pitchFamily="18" charset="0"/>
                        </a:rPr>
                        <m:t>⁡(</m:t>
                      </m:r>
                      <m:r>
                        <a:rPr lang="en-US" sz="3000" b="0" i="1" smtClean="0">
                          <a:latin typeface="Cambria Math" panose="02040503050406030204" pitchFamily="18" charset="0"/>
                        </a:rPr>
                        <m:t>𝑥</m:t>
                      </m:r>
                      <m:r>
                        <a:rPr lang="en-US" sz="3000" b="0" i="1" smtClean="0">
                          <a:latin typeface="Cambria Math" panose="02040503050406030204" pitchFamily="18" charset="0"/>
                        </a:rPr>
                        <m:t>)</m:t>
                      </m:r>
                    </m:oMath>
                  </m:oMathPara>
                </a14:m>
                <a:endParaRPr lang="en-US" sz="3000"/>
              </a:p>
            </p:txBody>
          </p:sp>
        </mc:Choice>
        <mc:Fallback xmlns="">
          <p:sp>
            <p:nvSpPr>
              <p:cNvPr id="6" name="文本框 5">
                <a:extLst>
                  <a:ext uri="{FF2B5EF4-FFF2-40B4-BE49-F238E27FC236}">
                    <a16:creationId xmlns:a16="http://schemas.microsoft.com/office/drawing/2014/main" id="{27D451FE-995C-E4A2-BD26-DC9CA1758258}"/>
                  </a:ext>
                </a:extLst>
              </p:cNvPr>
              <p:cNvSpPr txBox="1">
                <a:spLocks noRot="1" noChangeAspect="1" noMove="1" noResize="1" noEditPoints="1" noAdjustHandles="1" noChangeArrowheads="1" noChangeShapeType="1" noTextEdit="1"/>
              </p:cNvSpPr>
              <p:nvPr/>
            </p:nvSpPr>
            <p:spPr>
              <a:xfrm>
                <a:off x="6049652" y="5536161"/>
                <a:ext cx="4458015" cy="461665"/>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976D78E0-74DE-CE5D-EA85-8A635DADEC21}"/>
                  </a:ext>
                </a:extLst>
              </p:cNvPr>
              <p:cNvSpPr txBox="1"/>
              <p:nvPr/>
            </p:nvSpPr>
            <p:spPr>
              <a:xfrm>
                <a:off x="6049652" y="3700043"/>
                <a:ext cx="3358355" cy="46166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3000" b="0" i="0" smtClean="0">
                          <a:latin typeface="Cambria Math" panose="02040503050406030204" pitchFamily="18" charset="0"/>
                        </a:rPr>
                        <m:t>GeLU</m:t>
                      </m:r>
                      <m:d>
                        <m:dPr>
                          <m:ctrlPr>
                            <a:rPr lang="en-US" sz="3000" b="0" i="1" smtClean="0">
                              <a:latin typeface="Cambria Math" panose="02040503050406030204" pitchFamily="18" charset="0"/>
                            </a:rPr>
                          </m:ctrlPr>
                        </m:dPr>
                        <m:e>
                          <m:r>
                            <a:rPr lang="en-US" sz="3000" b="0" i="1" smtClean="0">
                              <a:latin typeface="Cambria Math" panose="02040503050406030204" pitchFamily="18" charset="0"/>
                            </a:rPr>
                            <m:t>𝑥</m:t>
                          </m:r>
                        </m:e>
                      </m:d>
                      <m:r>
                        <a:rPr lang="en-US" sz="3000" b="0" i="1" smtClean="0">
                          <a:latin typeface="Cambria Math" panose="02040503050406030204" pitchFamily="18" charset="0"/>
                        </a:rPr>
                        <m:t>=</m:t>
                      </m:r>
                      <m:r>
                        <a:rPr lang="en-US" sz="3000" i="1">
                          <a:latin typeface="Cambria Math" panose="02040503050406030204" pitchFamily="18" charset="0"/>
                        </a:rPr>
                        <m:t>𝑥</m:t>
                      </m:r>
                      <m:r>
                        <a:rPr lang="en-US" sz="3000" i="1">
                          <a:latin typeface="Cambria Math" panose="02040503050406030204" pitchFamily="18" charset="0"/>
                          <a:ea typeface="Cambria Math" panose="02040503050406030204" pitchFamily="18" charset="0"/>
                        </a:rPr>
                        <m:t>∙</m:t>
                      </m:r>
                      <m:r>
                        <m:rPr>
                          <m:sty m:val="p"/>
                        </m:rPr>
                        <a:rPr lang="el-GR" sz="3000" b="0" i="1" smtClean="0">
                          <a:latin typeface="Cambria Math" panose="02040503050406030204" pitchFamily="18" charset="0"/>
                          <a:ea typeface="Cambria Math" panose="02040503050406030204" pitchFamily="18" charset="0"/>
                        </a:rPr>
                        <m:t>Φ</m:t>
                      </m:r>
                      <m:r>
                        <a:rPr lang="en-US" sz="3000" b="0" i="1" smtClean="0">
                          <a:latin typeface="Cambria Math" panose="02040503050406030204" pitchFamily="18" charset="0"/>
                        </a:rPr>
                        <m:t>⁡(</m:t>
                      </m:r>
                      <m:r>
                        <a:rPr lang="en-US" sz="3000" b="0" i="1" smtClean="0">
                          <a:latin typeface="Cambria Math" panose="02040503050406030204" pitchFamily="18" charset="0"/>
                        </a:rPr>
                        <m:t>𝑥</m:t>
                      </m:r>
                      <m:r>
                        <a:rPr lang="en-US" sz="3000" b="0" i="1" smtClean="0">
                          <a:latin typeface="Cambria Math" panose="02040503050406030204" pitchFamily="18" charset="0"/>
                        </a:rPr>
                        <m:t>)</m:t>
                      </m:r>
                    </m:oMath>
                  </m:oMathPara>
                </a14:m>
                <a:endParaRPr lang="en-US" sz="3000"/>
              </a:p>
            </p:txBody>
          </p:sp>
        </mc:Choice>
        <mc:Fallback xmlns="">
          <p:sp>
            <p:nvSpPr>
              <p:cNvPr id="12" name="文本框 11">
                <a:extLst>
                  <a:ext uri="{FF2B5EF4-FFF2-40B4-BE49-F238E27FC236}">
                    <a16:creationId xmlns:a16="http://schemas.microsoft.com/office/drawing/2014/main" id="{976D78E0-74DE-CE5D-EA85-8A635DADEC21}"/>
                  </a:ext>
                </a:extLst>
              </p:cNvPr>
              <p:cNvSpPr txBox="1">
                <a:spLocks noRot="1" noChangeAspect="1" noMove="1" noResize="1" noEditPoints="1" noAdjustHandles="1" noChangeArrowheads="1" noChangeShapeType="1" noTextEdit="1"/>
              </p:cNvSpPr>
              <p:nvPr/>
            </p:nvSpPr>
            <p:spPr>
              <a:xfrm>
                <a:off x="6049652" y="3700043"/>
                <a:ext cx="3358355" cy="461665"/>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6FE97F2F-5A1C-83B6-4E74-97851187E315}"/>
                  </a:ext>
                </a:extLst>
              </p:cNvPr>
              <p:cNvSpPr txBox="1"/>
              <p:nvPr/>
            </p:nvSpPr>
            <p:spPr>
              <a:xfrm>
                <a:off x="6709752" y="4389110"/>
                <a:ext cx="5090561" cy="5262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b="0" i="1" smtClean="0">
                              <a:latin typeface="Cambria Math" panose="02040503050406030204" pitchFamily="18" charset="0"/>
                              <a:ea typeface="Cambria Math" panose="02040503050406030204" pitchFamily="18" charset="0"/>
                            </a:rPr>
                          </m:ctrlPr>
                        </m:funcPr>
                        <m:fName>
                          <m:r>
                            <m:rPr>
                              <m:sty m:val="p"/>
                            </m:rPr>
                            <a:rPr lang="el-GR" b="0" i="1" smtClean="0">
                              <a:latin typeface="Cambria Math" panose="02040503050406030204" pitchFamily="18" charset="0"/>
                              <a:ea typeface="Cambria Math" panose="02040503050406030204" pitchFamily="18" charset="0"/>
                            </a:rPr>
                            <m:t>Φ</m:t>
                          </m:r>
                        </m:fName>
                        <m:e>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rPr>
                                <m:t>𝑥</m:t>
                              </m:r>
                            </m:e>
                          </m:d>
                        </m:e>
                      </m:func>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1</m:t>
                          </m:r>
                        </m:num>
                        <m:den>
                          <m:r>
                            <a:rPr lang="en-US" b="0" i="1" smtClean="0">
                              <a:latin typeface="Cambria Math" panose="02040503050406030204" pitchFamily="18" charset="0"/>
                              <a:ea typeface="Cambria Math" panose="02040503050406030204" pitchFamily="18" charset="0"/>
                            </a:rPr>
                            <m:t>2</m:t>
                          </m:r>
                        </m:den>
                      </m:f>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1+</m:t>
                          </m:r>
                          <m:r>
                            <m:rPr>
                              <m:sty m:val="p"/>
                            </m:rPr>
                            <a:rPr lang="en-US" b="0" i="0" smtClean="0">
                              <a:latin typeface="Cambria Math" panose="02040503050406030204" pitchFamily="18" charset="0"/>
                              <a:ea typeface="Cambria Math" panose="02040503050406030204" pitchFamily="18" charset="0"/>
                            </a:rPr>
                            <m:t>tanh</m:t>
                          </m:r>
                          <m:d>
                            <m:dPr>
                              <m:ctrlPr>
                                <a:rPr lang="en-US" b="0" i="1" smtClean="0">
                                  <a:latin typeface="Cambria Math" panose="02040503050406030204" pitchFamily="18" charset="0"/>
                                  <a:ea typeface="Cambria Math" panose="02040503050406030204" pitchFamily="18" charset="0"/>
                                </a:rPr>
                              </m:ctrlPr>
                            </m:dPr>
                            <m:e>
                              <m:rad>
                                <m:radPr>
                                  <m:degHide m:val="on"/>
                                  <m:ctrlPr>
                                    <a:rPr lang="en-US" b="0" i="1" smtClean="0">
                                      <a:latin typeface="Cambria Math" panose="02040503050406030204" pitchFamily="18" charset="0"/>
                                      <a:ea typeface="Cambria Math" panose="02040503050406030204" pitchFamily="18" charset="0"/>
                                    </a:rPr>
                                  </m:ctrlPr>
                                </m:radPr>
                                <m:deg/>
                                <m:e>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𝜋</m:t>
                                  </m:r>
                                </m:e>
                              </m:rad>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𝑥</m:t>
                                  </m:r>
                                  <m:r>
                                    <a:rPr lang="en-US" b="0" i="1" smtClean="0">
                                      <a:latin typeface="Cambria Math" panose="02040503050406030204" pitchFamily="18" charset="0"/>
                                      <a:ea typeface="Cambria Math" panose="02040503050406030204" pitchFamily="18" charset="0"/>
                                    </a:rPr>
                                    <m:t>+0.044715∙</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𝑥</m:t>
                                      </m:r>
                                    </m:e>
                                    <m:sup>
                                      <m:r>
                                        <a:rPr lang="en-US" b="0" i="1" smtClean="0">
                                          <a:latin typeface="Cambria Math" panose="02040503050406030204" pitchFamily="18" charset="0"/>
                                          <a:ea typeface="Cambria Math" panose="02040503050406030204" pitchFamily="18" charset="0"/>
                                        </a:rPr>
                                        <m:t>3</m:t>
                                      </m:r>
                                    </m:sup>
                                  </m:sSup>
                                </m:e>
                              </m:d>
                            </m:e>
                          </m:d>
                        </m:e>
                      </m:d>
                    </m:oMath>
                  </m:oMathPara>
                </a14:m>
                <a:endParaRPr lang="en-US"/>
              </a:p>
            </p:txBody>
          </p:sp>
        </mc:Choice>
        <mc:Fallback xmlns="">
          <p:sp>
            <p:nvSpPr>
              <p:cNvPr id="14" name="文本框 13">
                <a:extLst>
                  <a:ext uri="{FF2B5EF4-FFF2-40B4-BE49-F238E27FC236}">
                    <a16:creationId xmlns:a16="http://schemas.microsoft.com/office/drawing/2014/main" id="{6FE97F2F-5A1C-83B6-4E74-97851187E315}"/>
                  </a:ext>
                </a:extLst>
              </p:cNvPr>
              <p:cNvSpPr txBox="1">
                <a:spLocks noRot="1" noChangeAspect="1" noMove="1" noResize="1" noEditPoints="1" noAdjustHandles="1" noChangeArrowheads="1" noChangeShapeType="1" noTextEdit="1"/>
              </p:cNvSpPr>
              <p:nvPr/>
            </p:nvSpPr>
            <p:spPr>
              <a:xfrm>
                <a:off x="6709752" y="4389110"/>
                <a:ext cx="5090561" cy="526298"/>
              </a:xfrm>
              <a:prstGeom prst="rect">
                <a:avLst/>
              </a:prstGeom>
              <a:blipFill>
                <a:blip r:embed="rId6"/>
                <a:stretch>
                  <a:fillRect/>
                </a:stretch>
              </a:blipFill>
            </p:spPr>
            <p:txBody>
              <a:bodyPr/>
              <a:lstStyle/>
              <a:p>
                <a:r>
                  <a:rPr lang="en-US">
                    <a:noFill/>
                  </a:rPr>
                  <a:t> </a:t>
                </a:r>
              </a:p>
            </p:txBody>
          </p:sp>
        </mc:Fallback>
      </mc:AlternateContent>
      <p:sp>
        <p:nvSpPr>
          <p:cNvPr id="7" name="灯片编号占位符 6">
            <a:extLst>
              <a:ext uri="{FF2B5EF4-FFF2-40B4-BE49-F238E27FC236}">
                <a16:creationId xmlns:a16="http://schemas.microsoft.com/office/drawing/2014/main" id="{08B91690-B3D1-1D82-2C8B-709445D60D57}"/>
              </a:ext>
            </a:extLst>
          </p:cNvPr>
          <p:cNvSpPr>
            <a:spLocks noGrp="1"/>
          </p:cNvSpPr>
          <p:nvPr>
            <p:ph type="sldNum" sz="quarter" idx="12"/>
          </p:nvPr>
        </p:nvSpPr>
        <p:spPr/>
        <p:txBody>
          <a:bodyPr/>
          <a:lstStyle/>
          <a:p>
            <a:fld id="{EC78E7B1-3FC2-4821-B144-3AA6EF938D0A}" type="slidenum">
              <a:rPr lang="zh-CN" altLang="en-US" sz="1400" b="1" smtClean="0"/>
              <a:pPr/>
              <a:t>37</a:t>
            </a:fld>
            <a:r>
              <a:rPr lang="zh-CN" altLang="en-US"/>
              <a:t> </a:t>
            </a:r>
            <a:r>
              <a:rPr lang="en-US" altLang="zh-CN"/>
              <a:t>/ 82</a:t>
            </a:r>
            <a:endParaRPr lang="zh-CN" altLang="en-US" dirty="0"/>
          </a:p>
        </p:txBody>
      </p:sp>
    </p:spTree>
    <p:extLst>
      <p:ext uri="{BB962C8B-B14F-4D97-AF65-F5344CB8AC3E}">
        <p14:creationId xmlns:p14="http://schemas.microsoft.com/office/powerpoint/2010/main" val="21750472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51ABDD-A087-50A2-8906-007D2879696A}"/>
              </a:ext>
            </a:extLst>
          </p:cNvPr>
          <p:cNvSpPr>
            <a:spLocks noGrp="1"/>
          </p:cNvSpPr>
          <p:nvPr>
            <p:ph type="title"/>
          </p:nvPr>
        </p:nvSpPr>
        <p:spPr/>
        <p:txBody>
          <a:bodyPr/>
          <a:lstStyle/>
          <a:p>
            <a:r>
              <a:rPr lang="zh-CN" altLang="en-US" b="1">
                <a:solidFill>
                  <a:schemeClr val="accent1"/>
                </a:solidFill>
              </a:rPr>
              <a:t>多头</a:t>
            </a:r>
            <a:r>
              <a:rPr lang="zh-CN" altLang="en-US"/>
              <a:t>注意力机制</a:t>
            </a:r>
            <a:endParaRPr lang="en-US"/>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5B519087-6B8D-0782-13E9-3B3323917940}"/>
                  </a:ext>
                </a:extLst>
              </p:cNvPr>
              <p:cNvSpPr txBox="1"/>
              <p:nvPr/>
            </p:nvSpPr>
            <p:spPr>
              <a:xfrm>
                <a:off x="577359" y="900000"/>
                <a:ext cx="11225174" cy="156427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200"/>
                  <a:t>完整</a:t>
                </a:r>
                <a:r>
                  <a:rPr lang="zh-CN" altLang="en-US" sz="2200" b="1"/>
                  <a:t>多头自注意力机制</a:t>
                </a:r>
                <a:r>
                  <a:rPr lang="zh-CN" altLang="en-US" sz="2200"/>
                  <a:t>：原始</a:t>
                </a:r>
                <a:r>
                  <a:rPr lang="en-US" altLang="zh-CN" sz="2200"/>
                  <a:t>Transformer</a:t>
                </a:r>
                <a:r>
                  <a:rPr lang="zh-CN" altLang="en-US" sz="2200"/>
                  <a:t>，计算复杂度高 </a:t>
                </a:r>
                <a14:m>
                  <m:oMath xmlns:m="http://schemas.openxmlformats.org/officeDocument/2006/math">
                    <m:r>
                      <a:rPr lang="zh-CN" altLang="en-US" sz="2200" i="1" smtClean="0">
                        <a:latin typeface="Cambria Math" panose="02040503050406030204" pitchFamily="18" charset="0"/>
                      </a:rPr>
                      <m:t>𝑂</m:t>
                    </m:r>
                    <m:r>
                      <a:rPr lang="en-US" altLang="zh-CN" sz="2200" i="1">
                        <a:latin typeface="Cambria Math" panose="02040503050406030204" pitchFamily="18" charset="0"/>
                      </a:rPr>
                      <m:t>(</m:t>
                    </m:r>
                    <m:sSup>
                      <m:sSupPr>
                        <m:ctrlPr>
                          <a:rPr lang="en-US" altLang="zh-CN" sz="2200" b="0" i="1" smtClean="0">
                            <a:latin typeface="Cambria Math" panose="02040503050406030204" pitchFamily="18" charset="0"/>
                          </a:rPr>
                        </m:ctrlPr>
                      </m:sSupPr>
                      <m:e>
                        <m:r>
                          <a:rPr lang="zh-CN" altLang="en-US" sz="2200" i="1">
                            <a:latin typeface="Cambria Math" panose="02040503050406030204" pitchFamily="18" charset="0"/>
                          </a:rPr>
                          <m:t>𝑇</m:t>
                        </m:r>
                      </m:e>
                      <m:sup>
                        <m:r>
                          <a:rPr lang="en-US" altLang="zh-CN" sz="2200" i="1">
                            <a:latin typeface="Cambria Math" panose="02040503050406030204" pitchFamily="18" charset="0"/>
                          </a:rPr>
                          <m:t>2</m:t>
                        </m:r>
                      </m:sup>
                    </m:sSup>
                    <m:r>
                      <a:rPr lang="en-US" altLang="zh-CN" sz="2200" i="1">
                        <a:latin typeface="Cambria Math" panose="02040503050406030204" pitchFamily="18" charset="0"/>
                      </a:rPr>
                      <m:t>)</m:t>
                    </m:r>
                  </m:oMath>
                </a14:m>
                <a:r>
                  <a:rPr lang="zh-CN" altLang="en-US" sz="2200"/>
                  <a:t>。</a:t>
                </a:r>
                <a:endParaRPr lang="en-US" altLang="zh-CN" sz="2200"/>
              </a:p>
              <a:p>
                <a:pPr marL="285750" indent="-285750">
                  <a:lnSpc>
                    <a:spcPct val="150000"/>
                  </a:lnSpc>
                  <a:buFont typeface="Arial" panose="020B0604020202020204" pitchFamily="34" charset="0"/>
                  <a:buChar char="•"/>
                </a:pPr>
                <a:r>
                  <a:rPr lang="zh-CN" altLang="en-US" sz="2200" b="1"/>
                  <a:t>多查询注意力机制</a:t>
                </a:r>
                <a:r>
                  <a:rPr lang="zh-CN" altLang="en-US" sz="2200"/>
                  <a:t>：针对不同的头共享相同的</a:t>
                </a:r>
                <a:r>
                  <a:rPr lang="zh-CN" altLang="en-US" sz="2200" b="1"/>
                  <a:t>键</a:t>
                </a:r>
                <a:r>
                  <a:rPr lang="zh-CN" altLang="en-US" sz="2200"/>
                  <a:t>和</a:t>
                </a:r>
                <a:r>
                  <a:rPr lang="zh-CN" altLang="en-US" sz="2200" b="1"/>
                  <a:t>值</a:t>
                </a:r>
                <a:r>
                  <a:rPr lang="zh-CN" altLang="en-US" sz="2200"/>
                  <a:t>变换矩阵。</a:t>
                </a:r>
                <a:endParaRPr lang="en-US" altLang="zh-CN" sz="2200"/>
              </a:p>
              <a:p>
                <a:pPr marL="285750" indent="-285750">
                  <a:lnSpc>
                    <a:spcPct val="150000"/>
                  </a:lnSpc>
                  <a:buFont typeface="Arial" panose="020B0604020202020204" pitchFamily="34" charset="0"/>
                  <a:buChar char="•"/>
                </a:pPr>
                <a:r>
                  <a:rPr lang="zh-CN" altLang="en-US" sz="2200" b="1"/>
                  <a:t>分组查询注意力机制</a:t>
                </a:r>
                <a:r>
                  <a:rPr lang="zh-CN" altLang="en-US" sz="2200"/>
                  <a:t>：将全部的头划分为若干组，同一组内的头共享相同的变换矩阵。</a:t>
                </a:r>
                <a:endParaRPr lang="en-US" altLang="zh-CN" sz="2200"/>
              </a:p>
            </p:txBody>
          </p:sp>
        </mc:Choice>
        <mc:Fallback xmlns="">
          <p:sp>
            <p:nvSpPr>
              <p:cNvPr id="5" name="文本框 4">
                <a:extLst>
                  <a:ext uri="{FF2B5EF4-FFF2-40B4-BE49-F238E27FC236}">
                    <a16:creationId xmlns:a16="http://schemas.microsoft.com/office/drawing/2014/main" id="{5B519087-6B8D-0782-13E9-3B3323917940}"/>
                  </a:ext>
                </a:extLst>
              </p:cNvPr>
              <p:cNvSpPr txBox="1">
                <a:spLocks noRot="1" noChangeAspect="1" noMove="1" noResize="1" noEditPoints="1" noAdjustHandles="1" noChangeArrowheads="1" noChangeShapeType="1" noTextEdit="1"/>
              </p:cNvSpPr>
              <p:nvPr/>
            </p:nvSpPr>
            <p:spPr>
              <a:xfrm>
                <a:off x="577359" y="900000"/>
                <a:ext cx="11225174" cy="1564274"/>
              </a:xfrm>
              <a:prstGeom prst="rect">
                <a:avLst/>
              </a:prstGeom>
              <a:blipFill>
                <a:blip r:embed="rId2"/>
                <a:stretch>
                  <a:fillRect l="-652" b="-7422"/>
                </a:stretch>
              </a:blipFill>
            </p:spPr>
            <p:txBody>
              <a:bodyPr/>
              <a:lstStyle/>
              <a:p>
                <a:r>
                  <a:rPr lang="en-US">
                    <a:noFill/>
                  </a:rPr>
                  <a:t> </a:t>
                </a:r>
              </a:p>
            </p:txBody>
          </p:sp>
        </mc:Fallback>
      </mc:AlternateContent>
      <p:pic>
        <p:nvPicPr>
          <p:cNvPr id="9" name="图片 8">
            <a:extLst>
              <a:ext uri="{FF2B5EF4-FFF2-40B4-BE49-F238E27FC236}">
                <a16:creationId xmlns:a16="http://schemas.microsoft.com/office/drawing/2014/main" id="{1ABBBE66-4D75-9194-553C-FF48000929E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98406" y="2967900"/>
            <a:ext cx="1852574" cy="3484801"/>
          </a:xfrm>
          <a:prstGeom prst="rect">
            <a:avLst/>
          </a:prstGeom>
        </p:spPr>
      </p:pic>
      <p:grpSp>
        <p:nvGrpSpPr>
          <p:cNvPr id="11" name="组合 10">
            <a:extLst>
              <a:ext uri="{FF2B5EF4-FFF2-40B4-BE49-F238E27FC236}">
                <a16:creationId xmlns:a16="http://schemas.microsoft.com/office/drawing/2014/main" id="{D10BEB92-7E90-973E-224C-88525171D8CC}"/>
              </a:ext>
            </a:extLst>
          </p:cNvPr>
          <p:cNvGrpSpPr/>
          <p:nvPr/>
        </p:nvGrpSpPr>
        <p:grpSpPr>
          <a:xfrm>
            <a:off x="8062717" y="2590689"/>
            <a:ext cx="1852574" cy="3862012"/>
            <a:chOff x="4718373" y="2689011"/>
            <a:chExt cx="1852574" cy="3862012"/>
          </a:xfrm>
        </p:grpSpPr>
        <p:sp>
          <p:nvSpPr>
            <p:cNvPr id="6" name="文本框 5">
              <a:extLst>
                <a:ext uri="{FF2B5EF4-FFF2-40B4-BE49-F238E27FC236}">
                  <a16:creationId xmlns:a16="http://schemas.microsoft.com/office/drawing/2014/main" id="{510BC439-1391-EE9D-E300-C3DC0766756D}"/>
                </a:ext>
              </a:extLst>
            </p:cNvPr>
            <p:cNvSpPr txBox="1"/>
            <p:nvPr/>
          </p:nvSpPr>
          <p:spPr>
            <a:xfrm>
              <a:off x="4853025" y="2689011"/>
              <a:ext cx="1515534" cy="369332"/>
            </a:xfrm>
            <a:prstGeom prst="rect">
              <a:avLst/>
            </a:prstGeom>
            <a:noFill/>
          </p:spPr>
          <p:txBody>
            <a:bodyPr wrap="square">
              <a:spAutoFit/>
            </a:bodyPr>
            <a:lstStyle/>
            <a:p>
              <a:pPr algn="ctr"/>
              <a:r>
                <a:rPr lang="en-US" altLang="zh-CN" sz="1800"/>
                <a:t>LLaMA-2</a:t>
              </a:r>
              <a:endParaRPr lang="en-US"/>
            </a:p>
          </p:txBody>
        </p:sp>
        <p:pic>
          <p:nvPicPr>
            <p:cNvPr id="8" name="图片 7">
              <a:extLst>
                <a:ext uri="{FF2B5EF4-FFF2-40B4-BE49-F238E27FC236}">
                  <a16:creationId xmlns:a16="http://schemas.microsoft.com/office/drawing/2014/main" id="{9E872AE8-3C95-4D8B-CB1F-D0E70E163B8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718373" y="3066222"/>
              <a:ext cx="1852574" cy="3484801"/>
            </a:xfrm>
            <a:prstGeom prst="rect">
              <a:avLst/>
            </a:prstGeom>
          </p:spPr>
        </p:pic>
      </p:grpSp>
      <p:pic>
        <p:nvPicPr>
          <p:cNvPr id="10" name="图片 9">
            <a:extLst>
              <a:ext uri="{FF2B5EF4-FFF2-40B4-BE49-F238E27FC236}">
                <a16:creationId xmlns:a16="http://schemas.microsoft.com/office/drawing/2014/main" id="{534DE1E7-FE9C-441A-717E-AA5A1DF0FE49}"/>
              </a:ext>
            </a:extLst>
          </p:cNvPr>
          <p:cNvPicPr>
            <a:picLocks noChangeAspect="1"/>
          </p:cNvPicPr>
          <p:nvPr/>
        </p:nvPicPr>
        <p:blipFill>
          <a:blip r:embed="rId5">
            <a:extLst>
              <a:ext uri="{28A0092B-C50C-407E-A947-70E740481C1C}">
                <a14:useLocalDpi xmlns:a14="http://schemas.microsoft.com/office/drawing/2010/main" val="0"/>
              </a:ext>
            </a:extLst>
          </a:blip>
          <a:srcRect r="-1440"/>
          <a:stretch/>
        </p:blipFill>
        <p:spPr>
          <a:xfrm>
            <a:off x="4868332" y="2967900"/>
            <a:ext cx="1786466" cy="3484801"/>
          </a:xfrm>
          <a:prstGeom prst="rect">
            <a:avLst/>
          </a:prstGeom>
        </p:spPr>
      </p:pic>
      <p:sp>
        <p:nvSpPr>
          <p:cNvPr id="3" name="灯片编号占位符 2">
            <a:extLst>
              <a:ext uri="{FF2B5EF4-FFF2-40B4-BE49-F238E27FC236}">
                <a16:creationId xmlns:a16="http://schemas.microsoft.com/office/drawing/2014/main" id="{DDD80E31-2AA7-1A03-73EA-CAD2A112E404}"/>
              </a:ext>
            </a:extLst>
          </p:cNvPr>
          <p:cNvSpPr>
            <a:spLocks noGrp="1"/>
          </p:cNvSpPr>
          <p:nvPr>
            <p:ph type="sldNum" sz="quarter" idx="12"/>
          </p:nvPr>
        </p:nvSpPr>
        <p:spPr/>
        <p:txBody>
          <a:bodyPr/>
          <a:lstStyle/>
          <a:p>
            <a:fld id="{EC78E7B1-3FC2-4821-B144-3AA6EF938D0A}" type="slidenum">
              <a:rPr lang="zh-CN" altLang="en-US" sz="1400" b="1" smtClean="0"/>
              <a:pPr/>
              <a:t>38</a:t>
            </a:fld>
            <a:r>
              <a:rPr lang="zh-CN" altLang="en-US"/>
              <a:t> </a:t>
            </a:r>
            <a:r>
              <a:rPr lang="en-US" altLang="zh-CN"/>
              <a:t>/ 82</a:t>
            </a:r>
            <a:endParaRPr lang="zh-CN" altLang="en-US" dirty="0"/>
          </a:p>
        </p:txBody>
      </p:sp>
    </p:spTree>
    <p:extLst>
      <p:ext uri="{BB962C8B-B14F-4D97-AF65-F5344CB8AC3E}">
        <p14:creationId xmlns:p14="http://schemas.microsoft.com/office/powerpoint/2010/main" val="20278510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3366A-5A93-36E1-E3BD-6A97B98A90EC}"/>
              </a:ext>
            </a:extLst>
          </p:cNvPr>
          <p:cNvSpPr>
            <a:spLocks noGrp="1"/>
          </p:cNvSpPr>
          <p:nvPr>
            <p:ph type="title"/>
          </p:nvPr>
        </p:nvSpPr>
        <p:spPr/>
        <p:txBody>
          <a:bodyPr/>
          <a:lstStyle/>
          <a:p>
            <a:r>
              <a:rPr lang="zh-CN" altLang="en-US"/>
              <a:t>混合专家模型 </a:t>
            </a:r>
            <a:r>
              <a:rPr lang="en-US"/>
              <a:t>MoE</a:t>
            </a:r>
          </a:p>
        </p:txBody>
      </p:sp>
      <p:pic>
        <p:nvPicPr>
          <p:cNvPr id="5" name="图片 4">
            <a:extLst>
              <a:ext uri="{FF2B5EF4-FFF2-40B4-BE49-F238E27FC236}">
                <a16:creationId xmlns:a16="http://schemas.microsoft.com/office/drawing/2014/main" id="{78A98EF6-17E6-5588-EE89-4FDDDFE2EE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7039" y="1229499"/>
            <a:ext cx="10217921" cy="3621458"/>
          </a:xfrm>
          <a:prstGeom prst="rect">
            <a:avLst/>
          </a:prstGeom>
        </p:spPr>
      </p:pic>
      <p:sp>
        <p:nvSpPr>
          <p:cNvPr id="6" name="文本框 5">
            <a:extLst>
              <a:ext uri="{FF2B5EF4-FFF2-40B4-BE49-F238E27FC236}">
                <a16:creationId xmlns:a16="http://schemas.microsoft.com/office/drawing/2014/main" id="{21D3080B-9632-D61B-724E-EE7B1D130AC8}"/>
              </a:ext>
            </a:extLst>
          </p:cNvPr>
          <p:cNvSpPr txBox="1"/>
          <p:nvPr/>
        </p:nvSpPr>
        <p:spPr>
          <a:xfrm>
            <a:off x="8925306" y="188390"/>
            <a:ext cx="3266694" cy="523220"/>
          </a:xfrm>
          <a:prstGeom prst="rect">
            <a:avLst/>
          </a:prstGeom>
          <a:noFill/>
        </p:spPr>
        <p:txBody>
          <a:bodyPr wrap="square">
            <a:spAutoFit/>
          </a:bodyPr>
          <a:lstStyle/>
          <a:p>
            <a:r>
              <a:rPr lang="en-US" sz="2800" b="1">
                <a:solidFill>
                  <a:schemeClr val="bg1">
                    <a:lumMod val="50000"/>
                  </a:schemeClr>
                </a:solidFill>
              </a:rPr>
              <a:t>M</a:t>
            </a:r>
            <a:r>
              <a:rPr lang="en-US" sz="2800">
                <a:solidFill>
                  <a:schemeClr val="bg1">
                    <a:lumMod val="50000"/>
                  </a:schemeClr>
                </a:solidFill>
              </a:rPr>
              <a:t>ixture </a:t>
            </a:r>
            <a:r>
              <a:rPr lang="en-US" sz="2800" b="1">
                <a:solidFill>
                  <a:schemeClr val="bg1">
                    <a:lumMod val="50000"/>
                  </a:schemeClr>
                </a:solidFill>
              </a:rPr>
              <a:t>o</a:t>
            </a:r>
            <a:r>
              <a:rPr lang="en-US" sz="2800">
                <a:solidFill>
                  <a:schemeClr val="bg1">
                    <a:lumMod val="50000"/>
                  </a:schemeClr>
                </a:solidFill>
              </a:rPr>
              <a:t>f </a:t>
            </a:r>
            <a:r>
              <a:rPr lang="en-US" sz="2800" b="1">
                <a:solidFill>
                  <a:schemeClr val="bg1">
                    <a:lumMod val="50000"/>
                  </a:schemeClr>
                </a:solidFill>
              </a:rPr>
              <a:t>E</a:t>
            </a:r>
            <a:r>
              <a:rPr lang="en-US" sz="2800">
                <a:solidFill>
                  <a:schemeClr val="bg1">
                    <a:lumMod val="50000"/>
                  </a:schemeClr>
                </a:solidFill>
              </a:rPr>
              <a:t>xperts</a:t>
            </a:r>
          </a:p>
        </p:txBody>
      </p:sp>
      <p:sp>
        <p:nvSpPr>
          <p:cNvPr id="3" name="灯片编号占位符 2">
            <a:extLst>
              <a:ext uri="{FF2B5EF4-FFF2-40B4-BE49-F238E27FC236}">
                <a16:creationId xmlns:a16="http://schemas.microsoft.com/office/drawing/2014/main" id="{3F56CD16-FAD9-1986-14E0-C3242E9BBEE0}"/>
              </a:ext>
            </a:extLst>
          </p:cNvPr>
          <p:cNvSpPr>
            <a:spLocks noGrp="1"/>
          </p:cNvSpPr>
          <p:nvPr>
            <p:ph type="sldNum" sz="quarter" idx="12"/>
          </p:nvPr>
        </p:nvSpPr>
        <p:spPr/>
        <p:txBody>
          <a:bodyPr/>
          <a:lstStyle/>
          <a:p>
            <a:fld id="{EC78E7B1-3FC2-4821-B144-3AA6EF938D0A}" type="slidenum">
              <a:rPr lang="zh-CN" altLang="en-US" sz="1400" b="1" smtClean="0"/>
              <a:pPr/>
              <a:t>39</a:t>
            </a:fld>
            <a:r>
              <a:rPr lang="zh-CN" altLang="en-US"/>
              <a:t> </a:t>
            </a:r>
            <a:r>
              <a:rPr lang="en-US" altLang="zh-CN"/>
              <a:t>/ 82</a:t>
            </a:r>
            <a:endParaRPr lang="zh-CN" altLang="en-US" dirty="0"/>
          </a:p>
        </p:txBody>
      </p:sp>
      <p:sp>
        <p:nvSpPr>
          <p:cNvPr id="8" name="文本框 7">
            <a:extLst>
              <a:ext uri="{FF2B5EF4-FFF2-40B4-BE49-F238E27FC236}">
                <a16:creationId xmlns:a16="http://schemas.microsoft.com/office/drawing/2014/main" id="{011D0266-4793-970C-4C01-0DE4BEE3A0A9}"/>
              </a:ext>
            </a:extLst>
          </p:cNvPr>
          <p:cNvSpPr txBox="1"/>
          <p:nvPr/>
        </p:nvSpPr>
        <p:spPr>
          <a:xfrm>
            <a:off x="4726932" y="5303147"/>
            <a:ext cx="4198374" cy="959365"/>
          </a:xfrm>
          <a:prstGeom prst="rect">
            <a:avLst/>
          </a:prstGeom>
          <a:noFill/>
        </p:spPr>
        <p:txBody>
          <a:bodyPr wrap="square">
            <a:spAutoFit/>
          </a:bodyPr>
          <a:lstStyle/>
          <a:p>
            <a:r>
              <a:rPr lang="en-US" sz="2400"/>
              <a:t>DeepSeek-V2（236B </a:t>
            </a:r>
            <a:r>
              <a:rPr lang="zh-CN" altLang="en-US" sz="2400"/>
              <a:t>参数）</a:t>
            </a:r>
            <a:endParaRPr lang="en-US" altLang="zh-CN" sz="2400"/>
          </a:p>
          <a:p>
            <a:pPr>
              <a:lnSpc>
                <a:spcPct val="150000"/>
              </a:lnSpc>
            </a:pPr>
            <a:r>
              <a:rPr lang="en-US" altLang="zh-CN" sz="2400"/>
              <a:t>160 </a:t>
            </a:r>
            <a:r>
              <a:rPr lang="zh-CN" altLang="en-US" sz="2400"/>
              <a:t>位专家，每次激活 </a:t>
            </a:r>
            <a:r>
              <a:rPr lang="en-US" altLang="zh-CN" sz="2400"/>
              <a:t>6 </a:t>
            </a:r>
            <a:r>
              <a:rPr lang="zh-CN" altLang="en-US" sz="2400"/>
              <a:t>位</a:t>
            </a:r>
            <a:endParaRPr lang="en-US" sz="2400"/>
          </a:p>
        </p:txBody>
      </p:sp>
    </p:spTree>
    <p:extLst>
      <p:ext uri="{BB962C8B-B14F-4D97-AF65-F5344CB8AC3E}">
        <p14:creationId xmlns:p14="http://schemas.microsoft.com/office/powerpoint/2010/main" val="2652578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357FA9-A484-EF4A-FCCD-7E31D149D906}"/>
              </a:ext>
            </a:extLst>
          </p:cNvPr>
          <p:cNvSpPr>
            <a:spLocks noGrp="1"/>
          </p:cNvSpPr>
          <p:nvPr>
            <p:ph type="title"/>
          </p:nvPr>
        </p:nvSpPr>
        <p:spPr/>
        <p:txBody>
          <a:bodyPr/>
          <a:lstStyle/>
          <a:p>
            <a:r>
              <a:rPr lang="zh-CN" altLang="en-US"/>
              <a:t>传统语言模型 </a:t>
            </a:r>
            <a:r>
              <a:rPr lang="zh-CN" altLang="en-US" b="1"/>
              <a:t>局限</a:t>
            </a:r>
            <a:endParaRPr lang="en-US" b="1"/>
          </a:p>
        </p:txBody>
      </p:sp>
      <p:sp>
        <p:nvSpPr>
          <p:cNvPr id="5" name="文本框 4">
            <a:extLst>
              <a:ext uri="{FF2B5EF4-FFF2-40B4-BE49-F238E27FC236}">
                <a16:creationId xmlns:a16="http://schemas.microsoft.com/office/drawing/2014/main" id="{89398138-FBBE-4382-1D7F-758D6F547F24}"/>
              </a:ext>
            </a:extLst>
          </p:cNvPr>
          <p:cNvSpPr txBox="1"/>
          <p:nvPr/>
        </p:nvSpPr>
        <p:spPr>
          <a:xfrm>
            <a:off x="2848707" y="1185136"/>
            <a:ext cx="7678897" cy="394216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800" b="1" dirty="0">
                <a:latin typeface="+mn-ea"/>
              </a:rPr>
              <a:t>缺乏背景知识</a:t>
            </a:r>
            <a:br>
              <a:rPr lang="en-US" altLang="zh-CN" sz="2400" b="1" dirty="0">
                <a:latin typeface="+mn-ea"/>
              </a:rPr>
            </a:br>
            <a:r>
              <a:rPr lang="zh-CN" altLang="en-US" sz="2400" dirty="0">
                <a:latin typeface="+mn-ea"/>
              </a:rPr>
              <a:t>需要知识图谱等外部知识源补充</a:t>
            </a:r>
          </a:p>
          <a:p>
            <a:pPr marL="285750" indent="-285750">
              <a:lnSpc>
                <a:spcPct val="150000"/>
              </a:lnSpc>
              <a:spcBef>
                <a:spcPts val="1200"/>
              </a:spcBef>
              <a:buFont typeface="Arial" panose="020B0604020202020204" pitchFamily="34" charset="0"/>
              <a:buChar char="•"/>
            </a:pPr>
            <a:r>
              <a:rPr lang="zh-CN" altLang="en-US" sz="2800" b="1" dirty="0">
                <a:latin typeface="+mn-ea"/>
              </a:rPr>
              <a:t>任务泛化性差</a:t>
            </a:r>
            <a:br>
              <a:rPr lang="en-US" altLang="zh-CN" sz="2400" b="1" dirty="0">
                <a:latin typeface="+mn-ea"/>
              </a:rPr>
            </a:br>
            <a:r>
              <a:rPr lang="zh-CN" altLang="en-US" sz="2400" dirty="0">
                <a:latin typeface="+mn-ea"/>
              </a:rPr>
              <a:t>需要针对特定任务进行微调，适配成本较高</a:t>
            </a:r>
          </a:p>
          <a:p>
            <a:pPr marL="285750" indent="-285750">
              <a:lnSpc>
                <a:spcPct val="150000"/>
              </a:lnSpc>
              <a:spcBef>
                <a:spcPts val="1200"/>
              </a:spcBef>
              <a:buFont typeface="Arial" panose="020B0604020202020204" pitchFamily="34" charset="0"/>
              <a:buChar char="•"/>
            </a:pPr>
            <a:r>
              <a:rPr lang="zh-CN" altLang="en-US" sz="2800" b="1" dirty="0">
                <a:latin typeface="+mn-ea"/>
              </a:rPr>
              <a:t>复杂推理能力弱</a:t>
            </a:r>
            <a:br>
              <a:rPr lang="en-US" altLang="zh-CN" sz="2400" b="1" dirty="0">
                <a:latin typeface="+mn-ea"/>
              </a:rPr>
            </a:br>
            <a:r>
              <a:rPr lang="zh-CN" altLang="en-US" sz="2400" dirty="0">
                <a:latin typeface="+mn-ea"/>
              </a:rPr>
              <a:t>常需要对于结构进行修改，或者进行大规模微调</a:t>
            </a:r>
            <a:endParaRPr lang="en-US" sz="2400" dirty="0">
              <a:latin typeface="+mn-ea"/>
            </a:endParaRPr>
          </a:p>
        </p:txBody>
      </p:sp>
      <p:sp>
        <p:nvSpPr>
          <p:cNvPr id="4" name="灯片编号占位符 3">
            <a:extLst>
              <a:ext uri="{FF2B5EF4-FFF2-40B4-BE49-F238E27FC236}">
                <a16:creationId xmlns:a16="http://schemas.microsoft.com/office/drawing/2014/main" id="{72D7A9FE-26D7-D355-DC55-D96711F2434D}"/>
              </a:ext>
            </a:extLst>
          </p:cNvPr>
          <p:cNvSpPr>
            <a:spLocks noGrp="1"/>
          </p:cNvSpPr>
          <p:nvPr>
            <p:ph type="sldNum" sz="quarter" idx="12"/>
          </p:nvPr>
        </p:nvSpPr>
        <p:spPr/>
        <p:txBody>
          <a:bodyPr/>
          <a:lstStyle/>
          <a:p>
            <a:fld id="{EC78E7B1-3FC2-4821-B144-3AA6EF938D0A}" type="slidenum">
              <a:rPr lang="zh-CN" altLang="en-US" sz="1400" b="1" smtClean="0"/>
              <a:pPr/>
              <a:t>4</a:t>
            </a:fld>
            <a:r>
              <a:rPr lang="zh-CN" altLang="en-US"/>
              <a:t> </a:t>
            </a:r>
            <a:r>
              <a:rPr lang="en-US" altLang="zh-CN"/>
              <a:t>/ 82</a:t>
            </a:r>
            <a:endParaRPr lang="zh-CN" altLang="en-US" dirty="0"/>
          </a:p>
        </p:txBody>
      </p:sp>
    </p:spTree>
    <p:extLst>
      <p:ext uri="{BB962C8B-B14F-4D97-AF65-F5344CB8AC3E}">
        <p14:creationId xmlns:p14="http://schemas.microsoft.com/office/powerpoint/2010/main" val="4835319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956BE8-D130-ED38-FF14-83AE6607F6D4}"/>
              </a:ext>
            </a:extLst>
          </p:cNvPr>
          <p:cNvSpPr>
            <a:spLocks noGrp="1"/>
          </p:cNvSpPr>
          <p:nvPr>
            <p:ph type="title"/>
          </p:nvPr>
        </p:nvSpPr>
        <p:spPr/>
        <p:txBody>
          <a:bodyPr/>
          <a:lstStyle/>
          <a:p>
            <a:r>
              <a:rPr lang="zh-CN" altLang="en-US" dirty="0"/>
              <a:t>模型</a:t>
            </a:r>
            <a:r>
              <a:rPr lang="zh-CN" altLang="en-US" b="1" dirty="0"/>
              <a:t>预训练 </a:t>
            </a:r>
            <a:r>
              <a:rPr lang="zh-CN" altLang="en-US" sz="3600" dirty="0"/>
              <a:t>的</a:t>
            </a:r>
            <a:r>
              <a:rPr lang="zh-CN" altLang="en-US" sz="3200" dirty="0"/>
              <a:t> </a:t>
            </a:r>
            <a:r>
              <a:rPr lang="zh-CN" altLang="en-US" dirty="0"/>
              <a:t>任务</a:t>
            </a:r>
            <a:endParaRPr lang="en-US" dirty="0"/>
          </a:p>
        </p:txBody>
      </p:sp>
      <p:sp>
        <p:nvSpPr>
          <p:cNvPr id="5" name="文本框 4">
            <a:extLst>
              <a:ext uri="{FF2B5EF4-FFF2-40B4-BE49-F238E27FC236}">
                <a16:creationId xmlns:a16="http://schemas.microsoft.com/office/drawing/2014/main" id="{64524034-6378-3061-E314-B6E2C353ED09}"/>
              </a:ext>
            </a:extLst>
          </p:cNvPr>
          <p:cNvSpPr txBox="1"/>
          <p:nvPr/>
        </p:nvSpPr>
        <p:spPr>
          <a:xfrm>
            <a:off x="287543" y="909832"/>
            <a:ext cx="11688146" cy="932243"/>
          </a:xfrm>
          <a:prstGeom prst="rect">
            <a:avLst/>
          </a:prstGeom>
          <a:noFill/>
        </p:spPr>
        <p:txBody>
          <a:bodyPr wrap="square">
            <a:spAutoFit/>
          </a:bodyPr>
          <a:lstStyle/>
          <a:p>
            <a:pPr marL="285750" indent="-285750">
              <a:lnSpc>
                <a:spcPct val="130000"/>
              </a:lnSpc>
              <a:buFont typeface="Arial" panose="020B0604020202020204" pitchFamily="34" charset="0"/>
              <a:buChar char="•"/>
            </a:pPr>
            <a:r>
              <a:rPr lang="zh-CN" altLang="en-US" sz="2200" b="1"/>
              <a:t>语言建模</a:t>
            </a:r>
            <a:r>
              <a:rPr lang="zh-CN" altLang="en-US" sz="2200"/>
              <a:t>： </a:t>
            </a:r>
            <a:r>
              <a:rPr lang="zh-CN" altLang="en-US" sz="2200" b="1">
                <a:solidFill>
                  <a:schemeClr val="accent1"/>
                </a:solidFill>
              </a:rPr>
              <a:t>预测下一个词</a:t>
            </a:r>
            <a:r>
              <a:rPr lang="zh-CN" altLang="en-US" sz="2200"/>
              <a:t>。词预测就是多任务学习过程，即学到解决众多下游任务的能力。</a:t>
            </a:r>
            <a:br>
              <a:rPr lang="en-US" altLang="zh-CN" sz="2200"/>
            </a:br>
            <a:r>
              <a:rPr lang="en-US" altLang="zh-CN" sz="2200"/>
              <a:t>                   </a:t>
            </a:r>
            <a:r>
              <a:rPr lang="zh-CN" altLang="en-US" sz="2200">
                <a:latin typeface="楷体" panose="02010609060101010101" pitchFamily="49" charset="-122"/>
                <a:ea typeface="楷体" panose="02010609060101010101" pitchFamily="49" charset="-122"/>
              </a:rPr>
              <a:t>如，预测电影是否好看（情感分析），预测还剩几块糖（数学任务）</a:t>
            </a:r>
            <a:endParaRPr lang="en-US" altLang="zh-CN" sz="2200">
              <a:latin typeface="楷体" panose="02010609060101010101" pitchFamily="49" charset="-122"/>
              <a:ea typeface="楷体" panose="02010609060101010101" pitchFamily="49" charset="-122"/>
            </a:endParaRPr>
          </a:p>
        </p:txBody>
      </p:sp>
      <p:grpSp>
        <p:nvGrpSpPr>
          <p:cNvPr id="9" name="组合 8">
            <a:extLst>
              <a:ext uri="{FF2B5EF4-FFF2-40B4-BE49-F238E27FC236}">
                <a16:creationId xmlns:a16="http://schemas.microsoft.com/office/drawing/2014/main" id="{DE15E83F-6F9E-3207-AC62-73717439DA4B}"/>
              </a:ext>
            </a:extLst>
          </p:cNvPr>
          <p:cNvGrpSpPr/>
          <p:nvPr/>
        </p:nvGrpSpPr>
        <p:grpSpPr>
          <a:xfrm>
            <a:off x="1068380" y="2900528"/>
            <a:ext cx="10055240" cy="3257294"/>
            <a:chOff x="1068380" y="2774316"/>
            <a:chExt cx="10055240" cy="3257294"/>
          </a:xfrm>
        </p:grpSpPr>
        <p:pic>
          <p:nvPicPr>
            <p:cNvPr id="7" name="图片 6">
              <a:extLst>
                <a:ext uri="{FF2B5EF4-FFF2-40B4-BE49-F238E27FC236}">
                  <a16:creationId xmlns:a16="http://schemas.microsoft.com/office/drawing/2014/main" id="{155B3A5F-9F3A-E495-55F6-E39BBF7006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8380" y="3330579"/>
              <a:ext cx="10055240" cy="2701031"/>
            </a:xfrm>
            <a:prstGeom prst="rect">
              <a:avLst/>
            </a:prstGeom>
          </p:spPr>
        </p:pic>
        <p:sp>
          <p:nvSpPr>
            <p:cNvPr id="4" name="文本框 3">
              <a:extLst>
                <a:ext uri="{FF2B5EF4-FFF2-40B4-BE49-F238E27FC236}">
                  <a16:creationId xmlns:a16="http://schemas.microsoft.com/office/drawing/2014/main" id="{1A4BA72A-2A49-7942-7C29-FD774E2C00F0}"/>
                </a:ext>
              </a:extLst>
            </p:cNvPr>
            <p:cNvSpPr txBox="1"/>
            <p:nvPr/>
          </p:nvSpPr>
          <p:spPr>
            <a:xfrm>
              <a:off x="3616405" y="2774316"/>
              <a:ext cx="1415772" cy="461665"/>
            </a:xfrm>
            <a:prstGeom prst="rect">
              <a:avLst/>
            </a:prstGeom>
            <a:noFill/>
          </p:spPr>
          <p:txBody>
            <a:bodyPr wrap="none" rtlCol="0">
              <a:spAutoFit/>
            </a:bodyPr>
            <a:lstStyle/>
            <a:p>
              <a:r>
                <a:rPr lang="zh-CN" altLang="en-US" sz="2400" b="1" dirty="0"/>
                <a:t>语言建模</a:t>
              </a:r>
              <a:endParaRPr lang="en-US" sz="2400" b="1" dirty="0"/>
            </a:p>
          </p:txBody>
        </p:sp>
        <p:sp>
          <p:nvSpPr>
            <p:cNvPr id="6" name="文本框 5">
              <a:extLst>
                <a:ext uri="{FF2B5EF4-FFF2-40B4-BE49-F238E27FC236}">
                  <a16:creationId xmlns:a16="http://schemas.microsoft.com/office/drawing/2014/main" id="{EADC3549-F9B1-2092-6230-C005BCBB9574}"/>
                </a:ext>
              </a:extLst>
            </p:cNvPr>
            <p:cNvSpPr txBox="1"/>
            <p:nvPr/>
          </p:nvSpPr>
          <p:spPr>
            <a:xfrm>
              <a:off x="7467600" y="2774316"/>
              <a:ext cx="1723549" cy="461665"/>
            </a:xfrm>
            <a:prstGeom prst="rect">
              <a:avLst/>
            </a:prstGeom>
            <a:noFill/>
          </p:spPr>
          <p:txBody>
            <a:bodyPr wrap="none" rtlCol="0">
              <a:spAutoFit/>
            </a:bodyPr>
            <a:lstStyle/>
            <a:p>
              <a:r>
                <a:rPr lang="zh-CN" altLang="en-US" sz="2400" b="1" dirty="0"/>
                <a:t>去噪自编码</a:t>
              </a:r>
              <a:endParaRPr lang="en-US" sz="2400" b="1" dirty="0"/>
            </a:p>
          </p:txBody>
        </p:sp>
      </p:grpSp>
      <p:sp>
        <p:nvSpPr>
          <p:cNvPr id="3" name="文本框 2">
            <a:extLst>
              <a:ext uri="{FF2B5EF4-FFF2-40B4-BE49-F238E27FC236}">
                <a16:creationId xmlns:a16="http://schemas.microsoft.com/office/drawing/2014/main" id="{6996F202-8840-CFFF-1A43-2C4D43DDD59B}"/>
              </a:ext>
            </a:extLst>
          </p:cNvPr>
          <p:cNvSpPr txBox="1"/>
          <p:nvPr/>
        </p:nvSpPr>
        <p:spPr>
          <a:xfrm>
            <a:off x="287543" y="1960683"/>
            <a:ext cx="11688146" cy="430887"/>
          </a:xfrm>
          <a:prstGeom prst="rect">
            <a:avLst/>
          </a:prstGeom>
          <a:noFill/>
        </p:spPr>
        <p:txBody>
          <a:bodyPr wrap="square">
            <a:spAutoFit/>
          </a:bodyPr>
          <a:lstStyle/>
          <a:p>
            <a:pPr marL="285750" indent="-285750">
              <a:buFont typeface="Arial" panose="020B0604020202020204" pitchFamily="34" charset="0"/>
              <a:buChar char="•"/>
            </a:pPr>
            <a:r>
              <a:rPr lang="zh-CN" altLang="en-US" sz="2200" b="1" dirty="0"/>
              <a:t>去噪自编码</a:t>
            </a:r>
            <a:r>
              <a:rPr lang="zh-CN" altLang="en-US" sz="2200" dirty="0"/>
              <a:t>：将输入文本损坏 </a:t>
            </a:r>
            <a:r>
              <a:rPr lang="en-US" altLang="zh-CN" sz="2200" dirty="0"/>
              <a:t>(</a:t>
            </a:r>
            <a:r>
              <a:rPr lang="zh-CN" altLang="en-US" sz="2200" dirty="0"/>
              <a:t>替换、删除</a:t>
            </a:r>
            <a:r>
              <a:rPr lang="en-US" altLang="zh-CN" sz="2200" dirty="0"/>
              <a:t>)</a:t>
            </a:r>
            <a:r>
              <a:rPr lang="zh-CN" altLang="en-US" sz="2200" dirty="0"/>
              <a:t>，然后再恢复出原始文本。</a:t>
            </a:r>
            <a:endParaRPr lang="en-US" altLang="zh-CN" sz="2200" dirty="0"/>
          </a:p>
        </p:txBody>
      </p:sp>
      <p:sp>
        <p:nvSpPr>
          <p:cNvPr id="10" name="灯片编号占位符 9">
            <a:extLst>
              <a:ext uri="{FF2B5EF4-FFF2-40B4-BE49-F238E27FC236}">
                <a16:creationId xmlns:a16="http://schemas.microsoft.com/office/drawing/2014/main" id="{3E555AB2-EDA4-C573-3C6D-29BC2670CF65}"/>
              </a:ext>
            </a:extLst>
          </p:cNvPr>
          <p:cNvSpPr>
            <a:spLocks noGrp="1"/>
          </p:cNvSpPr>
          <p:nvPr>
            <p:ph type="sldNum" sz="quarter" idx="12"/>
          </p:nvPr>
        </p:nvSpPr>
        <p:spPr/>
        <p:txBody>
          <a:bodyPr/>
          <a:lstStyle/>
          <a:p>
            <a:fld id="{EC78E7B1-3FC2-4821-B144-3AA6EF938D0A}" type="slidenum">
              <a:rPr lang="zh-CN" altLang="en-US" sz="1400" b="1" smtClean="0"/>
              <a:pPr/>
              <a:t>40</a:t>
            </a:fld>
            <a:r>
              <a:rPr lang="zh-CN" altLang="en-US"/>
              <a:t> </a:t>
            </a:r>
            <a:r>
              <a:rPr lang="en-US" altLang="zh-CN"/>
              <a:t>/ 82</a:t>
            </a:r>
            <a:endParaRPr lang="zh-CN" altLang="en-US" dirty="0"/>
          </a:p>
        </p:txBody>
      </p:sp>
    </p:spTree>
    <p:extLst>
      <p:ext uri="{BB962C8B-B14F-4D97-AF65-F5344CB8AC3E}">
        <p14:creationId xmlns:p14="http://schemas.microsoft.com/office/powerpoint/2010/main" val="108753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CFCD60C9-9482-5174-367F-40F1E06D98D7}"/>
              </a:ext>
            </a:extLst>
          </p:cNvPr>
          <p:cNvGrpSpPr/>
          <p:nvPr/>
        </p:nvGrpSpPr>
        <p:grpSpPr>
          <a:xfrm>
            <a:off x="929640" y="898968"/>
            <a:ext cx="9867900" cy="5822507"/>
            <a:chOff x="1162050" y="900001"/>
            <a:chExt cx="9867900" cy="5822507"/>
          </a:xfrm>
        </p:grpSpPr>
        <p:pic>
          <p:nvPicPr>
            <p:cNvPr id="5" name="图片 4">
              <a:extLst>
                <a:ext uri="{FF2B5EF4-FFF2-40B4-BE49-F238E27FC236}">
                  <a16:creationId xmlns:a16="http://schemas.microsoft.com/office/drawing/2014/main" id="{19806E2C-B30D-8246-0D88-26EE0915ADB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62050" y="900001"/>
              <a:ext cx="9867900" cy="5528792"/>
            </a:xfrm>
            <a:prstGeom prst="rect">
              <a:avLst/>
            </a:prstGeom>
          </p:spPr>
        </p:pic>
        <p:pic>
          <p:nvPicPr>
            <p:cNvPr id="6" name="图片 5">
              <a:extLst>
                <a:ext uri="{FF2B5EF4-FFF2-40B4-BE49-F238E27FC236}">
                  <a16:creationId xmlns:a16="http://schemas.microsoft.com/office/drawing/2014/main" id="{60944F94-70FE-CA17-DC23-88AB7736654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62050" y="6403004"/>
              <a:ext cx="9867900" cy="319504"/>
            </a:xfrm>
            <a:prstGeom prst="rect">
              <a:avLst/>
            </a:prstGeom>
          </p:spPr>
        </p:pic>
      </p:grpSp>
      <p:sp>
        <p:nvSpPr>
          <p:cNvPr id="2" name="标题 1">
            <a:extLst>
              <a:ext uri="{FF2B5EF4-FFF2-40B4-BE49-F238E27FC236}">
                <a16:creationId xmlns:a16="http://schemas.microsoft.com/office/drawing/2014/main" id="{F7BC36E1-7B4B-74C0-721B-23A96B2AD7CC}"/>
              </a:ext>
            </a:extLst>
          </p:cNvPr>
          <p:cNvSpPr>
            <a:spLocks noGrp="1"/>
          </p:cNvSpPr>
          <p:nvPr>
            <p:ph type="title"/>
          </p:nvPr>
        </p:nvSpPr>
        <p:spPr/>
        <p:txBody>
          <a:bodyPr/>
          <a:lstStyle/>
          <a:p>
            <a:r>
              <a:rPr lang="en-US" altLang="zh-CN"/>
              <a:t>LLM </a:t>
            </a:r>
            <a:r>
              <a:rPr lang="zh-CN" altLang="en-US"/>
              <a:t>优化设置</a:t>
            </a:r>
            <a:endParaRPr lang="en-US"/>
          </a:p>
        </p:txBody>
      </p:sp>
      <p:sp>
        <p:nvSpPr>
          <p:cNvPr id="4" name="灯片编号占位符 3">
            <a:extLst>
              <a:ext uri="{FF2B5EF4-FFF2-40B4-BE49-F238E27FC236}">
                <a16:creationId xmlns:a16="http://schemas.microsoft.com/office/drawing/2014/main" id="{1F5947C8-E4BC-122F-14C5-D5D04C95B5B9}"/>
              </a:ext>
            </a:extLst>
          </p:cNvPr>
          <p:cNvSpPr>
            <a:spLocks noGrp="1"/>
          </p:cNvSpPr>
          <p:nvPr>
            <p:ph type="sldNum" sz="quarter" idx="12"/>
          </p:nvPr>
        </p:nvSpPr>
        <p:spPr/>
        <p:txBody>
          <a:bodyPr/>
          <a:lstStyle/>
          <a:p>
            <a:fld id="{EC78E7B1-3FC2-4821-B144-3AA6EF938D0A}" type="slidenum">
              <a:rPr lang="zh-CN" altLang="en-US" sz="1400" b="1" smtClean="0"/>
              <a:pPr/>
              <a:t>41</a:t>
            </a:fld>
            <a:r>
              <a:rPr lang="zh-CN" altLang="en-US"/>
              <a:t> </a:t>
            </a:r>
            <a:r>
              <a:rPr lang="en-US" altLang="zh-CN"/>
              <a:t>/ 82</a:t>
            </a:r>
            <a:endParaRPr lang="zh-CN" altLang="en-US" dirty="0"/>
          </a:p>
        </p:txBody>
      </p:sp>
    </p:spTree>
    <p:extLst>
      <p:ext uri="{BB962C8B-B14F-4D97-AF65-F5344CB8AC3E}">
        <p14:creationId xmlns:p14="http://schemas.microsoft.com/office/powerpoint/2010/main" val="17962444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EE895C-674D-CCD8-93D6-A816CD9FDF7C}"/>
              </a:ext>
            </a:extLst>
          </p:cNvPr>
          <p:cNvSpPr>
            <a:spLocks noGrp="1"/>
          </p:cNvSpPr>
          <p:nvPr>
            <p:ph type="title"/>
          </p:nvPr>
        </p:nvSpPr>
        <p:spPr/>
        <p:txBody>
          <a:bodyPr/>
          <a:lstStyle/>
          <a:p>
            <a:r>
              <a:rPr lang="zh-CN" altLang="en-US"/>
              <a:t>学习率</a:t>
            </a:r>
            <a:endParaRPr lang="en-US"/>
          </a:p>
        </p:txBody>
      </p:sp>
      <p:pic>
        <p:nvPicPr>
          <p:cNvPr id="5" name="图片 4">
            <a:extLst>
              <a:ext uri="{FF2B5EF4-FFF2-40B4-BE49-F238E27FC236}">
                <a16:creationId xmlns:a16="http://schemas.microsoft.com/office/drawing/2014/main" id="{B0749DAC-3C45-2B50-8690-EF540E0E20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065" y="1758583"/>
            <a:ext cx="11115870" cy="3340834"/>
          </a:xfrm>
          <a:prstGeom prst="rect">
            <a:avLst/>
          </a:prstGeom>
        </p:spPr>
      </p:pic>
      <p:sp>
        <p:nvSpPr>
          <p:cNvPr id="4" name="灯片编号占位符 3">
            <a:extLst>
              <a:ext uri="{FF2B5EF4-FFF2-40B4-BE49-F238E27FC236}">
                <a16:creationId xmlns:a16="http://schemas.microsoft.com/office/drawing/2014/main" id="{1517F344-A24A-6419-DA1F-8E1E323D0AD0}"/>
              </a:ext>
            </a:extLst>
          </p:cNvPr>
          <p:cNvSpPr>
            <a:spLocks noGrp="1"/>
          </p:cNvSpPr>
          <p:nvPr>
            <p:ph type="sldNum" sz="quarter" idx="12"/>
          </p:nvPr>
        </p:nvSpPr>
        <p:spPr/>
        <p:txBody>
          <a:bodyPr/>
          <a:lstStyle/>
          <a:p>
            <a:fld id="{EC78E7B1-3FC2-4821-B144-3AA6EF938D0A}" type="slidenum">
              <a:rPr lang="zh-CN" altLang="en-US" sz="1400" b="1" smtClean="0"/>
              <a:pPr/>
              <a:t>42</a:t>
            </a:fld>
            <a:r>
              <a:rPr lang="zh-CN" altLang="en-US"/>
              <a:t> </a:t>
            </a:r>
            <a:r>
              <a:rPr lang="en-US" altLang="zh-CN"/>
              <a:t>/ 82</a:t>
            </a:r>
            <a:endParaRPr lang="zh-CN" altLang="en-US" dirty="0"/>
          </a:p>
        </p:txBody>
      </p:sp>
    </p:spTree>
    <p:extLst>
      <p:ext uri="{BB962C8B-B14F-4D97-AF65-F5344CB8AC3E}">
        <p14:creationId xmlns:p14="http://schemas.microsoft.com/office/powerpoint/2010/main" val="15895424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6D35D2-D881-9739-911F-8AEF44FEDDB9}"/>
              </a:ext>
            </a:extLst>
          </p:cNvPr>
          <p:cNvSpPr>
            <a:spLocks noGrp="1"/>
          </p:cNvSpPr>
          <p:nvPr>
            <p:ph type="title"/>
          </p:nvPr>
        </p:nvSpPr>
        <p:spPr/>
        <p:txBody>
          <a:bodyPr/>
          <a:lstStyle/>
          <a:p>
            <a:r>
              <a:rPr lang="zh-CN" altLang="en-US"/>
              <a:t>并行加速</a:t>
            </a:r>
            <a:endParaRPr lang="en-US"/>
          </a:p>
        </p:txBody>
      </p:sp>
      <p:pic>
        <p:nvPicPr>
          <p:cNvPr id="5" name="图片 4">
            <a:extLst>
              <a:ext uri="{FF2B5EF4-FFF2-40B4-BE49-F238E27FC236}">
                <a16:creationId xmlns:a16="http://schemas.microsoft.com/office/drawing/2014/main" id="{C6820620-4CF1-594C-0F8B-841F6A04B7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658" y="1785015"/>
            <a:ext cx="3349658" cy="3142270"/>
          </a:xfrm>
          <a:prstGeom prst="rect">
            <a:avLst/>
          </a:prstGeom>
        </p:spPr>
      </p:pic>
      <p:sp>
        <p:nvSpPr>
          <p:cNvPr id="6" name="文本框 5">
            <a:extLst>
              <a:ext uri="{FF2B5EF4-FFF2-40B4-BE49-F238E27FC236}">
                <a16:creationId xmlns:a16="http://schemas.microsoft.com/office/drawing/2014/main" id="{3A2C807B-183C-B06E-601E-166F88499158}"/>
              </a:ext>
            </a:extLst>
          </p:cNvPr>
          <p:cNvSpPr txBox="1"/>
          <p:nvPr/>
        </p:nvSpPr>
        <p:spPr>
          <a:xfrm>
            <a:off x="1667073" y="1144696"/>
            <a:ext cx="1415772" cy="461665"/>
          </a:xfrm>
          <a:prstGeom prst="rect">
            <a:avLst/>
          </a:prstGeom>
          <a:noFill/>
        </p:spPr>
        <p:txBody>
          <a:bodyPr wrap="none" rtlCol="0">
            <a:spAutoFit/>
          </a:bodyPr>
          <a:lstStyle/>
          <a:p>
            <a:pPr algn="ctr"/>
            <a:r>
              <a:rPr lang="zh-CN" altLang="en-US" sz="2400" b="1"/>
              <a:t>数据并行</a:t>
            </a:r>
            <a:endParaRPr lang="en-US" sz="2400" b="1"/>
          </a:p>
        </p:txBody>
      </p:sp>
      <p:sp>
        <p:nvSpPr>
          <p:cNvPr id="7" name="文本框 6">
            <a:extLst>
              <a:ext uri="{FF2B5EF4-FFF2-40B4-BE49-F238E27FC236}">
                <a16:creationId xmlns:a16="http://schemas.microsoft.com/office/drawing/2014/main" id="{407AF70A-2E9C-A3CA-24FF-8F17D8FB84E4}"/>
              </a:ext>
            </a:extLst>
          </p:cNvPr>
          <p:cNvSpPr txBox="1"/>
          <p:nvPr/>
        </p:nvSpPr>
        <p:spPr>
          <a:xfrm>
            <a:off x="462241" y="5187504"/>
            <a:ext cx="3294492" cy="1168846"/>
          </a:xfrm>
          <a:prstGeom prst="rect">
            <a:avLst/>
          </a:prstGeom>
          <a:noFill/>
        </p:spPr>
        <p:txBody>
          <a:bodyPr wrap="none" rtlCol="0">
            <a:spAutoFit/>
          </a:bodyPr>
          <a:lstStyle/>
          <a:p>
            <a:pPr marL="285750" indent="-285750">
              <a:buFont typeface="Arial" panose="020B0604020202020204" pitchFamily="34" charset="0"/>
              <a:buChar char="•"/>
            </a:pPr>
            <a:r>
              <a:rPr lang="en-US" altLang="zh-CN" sz="2000"/>
              <a:t>Pytorch</a:t>
            </a:r>
            <a:r>
              <a:rPr lang="zh-CN" altLang="en-US" sz="2000"/>
              <a:t>已提供</a:t>
            </a:r>
            <a:endParaRPr lang="en-US" altLang="zh-CN" sz="2000"/>
          </a:p>
          <a:p>
            <a:pPr marL="285750" indent="-285750">
              <a:lnSpc>
                <a:spcPct val="130000"/>
              </a:lnSpc>
              <a:buFont typeface="Arial" panose="020B0604020202020204" pitchFamily="34" charset="0"/>
              <a:buChar char="•"/>
            </a:pPr>
            <a:r>
              <a:rPr lang="en-US" altLang="zh-CN" sz="2000"/>
              <a:t>BP</a:t>
            </a:r>
            <a:r>
              <a:rPr lang="zh-CN" altLang="en-US" sz="2000"/>
              <a:t>时将所有</a:t>
            </a:r>
            <a:r>
              <a:rPr lang="en-US" altLang="zh-CN" sz="2000"/>
              <a:t>GPU</a:t>
            </a:r>
            <a:r>
              <a:rPr lang="zh-CN" altLang="en-US" sz="2000"/>
              <a:t>梯度平均</a:t>
            </a:r>
            <a:br>
              <a:rPr lang="en-US" altLang="zh-CN" sz="2000"/>
            </a:br>
            <a:r>
              <a:rPr lang="zh-CN" altLang="en-US" sz="2000"/>
              <a:t>相当于批次为</a:t>
            </a:r>
            <a:r>
              <a:rPr lang="en-US" altLang="zh-CN" sz="2000"/>
              <a:t>4</a:t>
            </a:r>
            <a:endParaRPr lang="en-US" sz="2000"/>
          </a:p>
        </p:txBody>
      </p:sp>
      <p:grpSp>
        <p:nvGrpSpPr>
          <p:cNvPr id="3" name="组合 2">
            <a:extLst>
              <a:ext uri="{FF2B5EF4-FFF2-40B4-BE49-F238E27FC236}">
                <a16:creationId xmlns:a16="http://schemas.microsoft.com/office/drawing/2014/main" id="{43DBAC27-4D67-C503-7F30-738BD1F74B95}"/>
              </a:ext>
            </a:extLst>
          </p:cNvPr>
          <p:cNvGrpSpPr/>
          <p:nvPr/>
        </p:nvGrpSpPr>
        <p:grpSpPr>
          <a:xfrm>
            <a:off x="4312787" y="1144696"/>
            <a:ext cx="3450866" cy="5037726"/>
            <a:chOff x="4312787" y="1144696"/>
            <a:chExt cx="3450866" cy="5037726"/>
          </a:xfrm>
        </p:grpSpPr>
        <p:pic>
          <p:nvPicPr>
            <p:cNvPr id="9" name="图片 8">
              <a:extLst>
                <a:ext uri="{FF2B5EF4-FFF2-40B4-BE49-F238E27FC236}">
                  <a16:creationId xmlns:a16="http://schemas.microsoft.com/office/drawing/2014/main" id="{69A4CFB5-99DA-F3A6-46D8-189E3C131C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2787" y="1785015"/>
              <a:ext cx="3382042" cy="3142270"/>
            </a:xfrm>
            <a:prstGeom prst="rect">
              <a:avLst/>
            </a:prstGeom>
          </p:spPr>
        </p:pic>
        <p:sp>
          <p:nvSpPr>
            <p:cNvPr id="10" name="文本框 9">
              <a:extLst>
                <a:ext uri="{FF2B5EF4-FFF2-40B4-BE49-F238E27FC236}">
                  <a16:creationId xmlns:a16="http://schemas.microsoft.com/office/drawing/2014/main" id="{0D3E8FDA-3AB8-8C46-7F15-D53E20919A2E}"/>
                </a:ext>
              </a:extLst>
            </p:cNvPr>
            <p:cNvSpPr txBox="1"/>
            <p:nvPr/>
          </p:nvSpPr>
          <p:spPr>
            <a:xfrm>
              <a:off x="5564155" y="1144696"/>
              <a:ext cx="1415772" cy="461665"/>
            </a:xfrm>
            <a:prstGeom prst="rect">
              <a:avLst/>
            </a:prstGeom>
            <a:noFill/>
          </p:spPr>
          <p:txBody>
            <a:bodyPr wrap="none" rtlCol="0">
              <a:spAutoFit/>
            </a:bodyPr>
            <a:lstStyle/>
            <a:p>
              <a:pPr algn="ctr"/>
              <a:r>
                <a:rPr lang="zh-CN" altLang="en-US" sz="2400" b="1"/>
                <a:t>张量并行</a:t>
              </a:r>
              <a:endParaRPr lang="en-US" sz="2400" b="1"/>
            </a:p>
          </p:txBody>
        </p:sp>
        <p:grpSp>
          <p:nvGrpSpPr>
            <p:cNvPr id="4" name="组合 3">
              <a:extLst>
                <a:ext uri="{FF2B5EF4-FFF2-40B4-BE49-F238E27FC236}">
                  <a16:creationId xmlns:a16="http://schemas.microsoft.com/office/drawing/2014/main" id="{137BDA81-B693-9391-5ADE-AAEE911E0AE8}"/>
                </a:ext>
              </a:extLst>
            </p:cNvPr>
            <p:cNvGrpSpPr/>
            <p:nvPr/>
          </p:nvGrpSpPr>
          <p:grpSpPr>
            <a:xfrm>
              <a:off x="4655373" y="5339206"/>
              <a:ext cx="3108280" cy="843216"/>
              <a:chOff x="4586549" y="5339206"/>
              <a:chExt cx="3108280" cy="843216"/>
            </a:xfrm>
          </p:grpSpPr>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A9DCE029-0966-0E8B-328C-EB853356E542}"/>
                      </a:ext>
                    </a:extLst>
                  </p:cNvPr>
                  <p:cNvSpPr txBox="1"/>
                  <p:nvPr/>
                </p:nvSpPr>
                <p:spPr>
                  <a:xfrm>
                    <a:off x="4643645" y="5874645"/>
                    <a:ext cx="2994088"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rPr>
                            <m:t>𝑯</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rPr>
                            <m:t>𝑾</m:t>
                          </m:r>
                          <m:r>
                            <a:rPr lang="en-US" sz="2000" b="1" i="1" smtClean="0">
                              <a:latin typeface="Cambria Math" panose="02040503050406030204" pitchFamily="18" charset="0"/>
                            </a:rPr>
                            <m:t>=</m:t>
                          </m:r>
                          <m:d>
                            <m:dPr>
                              <m:begChr m:val="["/>
                              <m:endChr m:val="]"/>
                              <m:ctrlPr>
                                <a:rPr lang="en-US" sz="2000" b="1" i="1" smtClean="0">
                                  <a:latin typeface="Cambria Math" panose="02040503050406030204" pitchFamily="18" charset="0"/>
                                </a:rPr>
                              </m:ctrlPr>
                            </m:dPr>
                            <m:e>
                              <m:m>
                                <m:mPr>
                                  <m:mcs>
                                    <m:mc>
                                      <m:mcPr>
                                        <m:count m:val="2"/>
                                        <m:mcJc m:val="center"/>
                                      </m:mcPr>
                                    </m:mc>
                                  </m:mcs>
                                  <m:ctrlPr>
                                    <a:rPr lang="en-US" sz="2000" b="1" i="1">
                                      <a:latin typeface="Cambria Math" panose="02040503050406030204" pitchFamily="18" charset="0"/>
                                    </a:rPr>
                                  </m:ctrlPr>
                                </m:mPr>
                                <m:mr>
                                  <m:e>
                                    <m:r>
                                      <a:rPr lang="en-US" sz="2000" b="1" i="1">
                                        <a:latin typeface="Cambria Math" panose="02040503050406030204" pitchFamily="18" charset="0"/>
                                      </a:rPr>
                                      <m:t>𝑯</m:t>
                                    </m:r>
                                    <m:r>
                                      <a:rPr lang="en-US" sz="2000" b="1" i="1">
                                        <a:latin typeface="Cambria Math" panose="02040503050406030204" pitchFamily="18" charset="0"/>
                                        <a:ea typeface="Cambria Math" panose="02040503050406030204" pitchFamily="18" charset="0"/>
                                      </a:rPr>
                                      <m:t>⋅</m:t>
                                    </m:r>
                                    <m:sSub>
                                      <m:sSubPr>
                                        <m:ctrlPr>
                                          <a:rPr lang="en-US" sz="2000" b="1" i="1">
                                            <a:latin typeface="Cambria Math" panose="02040503050406030204" pitchFamily="18" charset="0"/>
                                          </a:rPr>
                                        </m:ctrlPr>
                                      </m:sSubPr>
                                      <m:e>
                                        <m:r>
                                          <a:rPr lang="en-US" sz="2000" b="1" i="1">
                                            <a:latin typeface="Cambria Math" panose="02040503050406030204" pitchFamily="18" charset="0"/>
                                          </a:rPr>
                                          <m:t>𝑾</m:t>
                                        </m:r>
                                      </m:e>
                                      <m:sub>
                                        <m:r>
                                          <a:rPr lang="en-US" sz="2000" b="0" i="1">
                                            <a:latin typeface="Cambria Math" panose="02040503050406030204" pitchFamily="18" charset="0"/>
                                          </a:rPr>
                                          <m:t>1</m:t>
                                        </m:r>
                                      </m:sub>
                                    </m:sSub>
                                  </m:e>
                                  <m:e>
                                    <m:r>
                                      <a:rPr lang="en-US" sz="2000" b="1" i="1">
                                        <a:latin typeface="Cambria Math" panose="02040503050406030204" pitchFamily="18" charset="0"/>
                                      </a:rPr>
                                      <m:t>𝑯</m:t>
                                    </m:r>
                                    <m:r>
                                      <a:rPr lang="en-US" sz="2000" b="1" i="1">
                                        <a:latin typeface="Cambria Math" panose="02040503050406030204" pitchFamily="18" charset="0"/>
                                        <a:ea typeface="Cambria Math" panose="02040503050406030204" pitchFamily="18" charset="0"/>
                                      </a:rPr>
                                      <m:t>⋅</m:t>
                                    </m:r>
                                    <m:sSub>
                                      <m:sSubPr>
                                        <m:ctrlPr>
                                          <a:rPr lang="en-US" sz="2000" b="1" i="1">
                                            <a:latin typeface="Cambria Math" panose="02040503050406030204" pitchFamily="18" charset="0"/>
                                          </a:rPr>
                                        </m:ctrlPr>
                                      </m:sSubPr>
                                      <m:e>
                                        <m:r>
                                          <a:rPr lang="en-US" sz="2000" b="1" i="1">
                                            <a:latin typeface="Cambria Math" panose="02040503050406030204" pitchFamily="18" charset="0"/>
                                          </a:rPr>
                                          <m:t>𝑾</m:t>
                                        </m:r>
                                      </m:e>
                                      <m:sub>
                                        <m:r>
                                          <a:rPr lang="en-US" sz="2000" b="0" i="1">
                                            <a:latin typeface="Cambria Math" panose="02040503050406030204" pitchFamily="18" charset="0"/>
                                          </a:rPr>
                                          <m:t>2</m:t>
                                        </m:r>
                                      </m:sub>
                                    </m:sSub>
                                  </m:e>
                                </m:mr>
                              </m:m>
                            </m:e>
                          </m:d>
                        </m:oMath>
                      </m:oMathPara>
                    </a14:m>
                    <a:endParaRPr lang="en-US" sz="2000" b="1"/>
                  </a:p>
                </p:txBody>
              </p:sp>
            </mc:Choice>
            <mc:Fallback xmlns="">
              <p:sp>
                <p:nvSpPr>
                  <p:cNvPr id="11" name="文本框 10">
                    <a:extLst>
                      <a:ext uri="{FF2B5EF4-FFF2-40B4-BE49-F238E27FC236}">
                        <a16:creationId xmlns:a16="http://schemas.microsoft.com/office/drawing/2014/main" id="{A9DCE029-0966-0E8B-328C-EB853356E542}"/>
                      </a:ext>
                    </a:extLst>
                  </p:cNvPr>
                  <p:cNvSpPr txBox="1">
                    <a:spLocks noRot="1" noChangeAspect="1" noMove="1" noResize="1" noEditPoints="1" noAdjustHandles="1" noChangeArrowheads="1" noChangeShapeType="1" noTextEdit="1"/>
                  </p:cNvSpPr>
                  <p:nvPr/>
                </p:nvSpPr>
                <p:spPr>
                  <a:xfrm>
                    <a:off x="4643645" y="5874645"/>
                    <a:ext cx="2994088" cy="307777"/>
                  </a:xfrm>
                  <a:prstGeom prst="rect">
                    <a:avLst/>
                  </a:prstGeom>
                  <a:blipFill>
                    <a:blip r:embed="rId5"/>
                    <a:stretch>
                      <a:fillRect l="-1222" b="-12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D551FEC0-C872-1024-D94D-5D8CB07D8289}"/>
                      </a:ext>
                    </a:extLst>
                  </p:cNvPr>
                  <p:cNvSpPr txBox="1"/>
                  <p:nvPr/>
                </p:nvSpPr>
                <p:spPr>
                  <a:xfrm>
                    <a:off x="4586549" y="5339206"/>
                    <a:ext cx="3108280" cy="400110"/>
                  </a:xfrm>
                  <a:prstGeom prst="rect">
                    <a:avLst/>
                  </a:prstGeom>
                  <a:noFill/>
                </p:spPr>
                <p:txBody>
                  <a:bodyPr wrap="square">
                    <a:spAutoFit/>
                  </a:bodyPr>
                  <a:lstStyle/>
                  <a:p>
                    <a:r>
                      <a:rPr lang="zh-CN" altLang="en-US" sz="2000"/>
                      <a:t>按列分块 </a:t>
                    </a:r>
                    <a14:m>
                      <m:oMath xmlns:m="http://schemas.openxmlformats.org/officeDocument/2006/math">
                        <m:r>
                          <a:rPr lang="en-US" sz="2000" b="1" i="1" smtClean="0">
                            <a:latin typeface="Cambria Math" panose="02040503050406030204" pitchFamily="18" charset="0"/>
                          </a:rPr>
                          <m:t>𝑾</m:t>
                        </m:r>
                        <m:r>
                          <a:rPr lang="en-US" sz="2000" b="1" i="1" smtClean="0">
                            <a:latin typeface="Cambria Math" panose="02040503050406030204" pitchFamily="18" charset="0"/>
                          </a:rPr>
                          <m:t>=</m:t>
                        </m:r>
                        <m:d>
                          <m:dPr>
                            <m:begChr m:val="["/>
                            <m:endChr m:val="]"/>
                            <m:ctrlPr>
                              <a:rPr lang="en-US" sz="2000" b="1" i="1" smtClean="0">
                                <a:latin typeface="Cambria Math" panose="02040503050406030204" pitchFamily="18" charset="0"/>
                              </a:rPr>
                            </m:ctrlPr>
                          </m:dPr>
                          <m:e>
                            <m:m>
                              <m:mPr>
                                <m:mcs>
                                  <m:mc>
                                    <m:mcPr>
                                      <m:count m:val="2"/>
                                      <m:mcJc m:val="center"/>
                                    </m:mcPr>
                                  </m:mc>
                                </m:mcs>
                                <m:ctrlPr>
                                  <a:rPr lang="en-US" sz="2000" b="1" i="1" smtClean="0">
                                    <a:latin typeface="Cambria Math" panose="02040503050406030204" pitchFamily="18" charset="0"/>
                                  </a:rPr>
                                </m:ctrlPr>
                              </m:mPr>
                              <m:mr>
                                <m:e>
                                  <m:sSub>
                                    <m:sSubPr>
                                      <m:ctrlPr>
                                        <a:rPr lang="en-US" sz="2000" b="1" i="1" smtClean="0">
                                          <a:latin typeface="Cambria Math" panose="02040503050406030204" pitchFamily="18" charset="0"/>
                                        </a:rPr>
                                      </m:ctrlPr>
                                    </m:sSubPr>
                                    <m:e>
                                      <m:r>
                                        <m:rPr>
                                          <m:brk m:alnAt="7"/>
                                        </m:rPr>
                                        <a:rPr lang="en-US" sz="2000" b="1" i="1" smtClean="0">
                                          <a:latin typeface="Cambria Math" panose="02040503050406030204" pitchFamily="18" charset="0"/>
                                        </a:rPr>
                                        <m:t>𝑾</m:t>
                                      </m:r>
                                    </m:e>
                                    <m:sub>
                                      <m:r>
                                        <m:rPr>
                                          <m:brk m:alnAt="7"/>
                                        </m:rPr>
                                        <a:rPr lang="en-US" sz="2000" b="0" i="1" smtClean="0">
                                          <a:latin typeface="Cambria Math" panose="02040503050406030204" pitchFamily="18" charset="0"/>
                                        </a:rPr>
                                        <m:t>1</m:t>
                                      </m:r>
                                    </m:sub>
                                  </m:sSub>
                                </m:e>
                                <m:e>
                                  <m:sSub>
                                    <m:sSubPr>
                                      <m:ctrlPr>
                                        <a:rPr lang="en-US" sz="2000" b="1" i="1">
                                          <a:latin typeface="Cambria Math" panose="02040503050406030204" pitchFamily="18" charset="0"/>
                                        </a:rPr>
                                      </m:ctrlPr>
                                    </m:sSubPr>
                                    <m:e>
                                      <m:r>
                                        <m:rPr>
                                          <m:brk m:alnAt="7"/>
                                        </m:rPr>
                                        <a:rPr lang="en-US" sz="2000" b="1" i="1">
                                          <a:latin typeface="Cambria Math" panose="02040503050406030204" pitchFamily="18" charset="0"/>
                                        </a:rPr>
                                        <m:t>𝑾</m:t>
                                      </m:r>
                                    </m:e>
                                    <m:sub>
                                      <m:r>
                                        <a:rPr lang="en-US" sz="2000" b="0" i="1" smtClean="0">
                                          <a:latin typeface="Cambria Math" panose="02040503050406030204" pitchFamily="18" charset="0"/>
                                        </a:rPr>
                                        <m:t>2</m:t>
                                      </m:r>
                                    </m:sub>
                                  </m:sSub>
                                </m:e>
                              </m:mr>
                            </m:m>
                          </m:e>
                        </m:d>
                      </m:oMath>
                    </a14:m>
                    <a:endParaRPr lang="en-US" sz="2000"/>
                  </a:p>
                </p:txBody>
              </p:sp>
            </mc:Choice>
            <mc:Fallback xmlns="">
              <p:sp>
                <p:nvSpPr>
                  <p:cNvPr id="13" name="文本框 12">
                    <a:extLst>
                      <a:ext uri="{FF2B5EF4-FFF2-40B4-BE49-F238E27FC236}">
                        <a16:creationId xmlns:a16="http://schemas.microsoft.com/office/drawing/2014/main" id="{D551FEC0-C872-1024-D94D-5D8CB07D8289}"/>
                      </a:ext>
                    </a:extLst>
                  </p:cNvPr>
                  <p:cNvSpPr txBox="1">
                    <a:spLocks noRot="1" noChangeAspect="1" noMove="1" noResize="1" noEditPoints="1" noAdjustHandles="1" noChangeArrowheads="1" noChangeShapeType="1" noTextEdit="1"/>
                  </p:cNvSpPr>
                  <p:nvPr/>
                </p:nvSpPr>
                <p:spPr>
                  <a:xfrm>
                    <a:off x="4586549" y="5339206"/>
                    <a:ext cx="3108280" cy="400110"/>
                  </a:xfrm>
                  <a:prstGeom prst="rect">
                    <a:avLst/>
                  </a:prstGeom>
                  <a:blipFill>
                    <a:blip r:embed="rId6"/>
                    <a:stretch>
                      <a:fillRect l="-2157" t="-9231" b="-27692"/>
                    </a:stretch>
                  </a:blipFill>
                </p:spPr>
                <p:txBody>
                  <a:bodyPr/>
                  <a:lstStyle/>
                  <a:p>
                    <a:r>
                      <a:rPr lang="en-US">
                        <a:noFill/>
                      </a:rPr>
                      <a:t> </a:t>
                    </a:r>
                  </a:p>
                </p:txBody>
              </p:sp>
            </mc:Fallback>
          </mc:AlternateContent>
        </p:grpSp>
      </p:grpSp>
      <p:grpSp>
        <p:nvGrpSpPr>
          <p:cNvPr id="12" name="组合 11">
            <a:extLst>
              <a:ext uri="{FF2B5EF4-FFF2-40B4-BE49-F238E27FC236}">
                <a16:creationId xmlns:a16="http://schemas.microsoft.com/office/drawing/2014/main" id="{2888FC4C-ADB2-2543-51D8-0585C3FDC8B0}"/>
              </a:ext>
            </a:extLst>
          </p:cNvPr>
          <p:cNvGrpSpPr/>
          <p:nvPr/>
        </p:nvGrpSpPr>
        <p:grpSpPr>
          <a:xfrm>
            <a:off x="8309742" y="1144695"/>
            <a:ext cx="3389344" cy="4999145"/>
            <a:chOff x="8309742" y="1144695"/>
            <a:chExt cx="3389344" cy="4999145"/>
          </a:xfrm>
        </p:grpSpPr>
        <p:pic>
          <p:nvPicPr>
            <p:cNvPr id="21" name="图片 20">
              <a:extLst>
                <a:ext uri="{FF2B5EF4-FFF2-40B4-BE49-F238E27FC236}">
                  <a16:creationId xmlns:a16="http://schemas.microsoft.com/office/drawing/2014/main" id="{CEACE568-3CCE-AAC9-4660-C2F7DBC3A22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09742" y="1785015"/>
              <a:ext cx="3389344" cy="3142270"/>
            </a:xfrm>
            <a:prstGeom prst="rect">
              <a:avLst/>
            </a:prstGeom>
          </p:spPr>
        </p:pic>
        <p:sp>
          <p:nvSpPr>
            <p:cNvPr id="22" name="文本框 21">
              <a:extLst>
                <a:ext uri="{FF2B5EF4-FFF2-40B4-BE49-F238E27FC236}">
                  <a16:creationId xmlns:a16="http://schemas.microsoft.com/office/drawing/2014/main" id="{D887AD8D-60AC-E5F1-AC0A-63902CBF4267}"/>
                </a:ext>
              </a:extLst>
            </p:cNvPr>
            <p:cNvSpPr txBox="1"/>
            <p:nvPr/>
          </p:nvSpPr>
          <p:spPr>
            <a:xfrm>
              <a:off x="9463483" y="1144695"/>
              <a:ext cx="1723549" cy="461665"/>
            </a:xfrm>
            <a:prstGeom prst="rect">
              <a:avLst/>
            </a:prstGeom>
            <a:noFill/>
          </p:spPr>
          <p:txBody>
            <a:bodyPr wrap="none" rtlCol="0">
              <a:spAutoFit/>
            </a:bodyPr>
            <a:lstStyle/>
            <a:p>
              <a:pPr algn="ctr"/>
              <a:r>
                <a:rPr lang="zh-CN" altLang="en-US" sz="2400" b="1"/>
                <a:t>流水线并行</a:t>
              </a:r>
              <a:endParaRPr lang="en-US" sz="2400" b="1"/>
            </a:p>
          </p:txBody>
        </p:sp>
        <p:sp>
          <p:nvSpPr>
            <p:cNvPr id="23" name="文本框 22">
              <a:extLst>
                <a:ext uri="{FF2B5EF4-FFF2-40B4-BE49-F238E27FC236}">
                  <a16:creationId xmlns:a16="http://schemas.microsoft.com/office/drawing/2014/main" id="{F4122F6F-235A-79E9-0D5F-0939279D2B1E}"/>
                </a:ext>
              </a:extLst>
            </p:cNvPr>
            <p:cNvSpPr txBox="1"/>
            <p:nvPr/>
          </p:nvSpPr>
          <p:spPr>
            <a:xfrm>
              <a:off x="8896040" y="5282770"/>
              <a:ext cx="2749471" cy="861070"/>
            </a:xfrm>
            <a:prstGeom prst="rect">
              <a:avLst/>
            </a:prstGeom>
            <a:noFill/>
          </p:spPr>
          <p:txBody>
            <a:bodyPr wrap="none" rtlCol="0">
              <a:spAutoFit/>
            </a:bodyPr>
            <a:lstStyle/>
            <a:p>
              <a:pPr>
                <a:lnSpc>
                  <a:spcPct val="130000"/>
                </a:lnSpc>
              </a:pPr>
              <a:r>
                <a:rPr lang="zh-CN" altLang="en-US" sz="2000"/>
                <a:t>需要累计几个批次后，</a:t>
              </a:r>
              <a:br>
                <a:rPr lang="en-US" altLang="zh-CN" sz="2000"/>
              </a:br>
              <a:r>
                <a:rPr lang="zh-CN" altLang="en-US" sz="2000"/>
                <a:t>再更新模型参数。</a:t>
              </a:r>
              <a:endParaRPr lang="en-US" sz="2000"/>
            </a:p>
          </p:txBody>
        </p:sp>
      </p:grpSp>
      <p:sp>
        <p:nvSpPr>
          <p:cNvPr id="8" name="灯片编号占位符 7">
            <a:extLst>
              <a:ext uri="{FF2B5EF4-FFF2-40B4-BE49-F238E27FC236}">
                <a16:creationId xmlns:a16="http://schemas.microsoft.com/office/drawing/2014/main" id="{9EE19A5B-0605-DDC7-A777-1F44F958630E}"/>
              </a:ext>
            </a:extLst>
          </p:cNvPr>
          <p:cNvSpPr>
            <a:spLocks noGrp="1"/>
          </p:cNvSpPr>
          <p:nvPr>
            <p:ph type="sldNum" sz="quarter" idx="12"/>
          </p:nvPr>
        </p:nvSpPr>
        <p:spPr/>
        <p:txBody>
          <a:bodyPr/>
          <a:lstStyle/>
          <a:p>
            <a:fld id="{EC78E7B1-3FC2-4821-B144-3AA6EF938D0A}" type="slidenum">
              <a:rPr lang="zh-CN" altLang="en-US" sz="1400" b="1" smtClean="0"/>
              <a:pPr/>
              <a:t>43</a:t>
            </a:fld>
            <a:r>
              <a:rPr lang="zh-CN" altLang="en-US"/>
              <a:t> </a:t>
            </a:r>
            <a:r>
              <a:rPr lang="en-US" altLang="zh-CN"/>
              <a:t>/ 82</a:t>
            </a:r>
            <a:endParaRPr lang="zh-CN" altLang="en-US" dirty="0"/>
          </a:p>
        </p:txBody>
      </p:sp>
    </p:spTree>
    <p:extLst>
      <p:ext uri="{BB962C8B-B14F-4D97-AF65-F5344CB8AC3E}">
        <p14:creationId xmlns:p14="http://schemas.microsoft.com/office/powerpoint/2010/main" val="1031840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up)">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ACDB93-ABD5-1E20-B783-000E5AB31688}"/>
              </a:ext>
            </a:extLst>
          </p:cNvPr>
          <p:cNvSpPr>
            <a:spLocks noGrp="1"/>
          </p:cNvSpPr>
          <p:nvPr>
            <p:ph type="title"/>
          </p:nvPr>
        </p:nvSpPr>
        <p:spPr/>
        <p:txBody>
          <a:bodyPr/>
          <a:lstStyle/>
          <a:p>
            <a:r>
              <a:rPr lang="zh-CN" altLang="en-US"/>
              <a:t> 混合精度训练</a:t>
            </a:r>
            <a:endParaRPr lang="en-US"/>
          </a:p>
        </p:txBody>
      </p:sp>
      <p:pic>
        <p:nvPicPr>
          <p:cNvPr id="4" name="图片 3">
            <a:extLst>
              <a:ext uri="{FF2B5EF4-FFF2-40B4-BE49-F238E27FC236}">
                <a16:creationId xmlns:a16="http://schemas.microsoft.com/office/drawing/2014/main" id="{CCCD7D23-1914-266E-BDC8-4CCDAB4C43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5799" y="1019482"/>
            <a:ext cx="6900402" cy="2785253"/>
          </a:xfrm>
          <a:prstGeom prst="rect">
            <a:avLst/>
          </a:prstGeom>
        </p:spPr>
      </p:pic>
      <p:grpSp>
        <p:nvGrpSpPr>
          <p:cNvPr id="3" name="组合 2">
            <a:extLst>
              <a:ext uri="{FF2B5EF4-FFF2-40B4-BE49-F238E27FC236}">
                <a16:creationId xmlns:a16="http://schemas.microsoft.com/office/drawing/2014/main" id="{F96FEB67-405D-D77B-A523-D9E21BFF9FA4}"/>
              </a:ext>
            </a:extLst>
          </p:cNvPr>
          <p:cNvGrpSpPr/>
          <p:nvPr/>
        </p:nvGrpSpPr>
        <p:grpSpPr>
          <a:xfrm>
            <a:off x="1415843" y="4102974"/>
            <a:ext cx="10520517" cy="2466562"/>
            <a:chOff x="1415843" y="4102974"/>
            <a:chExt cx="10520517" cy="2466562"/>
          </a:xfrm>
        </p:grpSpPr>
        <p:pic>
          <p:nvPicPr>
            <p:cNvPr id="6" name="图片 5">
              <a:extLst>
                <a:ext uri="{FF2B5EF4-FFF2-40B4-BE49-F238E27FC236}">
                  <a16:creationId xmlns:a16="http://schemas.microsoft.com/office/drawing/2014/main" id="{4339B2D4-0098-F7CC-968A-A9C8BBEC66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15843" y="4102974"/>
              <a:ext cx="7688826" cy="2452018"/>
            </a:xfrm>
            <a:prstGeom prst="rect">
              <a:avLst/>
            </a:prstGeom>
          </p:spPr>
        </p:pic>
        <p:sp>
          <p:nvSpPr>
            <p:cNvPr id="14" name="文本框 13">
              <a:extLst>
                <a:ext uri="{FF2B5EF4-FFF2-40B4-BE49-F238E27FC236}">
                  <a16:creationId xmlns:a16="http://schemas.microsoft.com/office/drawing/2014/main" id="{50537239-5E1D-043C-9393-9DB78D64429D}"/>
                </a:ext>
              </a:extLst>
            </p:cNvPr>
            <p:cNvSpPr txBox="1"/>
            <p:nvPr/>
          </p:nvSpPr>
          <p:spPr>
            <a:xfrm>
              <a:off x="1651819" y="6200204"/>
              <a:ext cx="2644877" cy="369332"/>
            </a:xfrm>
            <a:prstGeom prst="rect">
              <a:avLst/>
            </a:prstGeom>
            <a:noFill/>
          </p:spPr>
          <p:txBody>
            <a:bodyPr wrap="square">
              <a:spAutoFit/>
            </a:bodyPr>
            <a:lstStyle/>
            <a:p>
              <a:r>
                <a:rPr lang="en-US"/>
                <a:t>FP16的权重仅用于计算</a:t>
              </a:r>
            </a:p>
          </p:txBody>
        </p:sp>
        <p:sp>
          <p:nvSpPr>
            <p:cNvPr id="16" name="文本框 15">
              <a:extLst>
                <a:ext uri="{FF2B5EF4-FFF2-40B4-BE49-F238E27FC236}">
                  <a16:creationId xmlns:a16="http://schemas.microsoft.com/office/drawing/2014/main" id="{0AB3DD35-FFDD-38B3-4B94-44A233793D0D}"/>
                </a:ext>
              </a:extLst>
            </p:cNvPr>
            <p:cNvSpPr txBox="1"/>
            <p:nvPr/>
          </p:nvSpPr>
          <p:spPr>
            <a:xfrm>
              <a:off x="9414388" y="4556046"/>
              <a:ext cx="2521972" cy="1545872"/>
            </a:xfrm>
            <a:prstGeom prst="rect">
              <a:avLst/>
            </a:prstGeom>
            <a:noFill/>
          </p:spPr>
          <p:txBody>
            <a:bodyPr wrap="square">
              <a:spAutoFit/>
            </a:bodyPr>
            <a:lstStyle/>
            <a:p>
              <a:pPr>
                <a:lnSpc>
                  <a:spcPct val="120000"/>
                </a:lnSpc>
              </a:pPr>
              <a:r>
                <a:rPr lang="zh-CN" altLang="en-US" sz="2000"/>
                <a:t>内存占用减少</a:t>
              </a:r>
              <a:r>
                <a:rPr lang="en-US" altLang="zh-CN" sz="2000"/>
                <a:t>40%</a:t>
              </a:r>
              <a:r>
                <a:rPr lang="zh-CN" altLang="en-US" sz="2000"/>
                <a:t>，</a:t>
              </a:r>
              <a:endParaRPr lang="en-US" altLang="zh-CN" sz="2000"/>
            </a:p>
            <a:p>
              <a:pPr>
                <a:lnSpc>
                  <a:spcPct val="120000"/>
                </a:lnSpc>
              </a:pPr>
              <a:r>
                <a:rPr lang="zh-CN" altLang="en-US" sz="2000"/>
                <a:t>训练速度提升</a:t>
              </a:r>
              <a:r>
                <a:rPr lang="en-US" altLang="zh-CN" sz="2000"/>
                <a:t>1.8</a:t>
              </a:r>
              <a:r>
                <a:rPr lang="zh-CN" altLang="en-US" sz="2000"/>
                <a:t>倍。</a:t>
              </a:r>
            </a:p>
            <a:p>
              <a:pPr>
                <a:lnSpc>
                  <a:spcPct val="120000"/>
                </a:lnSpc>
              </a:pPr>
              <a:r>
                <a:rPr lang="zh-CN" altLang="en-US" sz="2000"/>
                <a:t>模型收敛稳定性与</a:t>
              </a:r>
              <a:br>
                <a:rPr lang="en-US" altLang="zh-CN" sz="2000"/>
              </a:br>
              <a:r>
                <a:rPr lang="zh-CN" altLang="en-US" sz="2000"/>
                <a:t>纯</a:t>
              </a:r>
              <a:r>
                <a:rPr lang="en-US" altLang="zh-CN" sz="2000"/>
                <a:t>FP32</a:t>
              </a:r>
              <a:r>
                <a:rPr lang="zh-CN" altLang="en-US" sz="2000"/>
                <a:t>训练相当。</a:t>
              </a:r>
              <a:endParaRPr lang="en-US" sz="2000"/>
            </a:p>
          </p:txBody>
        </p:sp>
      </p:grpSp>
      <p:sp>
        <p:nvSpPr>
          <p:cNvPr id="5" name="灯片编号占位符 4">
            <a:extLst>
              <a:ext uri="{FF2B5EF4-FFF2-40B4-BE49-F238E27FC236}">
                <a16:creationId xmlns:a16="http://schemas.microsoft.com/office/drawing/2014/main" id="{6CAF2917-FC1E-43F7-69DB-8F50A4E7D4AD}"/>
              </a:ext>
            </a:extLst>
          </p:cNvPr>
          <p:cNvSpPr>
            <a:spLocks noGrp="1"/>
          </p:cNvSpPr>
          <p:nvPr>
            <p:ph type="sldNum" sz="quarter" idx="12"/>
          </p:nvPr>
        </p:nvSpPr>
        <p:spPr/>
        <p:txBody>
          <a:bodyPr/>
          <a:lstStyle/>
          <a:p>
            <a:fld id="{EC78E7B1-3FC2-4821-B144-3AA6EF938D0A}" type="slidenum">
              <a:rPr lang="zh-CN" altLang="en-US" sz="1400" b="1" smtClean="0"/>
              <a:pPr/>
              <a:t>44</a:t>
            </a:fld>
            <a:r>
              <a:rPr lang="zh-CN" altLang="en-US"/>
              <a:t> </a:t>
            </a:r>
            <a:r>
              <a:rPr lang="en-US" altLang="zh-CN"/>
              <a:t>/ 82</a:t>
            </a:r>
            <a:endParaRPr lang="zh-CN" altLang="en-US" dirty="0"/>
          </a:p>
        </p:txBody>
      </p:sp>
    </p:spTree>
    <p:extLst>
      <p:ext uri="{BB962C8B-B14F-4D97-AF65-F5344CB8AC3E}">
        <p14:creationId xmlns:p14="http://schemas.microsoft.com/office/powerpoint/2010/main" val="812860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71CF1-FEC1-8F4F-95F8-275008FE824B}"/>
            </a:ext>
          </a:extLst>
        </p:cNvPr>
        <p:cNvGrpSpPr/>
        <p:nvPr/>
      </p:nvGrpSpPr>
      <p:grpSpPr>
        <a:xfrm>
          <a:off x="0" y="0"/>
          <a:ext cx="0" cy="0"/>
          <a:chOff x="0" y="0"/>
          <a:chExt cx="0" cy="0"/>
        </a:xfrm>
      </p:grpSpPr>
      <p:grpSp>
        <p:nvGrpSpPr>
          <p:cNvPr id="8" name="组合 7">
            <a:extLst>
              <a:ext uri="{FF2B5EF4-FFF2-40B4-BE49-F238E27FC236}">
                <a16:creationId xmlns:a16="http://schemas.microsoft.com/office/drawing/2014/main" id="{AD89A22F-D43B-F52C-43DE-A19FDAD17305}"/>
              </a:ext>
            </a:extLst>
          </p:cNvPr>
          <p:cNvGrpSpPr/>
          <p:nvPr/>
        </p:nvGrpSpPr>
        <p:grpSpPr>
          <a:xfrm>
            <a:off x="4163980" y="499705"/>
            <a:ext cx="3864040" cy="5633845"/>
            <a:chOff x="4391025" y="604480"/>
            <a:chExt cx="3864040" cy="5633845"/>
          </a:xfrm>
        </p:grpSpPr>
        <p:sp>
          <p:nvSpPr>
            <p:cNvPr id="2" name="矩形: 圆角 1">
              <a:extLst>
                <a:ext uri="{FF2B5EF4-FFF2-40B4-BE49-F238E27FC236}">
                  <a16:creationId xmlns:a16="http://schemas.microsoft.com/office/drawing/2014/main" id="{067C6F0C-8927-C208-160B-DDB90CA2793A}"/>
                </a:ext>
              </a:extLst>
            </p:cNvPr>
            <p:cNvSpPr/>
            <p:nvPr/>
          </p:nvSpPr>
          <p:spPr>
            <a:xfrm>
              <a:off x="4391025" y="1313836"/>
              <a:ext cx="3864040" cy="2392678"/>
            </a:xfrm>
            <a:prstGeom prst="roundRect">
              <a:avLst>
                <a:gd name="adj" fmla="val 9677"/>
              </a:avLst>
            </a:prstGeom>
            <a:solidFill>
              <a:schemeClr val="accent6">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训</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练</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3" name="矩形: 圆角 2">
              <a:extLst>
                <a:ext uri="{FF2B5EF4-FFF2-40B4-BE49-F238E27FC236}">
                  <a16:creationId xmlns:a16="http://schemas.microsoft.com/office/drawing/2014/main" id="{231A2F5F-44E5-D223-CC28-C9E218735D78}"/>
                </a:ext>
              </a:extLst>
            </p:cNvPr>
            <p:cNvSpPr/>
            <p:nvPr/>
          </p:nvSpPr>
          <p:spPr>
            <a:xfrm>
              <a:off x="4391025" y="3845647"/>
              <a:ext cx="3864040" cy="2392678"/>
            </a:xfrm>
            <a:prstGeom prst="roundRect">
              <a:avLst>
                <a:gd name="adj" fmla="val 9677"/>
              </a:avLst>
            </a:prstGeom>
            <a:solidFill>
              <a:schemeClr val="accent4">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应</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用</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A2252DD6-51FA-02DB-1167-959175317E52}"/>
                </a:ext>
              </a:extLst>
            </p:cNvPr>
            <p:cNvSpPr txBox="1"/>
            <p:nvPr/>
          </p:nvSpPr>
          <p:spPr>
            <a:xfrm>
              <a:off x="5595521" y="604480"/>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t>1.</a:t>
              </a:r>
              <a:r>
                <a:rPr lang="zh-CN" altLang="en-US" sz="3200"/>
                <a:t> 简 介</a:t>
              </a:r>
              <a:endParaRPr lang="en-US" altLang="zh-CN" sz="3200"/>
            </a:p>
          </p:txBody>
        </p:sp>
        <p:sp>
          <p:nvSpPr>
            <p:cNvPr id="5" name="文本框 4">
              <a:extLst>
                <a:ext uri="{FF2B5EF4-FFF2-40B4-BE49-F238E27FC236}">
                  <a16:creationId xmlns:a16="http://schemas.microsoft.com/office/drawing/2014/main" id="{8238D701-A741-146B-EFE4-C8E684FB5435}"/>
                </a:ext>
              </a:extLst>
            </p:cNvPr>
            <p:cNvSpPr txBox="1"/>
            <p:nvPr/>
          </p:nvSpPr>
          <p:spPr>
            <a:xfrm>
              <a:off x="5595521" y="1423638"/>
              <a:ext cx="2659544" cy="584775"/>
            </a:xfrm>
            <a:prstGeom prst="rect">
              <a:avLst/>
            </a:prstGeom>
            <a:noFill/>
          </p:spPr>
          <p:txBody>
            <a:bodyPr wrap="square" rtlCol="0">
              <a:spAutoFit/>
            </a:bodyPr>
            <a:lstStyle/>
            <a:p>
              <a:r>
                <a:rPr lang="zh-CN" altLang="en-US" sz="3200"/>
                <a:t> </a:t>
              </a:r>
              <a:r>
                <a:rPr lang="en-US" altLang="zh-CN" sz="3200"/>
                <a:t>2.</a:t>
              </a:r>
              <a:r>
                <a:rPr lang="zh-CN" altLang="en-US" sz="3200"/>
                <a:t> 预训练</a:t>
              </a:r>
              <a:endParaRPr lang="en-US" altLang="zh-CN" sz="3200"/>
            </a:p>
          </p:txBody>
        </p:sp>
        <p:sp>
          <p:nvSpPr>
            <p:cNvPr id="6" name="文本框 5">
              <a:extLst>
                <a:ext uri="{FF2B5EF4-FFF2-40B4-BE49-F238E27FC236}">
                  <a16:creationId xmlns:a16="http://schemas.microsoft.com/office/drawing/2014/main" id="{725EC4C2-98BC-6A2B-0C16-A627C4267C8E}"/>
                </a:ext>
              </a:extLst>
            </p:cNvPr>
            <p:cNvSpPr txBox="1"/>
            <p:nvPr/>
          </p:nvSpPr>
          <p:spPr>
            <a:xfrm>
              <a:off x="5595521" y="2242796"/>
              <a:ext cx="2659544" cy="584775"/>
            </a:xfrm>
            <a:prstGeom prst="rect">
              <a:avLst/>
            </a:prstGeom>
            <a:noFill/>
          </p:spPr>
          <p:txBody>
            <a:bodyPr wrap="square" rtlCol="0">
              <a:spAutoFit/>
            </a:bodyPr>
            <a:lstStyle/>
            <a:p>
              <a:r>
                <a:rPr lang="zh-CN" altLang="en-US" sz="3200"/>
                <a:t> </a:t>
              </a:r>
              <a:r>
                <a:rPr lang="en-US" altLang="zh-CN" sz="3200"/>
                <a:t>3.</a:t>
              </a:r>
              <a:r>
                <a:rPr lang="zh-CN" altLang="en-US" sz="3200"/>
                <a:t> </a:t>
              </a:r>
              <a:r>
                <a:rPr lang="zh-CN" altLang="en-US" sz="3200" b="1"/>
                <a:t>微调</a:t>
              </a:r>
              <a:endParaRPr lang="en-US" altLang="zh-CN" sz="3200" b="1"/>
            </a:p>
          </p:txBody>
        </p:sp>
        <p:sp>
          <p:nvSpPr>
            <p:cNvPr id="7" name="文本框 6">
              <a:extLst>
                <a:ext uri="{FF2B5EF4-FFF2-40B4-BE49-F238E27FC236}">
                  <a16:creationId xmlns:a16="http://schemas.microsoft.com/office/drawing/2014/main" id="{57B21099-7A11-E33F-E340-1F0A2CF6D204}"/>
                </a:ext>
              </a:extLst>
            </p:cNvPr>
            <p:cNvSpPr txBox="1"/>
            <p:nvPr/>
          </p:nvSpPr>
          <p:spPr>
            <a:xfrm>
              <a:off x="5595521" y="3061954"/>
              <a:ext cx="2659544" cy="584775"/>
            </a:xfrm>
            <a:prstGeom prst="rect">
              <a:avLst/>
            </a:prstGeom>
            <a:noFill/>
          </p:spPr>
          <p:txBody>
            <a:bodyPr wrap="square" rtlCol="0">
              <a:spAutoFit/>
            </a:bodyPr>
            <a:lstStyle/>
            <a:p>
              <a:r>
                <a:rPr lang="zh-CN" altLang="en-US" sz="3200" dirty="0">
                  <a:solidFill>
                    <a:schemeClr val="bg1">
                      <a:lumMod val="65000"/>
                    </a:schemeClr>
                  </a:solidFill>
                </a:rPr>
                <a:t> </a:t>
              </a:r>
              <a:r>
                <a:rPr lang="en-US" altLang="zh-CN" sz="3200" dirty="0">
                  <a:solidFill>
                    <a:schemeClr val="bg1">
                      <a:lumMod val="65000"/>
                    </a:schemeClr>
                  </a:solidFill>
                </a:rPr>
                <a:t>4.</a:t>
              </a:r>
              <a:r>
                <a:rPr lang="zh-CN" altLang="en-US" sz="3200" dirty="0">
                  <a:solidFill>
                    <a:schemeClr val="bg1">
                      <a:lumMod val="65000"/>
                    </a:schemeClr>
                  </a:solidFill>
                </a:rPr>
                <a:t> </a:t>
              </a:r>
              <a:r>
                <a:rPr lang="zh-CN" altLang="en-US" sz="3200" b="1" dirty="0">
                  <a:solidFill>
                    <a:schemeClr val="bg1">
                      <a:lumMod val="65000"/>
                    </a:schemeClr>
                  </a:solidFill>
                </a:rPr>
                <a:t>对齐</a:t>
              </a:r>
              <a:endParaRPr lang="en-US" altLang="zh-CN" sz="3200" b="1" dirty="0">
                <a:solidFill>
                  <a:schemeClr val="bg1">
                    <a:lumMod val="65000"/>
                  </a:schemeClr>
                </a:solidFill>
              </a:endParaRPr>
            </a:p>
          </p:txBody>
        </p:sp>
        <p:sp>
          <p:nvSpPr>
            <p:cNvPr id="17" name="文本框 16">
              <a:extLst>
                <a:ext uri="{FF2B5EF4-FFF2-40B4-BE49-F238E27FC236}">
                  <a16:creationId xmlns:a16="http://schemas.microsoft.com/office/drawing/2014/main" id="{5D28F038-9150-7AAD-1DF3-C73995764782}"/>
                </a:ext>
              </a:extLst>
            </p:cNvPr>
            <p:cNvSpPr txBox="1"/>
            <p:nvPr/>
          </p:nvSpPr>
          <p:spPr>
            <a:xfrm>
              <a:off x="5595521" y="3928737"/>
              <a:ext cx="2659544" cy="584775"/>
            </a:xfrm>
            <a:prstGeom prst="rect">
              <a:avLst/>
            </a:prstGeom>
            <a:noFill/>
          </p:spPr>
          <p:txBody>
            <a:bodyPr wrap="square" rtlCol="0">
              <a:spAutoFit/>
            </a:bodyPr>
            <a:lstStyle/>
            <a:p>
              <a:r>
                <a:rPr lang="zh-CN" altLang="en-US" sz="3200" dirty="0">
                  <a:solidFill>
                    <a:schemeClr val="bg1">
                      <a:lumMod val="65000"/>
                    </a:schemeClr>
                  </a:solidFill>
                </a:rPr>
                <a:t> </a:t>
              </a:r>
              <a:r>
                <a:rPr lang="en-US" altLang="zh-CN" sz="3200" dirty="0">
                  <a:solidFill>
                    <a:schemeClr val="bg1">
                      <a:lumMod val="65000"/>
                    </a:schemeClr>
                  </a:solidFill>
                </a:rPr>
                <a:t>5.</a:t>
              </a:r>
              <a:r>
                <a:rPr lang="zh-CN" altLang="en-US" sz="3200" dirty="0">
                  <a:solidFill>
                    <a:schemeClr val="bg1">
                      <a:lumMod val="65000"/>
                    </a:schemeClr>
                  </a:solidFill>
                </a:rPr>
                <a:t> </a:t>
              </a:r>
              <a:r>
                <a:rPr lang="zh-CN" altLang="en-US" sz="3200" b="1" dirty="0">
                  <a:solidFill>
                    <a:schemeClr val="bg1">
                      <a:lumMod val="65000"/>
                    </a:schemeClr>
                  </a:solidFill>
                </a:rPr>
                <a:t>压缩</a:t>
              </a:r>
              <a:endParaRPr lang="en-US" altLang="zh-CN" sz="3200" b="1" dirty="0">
                <a:solidFill>
                  <a:schemeClr val="bg1">
                    <a:lumMod val="65000"/>
                  </a:schemeClr>
                </a:solidFill>
              </a:endParaRPr>
            </a:p>
          </p:txBody>
        </p:sp>
        <p:sp>
          <p:nvSpPr>
            <p:cNvPr id="18" name="文本框 17">
              <a:extLst>
                <a:ext uri="{FF2B5EF4-FFF2-40B4-BE49-F238E27FC236}">
                  <a16:creationId xmlns:a16="http://schemas.microsoft.com/office/drawing/2014/main" id="{B3B8A805-2E3F-E353-9DB1-0C08FFD7299B}"/>
                </a:ext>
              </a:extLst>
            </p:cNvPr>
            <p:cNvSpPr txBox="1"/>
            <p:nvPr/>
          </p:nvSpPr>
          <p:spPr>
            <a:xfrm>
              <a:off x="5595521" y="4747895"/>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6.</a:t>
              </a:r>
              <a:r>
                <a:rPr lang="zh-CN" altLang="en-US" sz="3200">
                  <a:solidFill>
                    <a:schemeClr val="bg1">
                      <a:lumMod val="65000"/>
                    </a:schemeClr>
                  </a:solidFill>
                </a:rPr>
                <a:t> </a:t>
              </a:r>
              <a:r>
                <a:rPr lang="zh-CN" altLang="en-US" sz="3200" b="1">
                  <a:solidFill>
                    <a:schemeClr val="bg1">
                      <a:lumMod val="65000"/>
                    </a:schemeClr>
                  </a:solidFill>
                </a:rPr>
                <a:t>提示学习</a:t>
              </a:r>
              <a:endParaRPr lang="en-US" altLang="zh-CN" sz="3200" b="1">
                <a:solidFill>
                  <a:schemeClr val="bg1">
                    <a:lumMod val="65000"/>
                  </a:schemeClr>
                </a:solidFill>
              </a:endParaRPr>
            </a:p>
          </p:txBody>
        </p:sp>
        <p:sp>
          <p:nvSpPr>
            <p:cNvPr id="19" name="文本框 18">
              <a:extLst>
                <a:ext uri="{FF2B5EF4-FFF2-40B4-BE49-F238E27FC236}">
                  <a16:creationId xmlns:a16="http://schemas.microsoft.com/office/drawing/2014/main" id="{394DCEE8-A068-093E-AF8D-421447B30EC2}"/>
                </a:ext>
              </a:extLst>
            </p:cNvPr>
            <p:cNvSpPr txBox="1"/>
            <p:nvPr/>
          </p:nvSpPr>
          <p:spPr>
            <a:xfrm>
              <a:off x="5595521" y="5567053"/>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7.</a:t>
              </a:r>
              <a:r>
                <a:rPr lang="zh-CN" altLang="en-US" sz="3200">
                  <a:solidFill>
                    <a:schemeClr val="bg1">
                      <a:lumMod val="65000"/>
                    </a:schemeClr>
                  </a:solidFill>
                </a:rPr>
                <a:t> </a:t>
              </a:r>
              <a:r>
                <a:rPr lang="zh-CN" altLang="en-US" sz="3200" b="1">
                  <a:solidFill>
                    <a:schemeClr val="bg1">
                      <a:lumMod val="65000"/>
                    </a:schemeClr>
                  </a:solidFill>
                </a:rPr>
                <a:t>开发</a:t>
              </a:r>
              <a:endParaRPr lang="en-US" altLang="zh-CN" sz="3200" b="1">
                <a:solidFill>
                  <a:schemeClr val="bg1">
                    <a:lumMod val="65000"/>
                  </a:schemeClr>
                </a:solidFill>
              </a:endParaRPr>
            </a:p>
          </p:txBody>
        </p:sp>
      </p:grpSp>
    </p:spTree>
    <p:extLst>
      <p:ext uri="{BB962C8B-B14F-4D97-AF65-F5344CB8AC3E}">
        <p14:creationId xmlns:p14="http://schemas.microsoft.com/office/powerpoint/2010/main" val="5045698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BC041A-03E8-9285-1B2E-9945CEC8AB72}"/>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F4F41AD-0146-7BF0-1022-89C6A72F4437}"/>
              </a:ext>
            </a:extLst>
          </p:cNvPr>
          <p:cNvSpPr>
            <a:spLocks noGrp="1"/>
          </p:cNvSpPr>
          <p:nvPr>
            <p:ph type="title"/>
          </p:nvPr>
        </p:nvSpPr>
        <p:spPr/>
        <p:txBody>
          <a:bodyPr/>
          <a:lstStyle/>
          <a:p>
            <a:r>
              <a:rPr lang="zh-CN" altLang="en-US"/>
              <a:t>指令微调</a:t>
            </a:r>
            <a:endParaRPr lang="en-US"/>
          </a:p>
        </p:txBody>
      </p:sp>
      <p:sp>
        <p:nvSpPr>
          <p:cNvPr id="7" name="文本框 6">
            <a:extLst>
              <a:ext uri="{FF2B5EF4-FFF2-40B4-BE49-F238E27FC236}">
                <a16:creationId xmlns:a16="http://schemas.microsoft.com/office/drawing/2014/main" id="{548480AB-980D-9C11-295B-428FC6A188F5}"/>
              </a:ext>
            </a:extLst>
          </p:cNvPr>
          <p:cNvSpPr txBox="1"/>
          <p:nvPr/>
        </p:nvSpPr>
        <p:spPr>
          <a:xfrm>
            <a:off x="7509617" y="957628"/>
            <a:ext cx="4010114" cy="523220"/>
          </a:xfrm>
          <a:prstGeom prst="rect">
            <a:avLst/>
          </a:prstGeom>
          <a:noFill/>
        </p:spPr>
        <p:txBody>
          <a:bodyPr wrap="square">
            <a:spAutoFit/>
          </a:bodyPr>
          <a:lstStyle/>
          <a:p>
            <a:r>
              <a:rPr lang="en-US" sz="2800" b="1">
                <a:solidFill>
                  <a:schemeClr val="bg1">
                    <a:lumMod val="50000"/>
                  </a:schemeClr>
                </a:solidFill>
              </a:rPr>
              <a:t>S</a:t>
            </a:r>
            <a:r>
              <a:rPr lang="en-US" sz="2800">
                <a:solidFill>
                  <a:schemeClr val="bg1">
                    <a:lumMod val="50000"/>
                  </a:schemeClr>
                </a:solidFill>
              </a:rPr>
              <a:t>upervised </a:t>
            </a:r>
            <a:r>
              <a:rPr lang="en-US" sz="2800" b="1">
                <a:solidFill>
                  <a:schemeClr val="bg1">
                    <a:lumMod val="50000"/>
                  </a:schemeClr>
                </a:solidFill>
              </a:rPr>
              <a:t>F</a:t>
            </a:r>
            <a:r>
              <a:rPr lang="en-US" sz="2800">
                <a:solidFill>
                  <a:schemeClr val="bg1">
                    <a:lumMod val="50000"/>
                  </a:schemeClr>
                </a:solidFill>
              </a:rPr>
              <a:t>ine-</a:t>
            </a:r>
            <a:r>
              <a:rPr lang="en-US" sz="2800" b="1">
                <a:solidFill>
                  <a:schemeClr val="bg1">
                    <a:lumMod val="50000"/>
                  </a:schemeClr>
                </a:solidFill>
              </a:rPr>
              <a:t>T</a:t>
            </a:r>
            <a:r>
              <a:rPr lang="en-US" sz="2800">
                <a:solidFill>
                  <a:schemeClr val="bg1">
                    <a:lumMod val="50000"/>
                  </a:schemeClr>
                </a:solidFill>
              </a:rPr>
              <a:t>uning</a:t>
            </a:r>
          </a:p>
        </p:txBody>
      </p:sp>
      <p:sp>
        <p:nvSpPr>
          <p:cNvPr id="6" name="文本框 5">
            <a:extLst>
              <a:ext uri="{FF2B5EF4-FFF2-40B4-BE49-F238E27FC236}">
                <a16:creationId xmlns:a16="http://schemas.microsoft.com/office/drawing/2014/main" id="{4C192FA2-8926-DC0D-852D-66E5DCA584B1}"/>
              </a:ext>
            </a:extLst>
          </p:cNvPr>
          <p:cNvSpPr txBox="1"/>
          <p:nvPr/>
        </p:nvSpPr>
        <p:spPr>
          <a:xfrm>
            <a:off x="0" y="2415077"/>
            <a:ext cx="12192000" cy="523220"/>
          </a:xfrm>
          <a:prstGeom prst="rect">
            <a:avLst/>
          </a:prstGeom>
          <a:noFill/>
        </p:spPr>
        <p:txBody>
          <a:bodyPr wrap="square">
            <a:spAutoFit/>
          </a:bodyPr>
          <a:lstStyle/>
          <a:p>
            <a:pPr algn="ctr"/>
            <a:r>
              <a:rPr lang="zh-CN" altLang="en-US" sz="2800" dirty="0"/>
              <a:t>用</a:t>
            </a:r>
            <a:r>
              <a:rPr lang="zh-CN" altLang="en-US" sz="2800" b="1" dirty="0">
                <a:solidFill>
                  <a:schemeClr val="accent1"/>
                </a:solidFill>
              </a:rPr>
              <a:t>自然语言</a:t>
            </a:r>
            <a:r>
              <a:rPr lang="zh-CN" altLang="en-US" sz="2800" dirty="0"/>
              <a:t>（数据）对预训练后的 </a:t>
            </a:r>
            <a:r>
              <a:rPr lang="en-US" altLang="zh-CN" sz="2800" dirty="0"/>
              <a:t>LLM </a:t>
            </a:r>
            <a:r>
              <a:rPr lang="zh-CN" altLang="en-US" sz="2800" dirty="0"/>
              <a:t>进行</a:t>
            </a:r>
            <a:r>
              <a:rPr lang="zh-CN" altLang="en-US" sz="2800" b="1" dirty="0"/>
              <a:t>参数</a:t>
            </a:r>
            <a:r>
              <a:rPr lang="zh-CN" altLang="en-US" sz="2800" b="1" dirty="0">
                <a:solidFill>
                  <a:schemeClr val="accent1"/>
                </a:solidFill>
              </a:rPr>
              <a:t>微调</a:t>
            </a:r>
            <a:r>
              <a:rPr lang="zh-CN" altLang="en-US" sz="2800" dirty="0"/>
              <a:t>。</a:t>
            </a:r>
            <a:endParaRPr lang="en-US" sz="2800" dirty="0"/>
          </a:p>
        </p:txBody>
      </p:sp>
      <p:sp>
        <p:nvSpPr>
          <p:cNvPr id="11" name="文本框 10">
            <a:extLst>
              <a:ext uri="{FF2B5EF4-FFF2-40B4-BE49-F238E27FC236}">
                <a16:creationId xmlns:a16="http://schemas.microsoft.com/office/drawing/2014/main" id="{B949AAF3-5153-F056-E012-711D47295C3A}"/>
              </a:ext>
            </a:extLst>
          </p:cNvPr>
          <p:cNvSpPr txBox="1"/>
          <p:nvPr/>
        </p:nvSpPr>
        <p:spPr>
          <a:xfrm>
            <a:off x="7509617" y="188390"/>
            <a:ext cx="3215354" cy="523220"/>
          </a:xfrm>
          <a:prstGeom prst="rect">
            <a:avLst/>
          </a:prstGeom>
          <a:noFill/>
        </p:spPr>
        <p:txBody>
          <a:bodyPr wrap="square">
            <a:spAutoFit/>
          </a:bodyPr>
          <a:lstStyle/>
          <a:p>
            <a:r>
              <a:rPr lang="en-US" sz="2800" b="1">
                <a:solidFill>
                  <a:schemeClr val="bg1">
                    <a:lumMod val="50000"/>
                  </a:schemeClr>
                </a:solidFill>
              </a:rPr>
              <a:t>I</a:t>
            </a:r>
            <a:r>
              <a:rPr lang="en-US" sz="2800">
                <a:solidFill>
                  <a:schemeClr val="bg1">
                    <a:lumMod val="50000"/>
                  </a:schemeClr>
                </a:solidFill>
              </a:rPr>
              <a:t>nstruction </a:t>
            </a:r>
            <a:r>
              <a:rPr lang="en-US" sz="2800" b="1">
                <a:solidFill>
                  <a:schemeClr val="bg1">
                    <a:lumMod val="50000"/>
                  </a:schemeClr>
                </a:solidFill>
              </a:rPr>
              <a:t>T</a:t>
            </a:r>
            <a:r>
              <a:rPr lang="en-US" sz="2800">
                <a:solidFill>
                  <a:schemeClr val="bg1">
                    <a:lumMod val="50000"/>
                  </a:schemeClr>
                </a:solidFill>
              </a:rPr>
              <a:t>uning</a:t>
            </a:r>
          </a:p>
        </p:txBody>
      </p:sp>
      <p:sp>
        <p:nvSpPr>
          <p:cNvPr id="13" name="文本框 12">
            <a:extLst>
              <a:ext uri="{FF2B5EF4-FFF2-40B4-BE49-F238E27FC236}">
                <a16:creationId xmlns:a16="http://schemas.microsoft.com/office/drawing/2014/main" id="{E9FF8566-DB8E-8554-7971-AC47B04631A5}"/>
              </a:ext>
            </a:extLst>
          </p:cNvPr>
          <p:cNvSpPr txBox="1"/>
          <p:nvPr/>
        </p:nvSpPr>
        <p:spPr>
          <a:xfrm>
            <a:off x="4826237" y="903723"/>
            <a:ext cx="2788066" cy="646331"/>
          </a:xfrm>
          <a:prstGeom prst="rect">
            <a:avLst/>
          </a:prstGeom>
          <a:noFill/>
        </p:spPr>
        <p:txBody>
          <a:bodyPr wrap="square">
            <a:spAutoFit/>
          </a:bodyPr>
          <a:lstStyle/>
          <a:p>
            <a:r>
              <a:rPr lang="zh-CN" altLang="en-US" sz="3600"/>
              <a:t>有监督微调</a:t>
            </a:r>
            <a:endParaRPr lang="en-US" sz="3600"/>
          </a:p>
        </p:txBody>
      </p:sp>
      <p:sp>
        <p:nvSpPr>
          <p:cNvPr id="15" name="文本框 14">
            <a:extLst>
              <a:ext uri="{FF2B5EF4-FFF2-40B4-BE49-F238E27FC236}">
                <a16:creationId xmlns:a16="http://schemas.microsoft.com/office/drawing/2014/main" id="{5C54FB9F-1FB6-E45A-838C-4F33F0F71F70}"/>
              </a:ext>
            </a:extLst>
          </p:cNvPr>
          <p:cNvSpPr txBox="1"/>
          <p:nvPr/>
        </p:nvSpPr>
        <p:spPr>
          <a:xfrm>
            <a:off x="4843330" y="1624278"/>
            <a:ext cx="2617150" cy="492443"/>
          </a:xfrm>
          <a:prstGeom prst="rect">
            <a:avLst/>
          </a:prstGeom>
          <a:noFill/>
        </p:spPr>
        <p:txBody>
          <a:bodyPr wrap="square">
            <a:spAutoFit/>
          </a:bodyPr>
          <a:lstStyle/>
          <a:p>
            <a:r>
              <a:rPr lang="zh-CN" altLang="en-US" sz="2600"/>
              <a:t>多任务提示训练</a:t>
            </a:r>
            <a:endParaRPr lang="en-US" sz="2600"/>
          </a:p>
        </p:txBody>
      </p:sp>
      <p:sp>
        <p:nvSpPr>
          <p:cNvPr id="16" name="文本框 15">
            <a:extLst>
              <a:ext uri="{FF2B5EF4-FFF2-40B4-BE49-F238E27FC236}">
                <a16:creationId xmlns:a16="http://schemas.microsoft.com/office/drawing/2014/main" id="{A50B20AA-C3DD-D0BA-3002-C0F311EC2650}"/>
              </a:ext>
            </a:extLst>
          </p:cNvPr>
          <p:cNvSpPr txBox="1"/>
          <p:nvPr/>
        </p:nvSpPr>
        <p:spPr>
          <a:xfrm>
            <a:off x="7509617" y="1615732"/>
            <a:ext cx="4095572" cy="461665"/>
          </a:xfrm>
          <a:prstGeom prst="rect">
            <a:avLst/>
          </a:prstGeom>
          <a:noFill/>
        </p:spPr>
        <p:txBody>
          <a:bodyPr wrap="square">
            <a:spAutoFit/>
          </a:bodyPr>
          <a:lstStyle/>
          <a:p>
            <a:r>
              <a:rPr lang="en-US" sz="2400">
                <a:solidFill>
                  <a:schemeClr val="bg1">
                    <a:lumMod val="50000"/>
                  </a:schemeClr>
                </a:solidFill>
              </a:rPr>
              <a:t>Multitask Prompted Training</a:t>
            </a:r>
          </a:p>
        </p:txBody>
      </p:sp>
      <p:sp>
        <p:nvSpPr>
          <p:cNvPr id="18" name="文本框 17">
            <a:extLst>
              <a:ext uri="{FF2B5EF4-FFF2-40B4-BE49-F238E27FC236}">
                <a16:creationId xmlns:a16="http://schemas.microsoft.com/office/drawing/2014/main" id="{F1320155-7957-3B0C-68D8-34A731DE4120}"/>
              </a:ext>
            </a:extLst>
          </p:cNvPr>
          <p:cNvSpPr txBox="1"/>
          <p:nvPr/>
        </p:nvSpPr>
        <p:spPr>
          <a:xfrm>
            <a:off x="601952" y="3236652"/>
            <a:ext cx="5618318" cy="2698431"/>
          </a:xfrm>
          <a:prstGeom prst="rect">
            <a:avLst/>
          </a:prstGeom>
          <a:noFill/>
        </p:spPr>
        <p:txBody>
          <a:bodyPr wrap="square">
            <a:spAutoFit/>
          </a:bodyPr>
          <a:lstStyle/>
          <a:p>
            <a:pPr marL="342900" indent="-342900">
              <a:lnSpc>
                <a:spcPct val="130000"/>
              </a:lnSpc>
              <a:buFont typeface="Arial" panose="020B0604020202020204" pitchFamily="34" charset="0"/>
              <a:buChar char="•"/>
            </a:pPr>
            <a:r>
              <a:rPr lang="zh-CN" altLang="en-US" sz="2200" dirty="0"/>
              <a:t>先收集或构建指令化的实例，</a:t>
            </a:r>
            <a:br>
              <a:rPr lang="en-US" altLang="zh-CN" sz="2200" dirty="0"/>
            </a:br>
            <a:r>
              <a:rPr lang="zh-CN" altLang="en-US" sz="2200" dirty="0"/>
              <a:t>后用有监督方式对 </a:t>
            </a:r>
            <a:r>
              <a:rPr lang="en-US" altLang="zh-CN" sz="2200" dirty="0"/>
              <a:t>LLM </a:t>
            </a:r>
            <a:r>
              <a:rPr lang="zh-CN" altLang="en-US" sz="2200" dirty="0"/>
              <a:t>参数进行微调。</a:t>
            </a:r>
            <a:endParaRPr lang="en-US" altLang="zh-CN" sz="2200" dirty="0"/>
          </a:p>
          <a:p>
            <a:pPr marL="342900" indent="-342900">
              <a:lnSpc>
                <a:spcPct val="130000"/>
              </a:lnSpc>
              <a:buFont typeface="Arial" panose="020B0604020202020204" pitchFamily="34" charset="0"/>
              <a:buChar char="•"/>
            </a:pPr>
            <a:r>
              <a:rPr lang="en-US" altLang="zh-CN" sz="2200" dirty="0"/>
              <a:t>LLM </a:t>
            </a:r>
            <a:r>
              <a:rPr lang="zh-CN" altLang="en-US" sz="2200" dirty="0"/>
              <a:t>展现出较强的指令遵循能力，</a:t>
            </a:r>
            <a:br>
              <a:rPr lang="en-US" altLang="zh-CN" sz="2200" dirty="0"/>
            </a:br>
            <a:r>
              <a:rPr lang="zh-CN" altLang="en-US" sz="2200" dirty="0"/>
              <a:t>可零样本学习的方式解决多种下游任务。</a:t>
            </a:r>
            <a:endParaRPr lang="en-US" altLang="zh-CN" sz="2200" dirty="0"/>
          </a:p>
          <a:p>
            <a:pPr marL="342900" indent="-342900">
              <a:lnSpc>
                <a:spcPct val="130000"/>
              </a:lnSpc>
              <a:buFont typeface="Arial" panose="020B0604020202020204" pitchFamily="34" charset="0"/>
              <a:buChar char="•"/>
            </a:pPr>
            <a:r>
              <a:rPr lang="zh-CN" altLang="en-US" sz="2200" dirty="0"/>
              <a:t>训练方式与预训练相似，</a:t>
            </a:r>
            <a:br>
              <a:rPr lang="en-US" altLang="zh-CN" sz="2200" dirty="0"/>
            </a:br>
            <a:r>
              <a:rPr lang="zh-CN" altLang="en-US" sz="2200" dirty="0"/>
              <a:t>但算力仅为预训练的千分之一。</a:t>
            </a:r>
            <a:endParaRPr lang="en-US" altLang="zh-CN" sz="2200" dirty="0"/>
          </a:p>
        </p:txBody>
      </p:sp>
      <p:sp>
        <p:nvSpPr>
          <p:cNvPr id="3" name="左大括号 2">
            <a:extLst>
              <a:ext uri="{FF2B5EF4-FFF2-40B4-BE49-F238E27FC236}">
                <a16:creationId xmlns:a16="http://schemas.microsoft.com/office/drawing/2014/main" id="{B463807F-A26F-7D30-508C-178FE54BC523}"/>
              </a:ext>
            </a:extLst>
          </p:cNvPr>
          <p:cNvSpPr/>
          <p:nvPr/>
        </p:nvSpPr>
        <p:spPr>
          <a:xfrm>
            <a:off x="4409783" y="957628"/>
            <a:ext cx="261257" cy="1103685"/>
          </a:xfrm>
          <a:prstGeom prst="leftBrace">
            <a:avLst>
              <a:gd name="adj1" fmla="val 42543"/>
              <a:gd name="adj2" fmla="val 50000"/>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4" name="组合 3">
            <a:extLst>
              <a:ext uri="{FF2B5EF4-FFF2-40B4-BE49-F238E27FC236}">
                <a16:creationId xmlns:a16="http://schemas.microsoft.com/office/drawing/2014/main" id="{DFC5E29C-99AA-B698-5457-83A7B4E9472D}"/>
              </a:ext>
            </a:extLst>
          </p:cNvPr>
          <p:cNvGrpSpPr/>
          <p:nvPr/>
        </p:nvGrpSpPr>
        <p:grpSpPr>
          <a:xfrm>
            <a:off x="6308135" y="3236652"/>
            <a:ext cx="5618319" cy="3163760"/>
            <a:chOff x="6308135" y="3236652"/>
            <a:chExt cx="5618319" cy="3163760"/>
          </a:xfrm>
        </p:grpSpPr>
        <p:sp>
          <p:nvSpPr>
            <p:cNvPr id="5" name="文本框 4">
              <a:extLst>
                <a:ext uri="{FF2B5EF4-FFF2-40B4-BE49-F238E27FC236}">
                  <a16:creationId xmlns:a16="http://schemas.microsoft.com/office/drawing/2014/main" id="{E57847B7-465C-C4A2-6592-07EA40CEB2BF}"/>
                </a:ext>
              </a:extLst>
            </p:cNvPr>
            <p:cNvSpPr txBox="1"/>
            <p:nvPr/>
          </p:nvSpPr>
          <p:spPr>
            <a:xfrm>
              <a:off x="6308135" y="3236652"/>
              <a:ext cx="5618318" cy="2556277"/>
            </a:xfrm>
            <a:prstGeom prst="rect">
              <a:avLst/>
            </a:prstGeom>
            <a:noFill/>
          </p:spPr>
          <p:txBody>
            <a:bodyPr wrap="square">
              <a:spAutoFit/>
            </a:bodyPr>
            <a:lstStyle/>
            <a:p>
              <a:pPr marL="342900" indent="-342900">
                <a:lnSpc>
                  <a:spcPct val="130000"/>
                </a:lnSpc>
                <a:buFont typeface="Arial" panose="020B0604020202020204" pitchFamily="34" charset="0"/>
                <a:buChar char="•"/>
              </a:pPr>
              <a:r>
                <a:rPr lang="zh-CN" altLang="en-US" sz="2200"/>
                <a:t>模型整体性能提升</a:t>
              </a:r>
              <a:br>
                <a:rPr lang="en-US" altLang="zh-CN" sz="2200"/>
              </a:br>
              <a:r>
                <a:rPr lang="zh-CN" altLang="en-US" sz="2000">
                  <a:latin typeface="楷体" panose="02010609060101010101" pitchFamily="49" charset="-122"/>
                  <a:ea typeface="楷体" panose="02010609060101010101" pitchFamily="49" charset="-122"/>
                </a:rPr>
                <a:t>如，微调的小模型比未微调的大模型更好。</a:t>
              </a:r>
              <a:endParaRPr lang="en-US" altLang="zh-CN" sz="2000">
                <a:latin typeface="楷体" panose="02010609060101010101" pitchFamily="49" charset="-122"/>
                <a:ea typeface="楷体" panose="02010609060101010101" pitchFamily="49" charset="-122"/>
              </a:endParaRPr>
            </a:p>
            <a:p>
              <a:pPr marL="342900" indent="-342900">
                <a:lnSpc>
                  <a:spcPct val="130000"/>
                </a:lnSpc>
                <a:buFont typeface="Arial" panose="020B0604020202020204" pitchFamily="34" charset="0"/>
                <a:buChar char="•"/>
              </a:pPr>
              <a:r>
                <a:rPr lang="zh-CN" altLang="en-US" sz="2200"/>
                <a:t>任务解决能力增强</a:t>
              </a:r>
              <a:br>
                <a:rPr lang="en-US" altLang="zh-CN" sz="2200"/>
              </a:br>
              <a:r>
                <a:rPr lang="zh-CN" altLang="en-US" sz="2000">
                  <a:latin typeface="楷体" panose="02010609060101010101" pitchFamily="49" charset="-122"/>
                  <a:ea typeface="楷体" panose="02010609060101010101" pitchFamily="49" charset="-122"/>
                </a:rPr>
                <a:t>如，用英文微调后其能力可迁移到其他语言。</a:t>
              </a:r>
              <a:endParaRPr lang="en-US" altLang="zh-CN" sz="2000">
                <a:latin typeface="楷体" panose="02010609060101010101" pitchFamily="49" charset="-122"/>
                <a:ea typeface="楷体" panose="02010609060101010101" pitchFamily="49" charset="-122"/>
              </a:endParaRPr>
            </a:p>
            <a:p>
              <a:pPr marL="342900" indent="-342900">
                <a:lnSpc>
                  <a:spcPct val="130000"/>
                </a:lnSpc>
                <a:buFont typeface="Arial" panose="020B0604020202020204" pitchFamily="34" charset="0"/>
                <a:buChar char="•"/>
              </a:pPr>
              <a:r>
                <a:rPr lang="zh-CN" altLang="en-US" sz="2200"/>
                <a:t>领域专业化适配下游任务</a:t>
              </a:r>
              <a:br>
                <a:rPr lang="en-US" altLang="zh-CN" sz="2200"/>
              </a:br>
              <a:r>
                <a:rPr lang="zh-CN" altLang="en-US" sz="2000">
                  <a:latin typeface="楷体" panose="02010609060101010101" pitchFamily="49" charset="-122"/>
                  <a:ea typeface="楷体" panose="02010609060101010101" pitchFamily="49" charset="-122"/>
                </a:rPr>
                <a:t>如，用</a:t>
              </a:r>
              <a:r>
                <a:rPr lang="en-US" altLang="zh-CN" sz="2000">
                  <a:latin typeface="楷体" panose="02010609060101010101" pitchFamily="49" charset="-122"/>
                  <a:ea typeface="楷体" panose="02010609060101010101" pitchFamily="49" charset="-122"/>
                </a:rPr>
                <a:t>LLaMA</a:t>
              </a:r>
              <a:r>
                <a:rPr lang="zh-CN" altLang="en-US" sz="2000">
                  <a:latin typeface="楷体" panose="02010609060101010101" pitchFamily="49" charset="-122"/>
                  <a:ea typeface="楷体" panose="02010609060101010101" pitchFamily="49" charset="-122"/>
                </a:rPr>
                <a:t>指令微调后的医学模型“华驼”。</a:t>
              </a:r>
              <a:endParaRPr lang="en-US" altLang="zh-CN" sz="2200">
                <a:latin typeface="楷体" panose="02010609060101010101" pitchFamily="49" charset="-122"/>
                <a:ea typeface="楷体" panose="02010609060101010101" pitchFamily="49" charset="-122"/>
              </a:endParaRPr>
            </a:p>
          </p:txBody>
        </p:sp>
        <p:sp>
          <p:nvSpPr>
            <p:cNvPr id="9" name="文本框 8">
              <a:extLst>
                <a:ext uri="{FF2B5EF4-FFF2-40B4-BE49-F238E27FC236}">
                  <a16:creationId xmlns:a16="http://schemas.microsoft.com/office/drawing/2014/main" id="{F2B38DE2-DBD6-659E-E91F-755292A7CF26}"/>
                </a:ext>
              </a:extLst>
            </p:cNvPr>
            <p:cNvSpPr txBox="1"/>
            <p:nvPr/>
          </p:nvSpPr>
          <p:spPr>
            <a:xfrm>
              <a:off x="6573680" y="5800248"/>
              <a:ext cx="5352774" cy="600164"/>
            </a:xfrm>
            <a:prstGeom prst="rect">
              <a:avLst/>
            </a:prstGeom>
            <a:noFill/>
          </p:spPr>
          <p:txBody>
            <a:bodyPr wrap="square">
              <a:spAutoFit/>
            </a:bodyPr>
            <a:lstStyle/>
            <a:p>
              <a:pPr algn="ctr"/>
              <a:r>
                <a:rPr lang="en-US" sz="1100">
                  <a:solidFill>
                    <a:schemeClr val="bg1">
                      <a:lumMod val="50000"/>
                    </a:schemeClr>
                  </a:solidFill>
                </a:rPr>
                <a:t>Haochun Wang, et al. </a:t>
              </a:r>
            </a:p>
            <a:p>
              <a:pPr algn="ctr"/>
              <a:r>
                <a:rPr lang="en-US" sz="1100">
                  <a:solidFill>
                    <a:schemeClr val="bg1">
                      <a:lumMod val="50000"/>
                    </a:schemeClr>
                  </a:solidFill>
                </a:rPr>
                <a:t>“</a:t>
              </a:r>
              <a:r>
                <a:rPr lang="en-US" sz="1100" b="1" i="1">
                  <a:solidFill>
                    <a:schemeClr val="bg1">
                      <a:lumMod val="50000"/>
                    </a:schemeClr>
                  </a:solidFill>
                </a:rPr>
                <a:t>Huatuo</a:t>
              </a:r>
              <a:r>
                <a:rPr lang="zh-CN" altLang="en-US" sz="1100" b="1" i="1">
                  <a:solidFill>
                    <a:schemeClr val="bg1">
                      <a:lumMod val="50000"/>
                    </a:schemeClr>
                  </a:solidFill>
                </a:rPr>
                <a:t> </a:t>
              </a:r>
              <a:r>
                <a:rPr lang="en-US" altLang="zh-CN" sz="1100" b="1" i="1">
                  <a:solidFill>
                    <a:schemeClr val="bg1">
                      <a:lumMod val="50000"/>
                    </a:schemeClr>
                  </a:solidFill>
                </a:rPr>
                <a:t>(</a:t>
              </a:r>
              <a:r>
                <a:rPr lang="zh-CN" altLang="en-US" sz="1100" b="1" i="1">
                  <a:solidFill>
                    <a:schemeClr val="bg1">
                      <a:lumMod val="50000"/>
                    </a:schemeClr>
                  </a:solidFill>
                </a:rPr>
                <a:t>华驼</a:t>
              </a:r>
              <a:r>
                <a:rPr lang="en-US" altLang="zh-CN" sz="1100" b="1" i="1">
                  <a:solidFill>
                    <a:schemeClr val="bg1">
                      <a:lumMod val="50000"/>
                    </a:schemeClr>
                  </a:solidFill>
                </a:rPr>
                <a:t>)</a:t>
              </a:r>
              <a:r>
                <a:rPr lang="en-US" sz="1100" b="1" i="1">
                  <a:solidFill>
                    <a:schemeClr val="bg1">
                      <a:lumMod val="50000"/>
                    </a:schemeClr>
                  </a:solidFill>
                </a:rPr>
                <a:t>: Tuning llama model with chinese medical knowledge</a:t>
              </a:r>
              <a:r>
                <a:rPr lang="en-US" sz="1100">
                  <a:solidFill>
                    <a:schemeClr val="bg1">
                      <a:lumMod val="50000"/>
                    </a:schemeClr>
                  </a:solidFill>
                </a:rPr>
                <a:t>”. </a:t>
              </a:r>
            </a:p>
            <a:p>
              <a:pPr algn="ctr"/>
              <a:r>
                <a:rPr lang="en-US" sz="1100">
                  <a:solidFill>
                    <a:schemeClr val="bg1">
                      <a:lumMod val="50000"/>
                    </a:schemeClr>
                  </a:solidFill>
                </a:rPr>
                <a:t>In: arXiv preprint arXiv:2304.06975 (2023).</a:t>
              </a:r>
            </a:p>
          </p:txBody>
        </p:sp>
      </p:grpSp>
      <p:sp>
        <p:nvSpPr>
          <p:cNvPr id="8" name="文本框 7">
            <a:extLst>
              <a:ext uri="{FF2B5EF4-FFF2-40B4-BE49-F238E27FC236}">
                <a16:creationId xmlns:a16="http://schemas.microsoft.com/office/drawing/2014/main" id="{5F447478-A674-79B1-44B2-956DC0A9C5E8}"/>
              </a:ext>
            </a:extLst>
          </p:cNvPr>
          <p:cNvSpPr txBox="1"/>
          <p:nvPr/>
        </p:nvSpPr>
        <p:spPr>
          <a:xfrm>
            <a:off x="3215642" y="1278637"/>
            <a:ext cx="1107996" cy="461665"/>
          </a:xfrm>
          <a:prstGeom prst="rect">
            <a:avLst/>
          </a:prstGeom>
          <a:noFill/>
        </p:spPr>
        <p:txBody>
          <a:bodyPr wrap="none" rtlCol="0">
            <a:spAutoFit/>
          </a:bodyPr>
          <a:lstStyle/>
          <a:p>
            <a:r>
              <a:rPr lang="zh-CN" altLang="en-US" sz="2400"/>
              <a:t>又称：</a:t>
            </a:r>
            <a:endParaRPr lang="en-US" sz="2400"/>
          </a:p>
        </p:txBody>
      </p:sp>
      <p:sp>
        <p:nvSpPr>
          <p:cNvPr id="10" name="灯片编号占位符 9">
            <a:extLst>
              <a:ext uri="{FF2B5EF4-FFF2-40B4-BE49-F238E27FC236}">
                <a16:creationId xmlns:a16="http://schemas.microsoft.com/office/drawing/2014/main" id="{B6B8BD2C-D8BA-A9A9-F088-7FB4C169F246}"/>
              </a:ext>
            </a:extLst>
          </p:cNvPr>
          <p:cNvSpPr>
            <a:spLocks noGrp="1"/>
          </p:cNvSpPr>
          <p:nvPr>
            <p:ph type="sldNum" sz="quarter" idx="12"/>
          </p:nvPr>
        </p:nvSpPr>
        <p:spPr/>
        <p:txBody>
          <a:bodyPr/>
          <a:lstStyle/>
          <a:p>
            <a:fld id="{EC78E7B1-3FC2-4821-B144-3AA6EF938D0A}" type="slidenum">
              <a:rPr lang="zh-CN" altLang="en-US" sz="1400" b="1" smtClean="0"/>
              <a:pPr/>
              <a:t>46</a:t>
            </a:fld>
            <a:r>
              <a:rPr lang="zh-CN" altLang="en-US"/>
              <a:t> </a:t>
            </a:r>
            <a:r>
              <a:rPr lang="en-US" altLang="zh-CN"/>
              <a:t>/ 82</a:t>
            </a:r>
            <a:endParaRPr lang="zh-CN" altLang="en-US" dirty="0"/>
          </a:p>
        </p:txBody>
      </p:sp>
    </p:spTree>
    <p:extLst>
      <p:ext uri="{BB962C8B-B14F-4D97-AF65-F5344CB8AC3E}">
        <p14:creationId xmlns:p14="http://schemas.microsoft.com/office/powerpoint/2010/main" val="1388411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084E71-2E3E-5144-BC1C-B5E04B857C09}"/>
              </a:ext>
            </a:extLst>
          </p:cNvPr>
          <p:cNvSpPr>
            <a:spLocks noGrp="1"/>
          </p:cNvSpPr>
          <p:nvPr>
            <p:ph type="title"/>
          </p:nvPr>
        </p:nvSpPr>
        <p:spPr/>
        <p:txBody>
          <a:bodyPr/>
          <a:lstStyle/>
          <a:p>
            <a:r>
              <a:rPr lang="zh-CN" altLang="en-US" sz="3600">
                <a:solidFill>
                  <a:schemeClr val="bg1">
                    <a:lumMod val="50000"/>
                  </a:schemeClr>
                </a:solidFill>
              </a:rPr>
              <a:t>准备数据</a:t>
            </a:r>
            <a:r>
              <a:rPr lang="en-US" altLang="zh-CN" sz="3600">
                <a:solidFill>
                  <a:schemeClr val="bg1">
                    <a:lumMod val="50000"/>
                  </a:schemeClr>
                </a:solidFill>
              </a:rPr>
              <a:t>1</a:t>
            </a:r>
            <a:r>
              <a:rPr lang="zh-CN" altLang="en-US" sz="3600">
                <a:solidFill>
                  <a:schemeClr val="bg1">
                    <a:lumMod val="50000"/>
                  </a:schemeClr>
                </a:solidFill>
              </a:rPr>
              <a:t>：</a:t>
            </a:r>
            <a:r>
              <a:rPr lang="zh-CN" altLang="en-US"/>
              <a:t>基于现有的</a:t>
            </a:r>
            <a:r>
              <a:rPr lang="en-US" altLang="zh-CN"/>
              <a:t>NLP</a:t>
            </a:r>
            <a:r>
              <a:rPr lang="zh-CN" altLang="en-US"/>
              <a:t>任务数据集</a:t>
            </a:r>
            <a:endParaRPr lang="en-US"/>
          </a:p>
        </p:txBody>
      </p:sp>
      <p:pic>
        <p:nvPicPr>
          <p:cNvPr id="5" name="图片 4">
            <a:extLst>
              <a:ext uri="{FF2B5EF4-FFF2-40B4-BE49-F238E27FC236}">
                <a16:creationId xmlns:a16="http://schemas.microsoft.com/office/drawing/2014/main" id="{3515FE6F-3CB7-10D7-F29A-D5151B60E0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3285" y="2316236"/>
            <a:ext cx="4940515" cy="4040114"/>
          </a:xfrm>
          <a:prstGeom prst="rect">
            <a:avLst/>
          </a:prstGeom>
        </p:spPr>
      </p:pic>
      <p:sp>
        <p:nvSpPr>
          <p:cNvPr id="9" name="文本框 8">
            <a:extLst>
              <a:ext uri="{FF2B5EF4-FFF2-40B4-BE49-F238E27FC236}">
                <a16:creationId xmlns:a16="http://schemas.microsoft.com/office/drawing/2014/main" id="{6B95B555-75AF-94E4-62C8-5A110003108F}"/>
              </a:ext>
            </a:extLst>
          </p:cNvPr>
          <p:cNvSpPr txBox="1"/>
          <p:nvPr/>
        </p:nvSpPr>
        <p:spPr>
          <a:xfrm>
            <a:off x="4178893" y="900000"/>
            <a:ext cx="6817353" cy="937949"/>
          </a:xfrm>
          <a:prstGeom prst="rect">
            <a:avLst/>
          </a:prstGeom>
          <a:noFill/>
        </p:spPr>
        <p:txBody>
          <a:bodyPr wrap="square">
            <a:spAutoFit/>
          </a:bodyPr>
          <a:lstStyle/>
          <a:p>
            <a:pPr>
              <a:lnSpc>
                <a:spcPct val="130000"/>
              </a:lnSpc>
            </a:pPr>
            <a:r>
              <a:rPr lang="zh-CN" altLang="en-US" sz="2200" dirty="0"/>
              <a:t>经过</a:t>
            </a:r>
            <a:r>
              <a:rPr lang="en-US" altLang="zh-CN" sz="2200" dirty="0"/>
              <a:t>NLP</a:t>
            </a:r>
            <a:r>
              <a:rPr lang="zh-CN" altLang="en-US" sz="2200" dirty="0"/>
              <a:t>指令数据微调后，</a:t>
            </a:r>
            <a:r>
              <a:rPr lang="en-US" altLang="zh-CN" sz="2200" dirty="0"/>
              <a:t>LLM</a:t>
            </a:r>
            <a:r>
              <a:rPr lang="zh-CN" altLang="en-US" sz="2200" dirty="0"/>
              <a:t>学习到指令遵循能力，能够解决其他未见过的</a:t>
            </a:r>
            <a:r>
              <a:rPr lang="en-US" altLang="zh-CN" sz="2200" dirty="0"/>
              <a:t>NLP</a:t>
            </a:r>
            <a:r>
              <a:rPr lang="zh-CN" altLang="en-US" sz="2200" dirty="0"/>
              <a:t>任务。</a:t>
            </a:r>
            <a:endParaRPr lang="en-US" sz="2200" dirty="0"/>
          </a:p>
        </p:txBody>
      </p:sp>
      <p:grpSp>
        <p:nvGrpSpPr>
          <p:cNvPr id="6" name="组合 5">
            <a:extLst>
              <a:ext uri="{FF2B5EF4-FFF2-40B4-BE49-F238E27FC236}">
                <a16:creationId xmlns:a16="http://schemas.microsoft.com/office/drawing/2014/main" id="{C5A8C92F-815F-B5D5-224A-BE9F48B0D83F}"/>
              </a:ext>
            </a:extLst>
          </p:cNvPr>
          <p:cNvGrpSpPr/>
          <p:nvPr/>
        </p:nvGrpSpPr>
        <p:grpSpPr>
          <a:xfrm>
            <a:off x="619710" y="2143033"/>
            <a:ext cx="5644241" cy="4409446"/>
            <a:chOff x="619710" y="2143033"/>
            <a:chExt cx="5644241" cy="4409446"/>
          </a:xfrm>
        </p:grpSpPr>
        <p:grpSp>
          <p:nvGrpSpPr>
            <p:cNvPr id="13" name="组合 12">
              <a:extLst>
                <a:ext uri="{FF2B5EF4-FFF2-40B4-BE49-F238E27FC236}">
                  <a16:creationId xmlns:a16="http://schemas.microsoft.com/office/drawing/2014/main" id="{029C9422-E20B-FEDB-6B2E-203C76DA3F47}"/>
                </a:ext>
              </a:extLst>
            </p:cNvPr>
            <p:cNvGrpSpPr/>
            <p:nvPr/>
          </p:nvGrpSpPr>
          <p:grpSpPr>
            <a:xfrm>
              <a:off x="619710" y="2143033"/>
              <a:ext cx="4702518" cy="4409446"/>
              <a:chOff x="619710" y="2143033"/>
              <a:chExt cx="4702518" cy="4409446"/>
            </a:xfrm>
          </p:grpSpPr>
          <p:pic>
            <p:nvPicPr>
              <p:cNvPr id="10" name="图片 9">
                <a:extLst>
                  <a:ext uri="{FF2B5EF4-FFF2-40B4-BE49-F238E27FC236}">
                    <a16:creationId xmlns:a16="http://schemas.microsoft.com/office/drawing/2014/main" id="{08DAEC8F-7067-05A0-71A3-9CA62C2E83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710" y="2512365"/>
                <a:ext cx="4702518" cy="4040114"/>
              </a:xfrm>
              <a:prstGeom prst="rect">
                <a:avLst/>
              </a:prstGeom>
            </p:spPr>
          </p:pic>
          <p:sp>
            <p:nvSpPr>
              <p:cNvPr id="12" name="文本框 11">
                <a:extLst>
                  <a:ext uri="{FF2B5EF4-FFF2-40B4-BE49-F238E27FC236}">
                    <a16:creationId xmlns:a16="http://schemas.microsoft.com/office/drawing/2014/main" id="{7A904C4C-7E14-8874-1EC3-0D315DBCC0B0}"/>
                  </a:ext>
                </a:extLst>
              </p:cNvPr>
              <p:cNvSpPr txBox="1"/>
              <p:nvPr/>
            </p:nvSpPr>
            <p:spPr>
              <a:xfrm>
                <a:off x="1929213" y="2143033"/>
                <a:ext cx="1933486" cy="369332"/>
              </a:xfrm>
              <a:prstGeom prst="rect">
                <a:avLst/>
              </a:prstGeom>
              <a:noFill/>
            </p:spPr>
            <p:txBody>
              <a:bodyPr wrap="square">
                <a:spAutoFit/>
              </a:bodyPr>
              <a:lstStyle/>
              <a:p>
                <a:r>
                  <a:rPr lang="zh-CN" altLang="en-US"/>
                  <a:t>指令微调 数据集</a:t>
                </a:r>
                <a:endParaRPr lang="en-US"/>
              </a:p>
            </p:txBody>
          </p:sp>
        </p:grpSp>
        <p:sp>
          <p:nvSpPr>
            <p:cNvPr id="3" name="箭头: 左 2">
              <a:extLst>
                <a:ext uri="{FF2B5EF4-FFF2-40B4-BE49-F238E27FC236}">
                  <a16:creationId xmlns:a16="http://schemas.microsoft.com/office/drawing/2014/main" id="{4CF549FA-2920-CB92-CDB8-390312CC8CC5}"/>
                </a:ext>
              </a:extLst>
            </p:cNvPr>
            <p:cNvSpPr/>
            <p:nvPr/>
          </p:nvSpPr>
          <p:spPr>
            <a:xfrm>
              <a:off x="5564155" y="4707294"/>
              <a:ext cx="699796" cy="363894"/>
            </a:xfrm>
            <a:prstGeom prst="leftArrow">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灯片编号占位符 6">
            <a:extLst>
              <a:ext uri="{FF2B5EF4-FFF2-40B4-BE49-F238E27FC236}">
                <a16:creationId xmlns:a16="http://schemas.microsoft.com/office/drawing/2014/main" id="{ED0D1E15-56FB-2482-5175-628A3B74300E}"/>
              </a:ext>
            </a:extLst>
          </p:cNvPr>
          <p:cNvSpPr>
            <a:spLocks noGrp="1"/>
          </p:cNvSpPr>
          <p:nvPr>
            <p:ph type="sldNum" sz="quarter" idx="12"/>
          </p:nvPr>
        </p:nvSpPr>
        <p:spPr/>
        <p:txBody>
          <a:bodyPr/>
          <a:lstStyle/>
          <a:p>
            <a:fld id="{EC78E7B1-3FC2-4821-B144-3AA6EF938D0A}" type="slidenum">
              <a:rPr lang="zh-CN" altLang="en-US" sz="1400" b="1" smtClean="0"/>
              <a:pPr/>
              <a:t>47</a:t>
            </a:fld>
            <a:r>
              <a:rPr lang="zh-CN" altLang="en-US"/>
              <a:t> </a:t>
            </a:r>
            <a:r>
              <a:rPr lang="en-US" altLang="zh-CN"/>
              <a:t>/ 82</a:t>
            </a:r>
            <a:endParaRPr lang="zh-CN" altLang="en-US" dirty="0"/>
          </a:p>
        </p:txBody>
      </p:sp>
    </p:spTree>
    <p:extLst>
      <p:ext uri="{BB962C8B-B14F-4D97-AF65-F5344CB8AC3E}">
        <p14:creationId xmlns:p14="http://schemas.microsoft.com/office/powerpoint/2010/main" val="15296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12FC0A-1ABE-0A37-3F7B-3906D5A06510}"/>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4E51C98-EE7D-C080-2462-45835CFB90BB}"/>
              </a:ext>
            </a:extLst>
          </p:cNvPr>
          <p:cNvSpPr>
            <a:spLocks noGrp="1"/>
          </p:cNvSpPr>
          <p:nvPr>
            <p:ph type="title"/>
          </p:nvPr>
        </p:nvSpPr>
        <p:spPr/>
        <p:txBody>
          <a:bodyPr/>
          <a:lstStyle/>
          <a:p>
            <a:r>
              <a:rPr lang="zh-CN" altLang="en-US" sz="3600">
                <a:solidFill>
                  <a:schemeClr val="bg1">
                    <a:lumMod val="50000"/>
                  </a:schemeClr>
                </a:solidFill>
              </a:rPr>
              <a:t>准备数据</a:t>
            </a:r>
            <a:r>
              <a:rPr lang="en-US" altLang="zh-CN" sz="3600">
                <a:solidFill>
                  <a:schemeClr val="bg1">
                    <a:lumMod val="50000"/>
                  </a:schemeClr>
                </a:solidFill>
              </a:rPr>
              <a:t>2</a:t>
            </a:r>
            <a:r>
              <a:rPr lang="zh-CN" altLang="en-US" sz="3600">
                <a:solidFill>
                  <a:schemeClr val="bg1">
                    <a:lumMod val="50000"/>
                  </a:schemeClr>
                </a:solidFill>
              </a:rPr>
              <a:t>：</a:t>
            </a:r>
            <a:r>
              <a:rPr lang="zh-CN" altLang="en-US"/>
              <a:t>基于日常对话数据</a:t>
            </a:r>
            <a:endParaRPr lang="en-US"/>
          </a:p>
        </p:txBody>
      </p:sp>
      <p:sp>
        <p:nvSpPr>
          <p:cNvPr id="9" name="文本框 8">
            <a:extLst>
              <a:ext uri="{FF2B5EF4-FFF2-40B4-BE49-F238E27FC236}">
                <a16:creationId xmlns:a16="http://schemas.microsoft.com/office/drawing/2014/main" id="{4EBE196D-B107-EB72-BB7F-0EB4F9575094}"/>
              </a:ext>
            </a:extLst>
          </p:cNvPr>
          <p:cNvSpPr txBox="1"/>
          <p:nvPr/>
        </p:nvSpPr>
        <p:spPr>
          <a:xfrm>
            <a:off x="3828516" y="1059504"/>
            <a:ext cx="4956561" cy="430887"/>
          </a:xfrm>
          <a:prstGeom prst="rect">
            <a:avLst/>
          </a:prstGeom>
          <a:noFill/>
        </p:spPr>
        <p:txBody>
          <a:bodyPr wrap="square">
            <a:spAutoFit/>
          </a:bodyPr>
          <a:lstStyle/>
          <a:p>
            <a:r>
              <a:rPr lang="en-US" altLang="zh-CN" sz="2200"/>
              <a:t>ShareGPT </a:t>
            </a:r>
            <a:r>
              <a:rPr lang="zh-CN" altLang="en-US" sz="2200"/>
              <a:t>中的一个多轮日常对话数据</a:t>
            </a:r>
            <a:endParaRPr lang="en-US" sz="2200"/>
          </a:p>
        </p:txBody>
      </p:sp>
      <p:pic>
        <p:nvPicPr>
          <p:cNvPr id="6" name="图片 5">
            <a:extLst>
              <a:ext uri="{FF2B5EF4-FFF2-40B4-BE49-F238E27FC236}">
                <a16:creationId xmlns:a16="http://schemas.microsoft.com/office/drawing/2014/main" id="{3FE338F7-8AC8-04A5-2339-C78B0FCC65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093" y="1649895"/>
            <a:ext cx="8309406" cy="4944226"/>
          </a:xfrm>
          <a:prstGeom prst="rect">
            <a:avLst/>
          </a:prstGeom>
        </p:spPr>
      </p:pic>
      <p:sp>
        <p:nvSpPr>
          <p:cNvPr id="3" name="灯片编号占位符 2">
            <a:extLst>
              <a:ext uri="{FF2B5EF4-FFF2-40B4-BE49-F238E27FC236}">
                <a16:creationId xmlns:a16="http://schemas.microsoft.com/office/drawing/2014/main" id="{0387F1B4-CA73-3D38-DB47-976E4BE161C7}"/>
              </a:ext>
            </a:extLst>
          </p:cNvPr>
          <p:cNvSpPr>
            <a:spLocks noGrp="1"/>
          </p:cNvSpPr>
          <p:nvPr>
            <p:ph type="sldNum" sz="quarter" idx="12"/>
          </p:nvPr>
        </p:nvSpPr>
        <p:spPr/>
        <p:txBody>
          <a:bodyPr/>
          <a:lstStyle/>
          <a:p>
            <a:fld id="{EC78E7B1-3FC2-4821-B144-3AA6EF938D0A}" type="slidenum">
              <a:rPr lang="zh-CN" altLang="en-US" sz="1400" b="1" smtClean="0"/>
              <a:pPr/>
              <a:t>48</a:t>
            </a:fld>
            <a:r>
              <a:rPr lang="zh-CN" altLang="en-US"/>
              <a:t> </a:t>
            </a:r>
            <a:r>
              <a:rPr lang="en-US" altLang="zh-CN"/>
              <a:t>/ 82</a:t>
            </a:r>
            <a:endParaRPr lang="zh-CN" altLang="en-US" dirty="0"/>
          </a:p>
        </p:txBody>
      </p:sp>
    </p:spTree>
    <p:extLst>
      <p:ext uri="{BB962C8B-B14F-4D97-AF65-F5344CB8AC3E}">
        <p14:creationId xmlns:p14="http://schemas.microsoft.com/office/powerpoint/2010/main" val="9585880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AA874-761C-11FC-B3CE-EDF0F45FD807}"/>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5D2304DD-2A19-3EBA-7084-C6CDBE92F1ED}"/>
              </a:ext>
            </a:extLst>
          </p:cNvPr>
          <p:cNvSpPr>
            <a:spLocks noGrp="1"/>
          </p:cNvSpPr>
          <p:nvPr>
            <p:ph type="title"/>
          </p:nvPr>
        </p:nvSpPr>
        <p:spPr/>
        <p:txBody>
          <a:bodyPr/>
          <a:lstStyle/>
          <a:p>
            <a:r>
              <a:rPr lang="zh-CN" altLang="en-US" sz="3600">
                <a:solidFill>
                  <a:schemeClr val="bg1">
                    <a:lumMod val="50000"/>
                  </a:schemeClr>
                </a:solidFill>
              </a:rPr>
              <a:t>准备数据</a:t>
            </a:r>
            <a:r>
              <a:rPr lang="en-US" altLang="zh-CN" sz="3600">
                <a:solidFill>
                  <a:schemeClr val="bg1">
                    <a:lumMod val="50000"/>
                  </a:schemeClr>
                </a:solidFill>
              </a:rPr>
              <a:t>3</a:t>
            </a:r>
            <a:r>
              <a:rPr lang="zh-CN" altLang="en-US" sz="3600">
                <a:solidFill>
                  <a:schemeClr val="bg1">
                    <a:lumMod val="50000"/>
                  </a:schemeClr>
                </a:solidFill>
              </a:rPr>
              <a:t>：</a:t>
            </a:r>
            <a:r>
              <a:rPr lang="zh-CN" altLang="en-US"/>
              <a:t>基于合成数据</a:t>
            </a:r>
            <a:endParaRPr lang="en-US">
              <a:solidFill>
                <a:srgbClr val="FF0000"/>
              </a:solidFill>
            </a:endParaRPr>
          </a:p>
        </p:txBody>
      </p:sp>
      <p:grpSp>
        <p:nvGrpSpPr>
          <p:cNvPr id="9" name="组合 8">
            <a:extLst>
              <a:ext uri="{FF2B5EF4-FFF2-40B4-BE49-F238E27FC236}">
                <a16:creationId xmlns:a16="http://schemas.microsoft.com/office/drawing/2014/main" id="{470E3FE7-5882-AA2F-1CD5-BA75FA44B722}"/>
              </a:ext>
            </a:extLst>
          </p:cNvPr>
          <p:cNvGrpSpPr/>
          <p:nvPr/>
        </p:nvGrpSpPr>
        <p:grpSpPr>
          <a:xfrm>
            <a:off x="208323" y="1394626"/>
            <a:ext cx="7845128" cy="4068747"/>
            <a:chOff x="1794528" y="1829230"/>
            <a:chExt cx="7845128" cy="4068747"/>
          </a:xfrm>
        </p:grpSpPr>
        <p:pic>
          <p:nvPicPr>
            <p:cNvPr id="5" name="图片 4">
              <a:extLst>
                <a:ext uri="{FF2B5EF4-FFF2-40B4-BE49-F238E27FC236}">
                  <a16:creationId xmlns:a16="http://schemas.microsoft.com/office/drawing/2014/main" id="{2DFC532D-770E-0469-1FEB-F73A136601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4528" y="1829230"/>
              <a:ext cx="7845128" cy="4068747"/>
            </a:xfrm>
            <a:prstGeom prst="rect">
              <a:avLst/>
            </a:prstGeom>
          </p:spPr>
        </p:pic>
        <p:sp>
          <p:nvSpPr>
            <p:cNvPr id="6" name="文本框 5">
              <a:extLst>
                <a:ext uri="{FF2B5EF4-FFF2-40B4-BE49-F238E27FC236}">
                  <a16:creationId xmlns:a16="http://schemas.microsoft.com/office/drawing/2014/main" id="{8CC7CFEB-04DD-2964-105B-542D859095EC}"/>
                </a:ext>
              </a:extLst>
            </p:cNvPr>
            <p:cNvSpPr txBox="1"/>
            <p:nvPr/>
          </p:nvSpPr>
          <p:spPr>
            <a:xfrm>
              <a:off x="1863789" y="4896485"/>
              <a:ext cx="3603948" cy="742639"/>
            </a:xfrm>
            <a:prstGeom prst="rect">
              <a:avLst/>
            </a:prstGeom>
            <a:solidFill>
              <a:srgbClr val="FFF1CC"/>
            </a:solidFill>
          </p:spPr>
          <p:txBody>
            <a:bodyPr wrap="square">
              <a:spAutoFit/>
            </a:bodyPr>
            <a:lstStyle/>
            <a:p>
              <a:r>
                <a:rPr lang="zh-CN" altLang="en-US" b="1"/>
                <a:t>输入</a:t>
              </a:r>
              <a:r>
                <a:rPr lang="zh-CN" altLang="en-US"/>
                <a:t>：诚实的重要性。</a:t>
              </a:r>
              <a:endParaRPr lang="en-US" altLang="zh-CN"/>
            </a:p>
            <a:p>
              <a:pPr>
                <a:lnSpc>
                  <a:spcPct val="150000"/>
                </a:lnSpc>
              </a:pPr>
              <a:r>
                <a:rPr lang="zh-CN" altLang="en-US" b="1"/>
                <a:t>输出</a:t>
              </a:r>
              <a:r>
                <a:rPr lang="zh-CN" altLang="en-US"/>
                <a:t>：诚实是智慧之书的第一章。</a:t>
              </a:r>
              <a:endParaRPr lang="en-US"/>
            </a:p>
          </p:txBody>
        </p:sp>
        <p:sp>
          <p:nvSpPr>
            <p:cNvPr id="8" name="文本框 7">
              <a:extLst>
                <a:ext uri="{FF2B5EF4-FFF2-40B4-BE49-F238E27FC236}">
                  <a16:creationId xmlns:a16="http://schemas.microsoft.com/office/drawing/2014/main" id="{E3296D6E-EE9E-F1F9-E598-FA7CBEDA384E}"/>
                </a:ext>
              </a:extLst>
            </p:cNvPr>
            <p:cNvSpPr txBox="1"/>
            <p:nvPr/>
          </p:nvSpPr>
          <p:spPr>
            <a:xfrm>
              <a:off x="7007289" y="4827234"/>
              <a:ext cx="2472612" cy="881139"/>
            </a:xfrm>
            <a:prstGeom prst="rect">
              <a:avLst/>
            </a:prstGeom>
            <a:solidFill>
              <a:srgbClr val="E1EFD9"/>
            </a:solidFill>
          </p:spPr>
          <p:txBody>
            <a:bodyPr wrap="square">
              <a:spAutoFit/>
            </a:bodyPr>
            <a:lstStyle/>
            <a:p>
              <a:pPr>
                <a:lnSpc>
                  <a:spcPct val="150000"/>
                </a:lnSpc>
              </a:pPr>
              <a:r>
                <a:rPr lang="zh-CN" altLang="en-US"/>
                <a:t>给我一句关于这个话题名人的话。</a:t>
              </a:r>
            </a:p>
          </p:txBody>
        </p:sp>
      </p:grpSp>
      <p:pic>
        <p:nvPicPr>
          <p:cNvPr id="11" name="图片 10">
            <a:extLst>
              <a:ext uri="{FF2B5EF4-FFF2-40B4-BE49-F238E27FC236}">
                <a16:creationId xmlns:a16="http://schemas.microsoft.com/office/drawing/2014/main" id="{D64C2652-DC68-06AE-C001-85FB8AE5B763}"/>
              </a:ext>
            </a:extLst>
          </p:cNvPr>
          <p:cNvPicPr>
            <a:picLocks noChangeAspect="1"/>
          </p:cNvPicPr>
          <p:nvPr/>
        </p:nvPicPr>
        <p:blipFill>
          <a:blip r:embed="rId4">
            <a:extLst>
              <a:ext uri="{28A0092B-C50C-407E-A947-70E740481C1C}">
                <a14:useLocalDpi xmlns:a14="http://schemas.microsoft.com/office/drawing/2010/main" val="0"/>
              </a:ext>
            </a:extLst>
          </a:blip>
          <a:srcRect r="-1"/>
          <a:stretch/>
        </p:blipFill>
        <p:spPr>
          <a:xfrm>
            <a:off x="8736105" y="1683123"/>
            <a:ext cx="3247571" cy="3780249"/>
          </a:xfrm>
          <a:prstGeom prst="rect">
            <a:avLst/>
          </a:prstGeom>
        </p:spPr>
      </p:pic>
      <p:sp>
        <p:nvSpPr>
          <p:cNvPr id="3" name="灯片编号占位符 2">
            <a:extLst>
              <a:ext uri="{FF2B5EF4-FFF2-40B4-BE49-F238E27FC236}">
                <a16:creationId xmlns:a16="http://schemas.microsoft.com/office/drawing/2014/main" id="{9186A966-C514-33B6-8A70-52C3EEC182BE}"/>
              </a:ext>
            </a:extLst>
          </p:cNvPr>
          <p:cNvSpPr>
            <a:spLocks noGrp="1"/>
          </p:cNvSpPr>
          <p:nvPr>
            <p:ph type="sldNum" sz="quarter" idx="12"/>
          </p:nvPr>
        </p:nvSpPr>
        <p:spPr/>
        <p:txBody>
          <a:bodyPr/>
          <a:lstStyle/>
          <a:p>
            <a:fld id="{EC78E7B1-3FC2-4821-B144-3AA6EF938D0A}" type="slidenum">
              <a:rPr lang="zh-CN" altLang="en-US" sz="1400" b="1" smtClean="0"/>
              <a:pPr/>
              <a:t>49</a:t>
            </a:fld>
            <a:r>
              <a:rPr lang="zh-CN" altLang="en-US"/>
              <a:t> </a:t>
            </a:r>
            <a:r>
              <a:rPr lang="en-US" altLang="zh-CN"/>
              <a:t>/ 82</a:t>
            </a:r>
            <a:endParaRPr lang="zh-CN" altLang="en-US" dirty="0"/>
          </a:p>
        </p:txBody>
      </p:sp>
    </p:spTree>
    <p:extLst>
      <p:ext uri="{BB962C8B-B14F-4D97-AF65-F5344CB8AC3E}">
        <p14:creationId xmlns:p14="http://schemas.microsoft.com/office/powerpoint/2010/main" val="2724717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52046D-9BAC-3875-8AF9-58517E2AD11E}"/>
              </a:ext>
            </a:extLst>
          </p:cNvPr>
          <p:cNvSpPr>
            <a:spLocks noGrp="1"/>
          </p:cNvSpPr>
          <p:nvPr>
            <p:ph type="title"/>
          </p:nvPr>
        </p:nvSpPr>
        <p:spPr/>
        <p:txBody>
          <a:bodyPr>
            <a:normAutofit/>
          </a:bodyPr>
          <a:lstStyle/>
          <a:p>
            <a:pPr algn="l"/>
            <a:r>
              <a:rPr lang="zh-CN" altLang="en-US" sz="3600" b="1">
                <a:solidFill>
                  <a:schemeClr val="accent2"/>
                </a:solidFill>
              </a:rPr>
              <a:t>       </a:t>
            </a:r>
            <a:r>
              <a:rPr lang="zh-CN" altLang="en-US" sz="3600">
                <a:solidFill>
                  <a:schemeClr val="accent2"/>
                </a:solidFill>
              </a:rPr>
              <a:t>预训练</a:t>
            </a:r>
            <a:r>
              <a:rPr lang="zh-CN" altLang="en-US" sz="3600"/>
              <a:t>语言模型                   </a:t>
            </a:r>
            <a:r>
              <a:rPr lang="zh-CN" altLang="en-US" sz="3600">
                <a:solidFill>
                  <a:srgbClr val="FF0000"/>
                </a:solidFill>
              </a:rPr>
              <a:t>大语言</a:t>
            </a:r>
            <a:r>
              <a:rPr lang="zh-CN" altLang="en-US" sz="3600"/>
              <a:t>模型</a:t>
            </a:r>
            <a:endParaRPr lang="en-US" sz="3600"/>
          </a:p>
        </p:txBody>
      </p:sp>
      <p:graphicFrame>
        <p:nvGraphicFramePr>
          <p:cNvPr id="7" name="表格 6">
            <a:extLst>
              <a:ext uri="{FF2B5EF4-FFF2-40B4-BE49-F238E27FC236}">
                <a16:creationId xmlns:a16="http://schemas.microsoft.com/office/drawing/2014/main" id="{6F82A51B-478D-F836-A1C5-959BB75D4101}"/>
              </a:ext>
            </a:extLst>
          </p:cNvPr>
          <p:cNvGraphicFramePr>
            <a:graphicFrameLocks noGrp="1"/>
          </p:cNvGraphicFramePr>
          <p:nvPr>
            <p:extLst>
              <p:ext uri="{D42A27DB-BD31-4B8C-83A1-F6EECF244321}">
                <p14:modId xmlns:p14="http://schemas.microsoft.com/office/powerpoint/2010/main" val="1059241465"/>
              </p:ext>
            </p:extLst>
          </p:nvPr>
        </p:nvGraphicFramePr>
        <p:xfrm>
          <a:off x="371476" y="962024"/>
          <a:ext cx="11430000" cy="5457826"/>
        </p:xfrm>
        <a:graphic>
          <a:graphicData uri="http://schemas.openxmlformats.org/drawingml/2006/table">
            <a:tbl>
              <a:tblPr bandRow="1">
                <a:tableStyleId>{3B4B98B0-60AC-42C2-AFA5-B58CD77FA1E5}</a:tableStyleId>
              </a:tblPr>
              <a:tblGrid>
                <a:gridCol w="5062558">
                  <a:extLst>
                    <a:ext uri="{9D8B030D-6E8A-4147-A177-3AD203B41FA5}">
                      <a16:colId xmlns:a16="http://schemas.microsoft.com/office/drawing/2014/main" val="3388691113"/>
                    </a:ext>
                  </a:extLst>
                </a:gridCol>
                <a:gridCol w="1550163">
                  <a:extLst>
                    <a:ext uri="{9D8B030D-6E8A-4147-A177-3AD203B41FA5}">
                      <a16:colId xmlns:a16="http://schemas.microsoft.com/office/drawing/2014/main" val="782123436"/>
                    </a:ext>
                  </a:extLst>
                </a:gridCol>
                <a:gridCol w="4817279">
                  <a:extLst>
                    <a:ext uri="{9D8B030D-6E8A-4147-A177-3AD203B41FA5}">
                      <a16:colId xmlns:a16="http://schemas.microsoft.com/office/drawing/2014/main" val="4027492633"/>
                    </a:ext>
                  </a:extLst>
                </a:gridCol>
              </a:tblGrid>
              <a:tr h="1276906">
                <a:tc>
                  <a:txBody>
                    <a:bodyPr/>
                    <a:lstStyle/>
                    <a:p>
                      <a:pPr algn="ctr" fontAlgn="ctr">
                        <a:lnSpc>
                          <a:spcPct val="130000"/>
                        </a:lnSpc>
                      </a:pPr>
                      <a:r>
                        <a:rPr lang="zh-CN" altLang="en-US" sz="2000" b="0" u="none" strike="noStrike">
                          <a:solidFill>
                            <a:srgbClr val="000000"/>
                          </a:solidFill>
                          <a:effectLst/>
                        </a:rPr>
                        <a:t>在大规模文本上通过无监督学习预训练</a:t>
                      </a:r>
                      <a:br>
                        <a:rPr lang="en-US" altLang="zh-CN" sz="2000" b="0" u="none" strike="noStrike">
                          <a:solidFill>
                            <a:srgbClr val="000000"/>
                          </a:solidFill>
                          <a:effectLst/>
                        </a:rPr>
                      </a:br>
                      <a:r>
                        <a:rPr lang="zh-CN" altLang="en-US" sz="2000" b="0" u="none" strike="noStrike">
                          <a:solidFill>
                            <a:srgbClr val="000000"/>
                          </a:solidFill>
                          <a:effectLst/>
                        </a:rPr>
                        <a:t>学习语言通用特征（</a:t>
                      </a:r>
                      <a:r>
                        <a:rPr lang="zh-CN" altLang="en-US" sz="2000" b="0" u="none" strike="noStrike">
                          <a:solidFill>
                            <a:srgbClr val="000000"/>
                          </a:solidFill>
                          <a:effectLst/>
                          <a:latin typeface="楷体" panose="02010609060101010101" pitchFamily="49" charset="-122"/>
                          <a:ea typeface="楷体" panose="02010609060101010101" pitchFamily="49" charset="-122"/>
                        </a:rPr>
                        <a:t>如语法、语义</a:t>
                      </a:r>
                      <a:r>
                        <a:rPr lang="zh-CN" altLang="en-US" sz="2000" b="0" u="none" strike="noStrike">
                          <a:solidFill>
                            <a:srgbClr val="000000"/>
                          </a:solidFill>
                          <a:effectLst/>
                        </a:rPr>
                        <a:t>），</a:t>
                      </a:r>
                      <a:endParaRPr lang="en-US" altLang="zh-CN" sz="2000" b="0" u="none" strike="noStrike">
                        <a:solidFill>
                          <a:srgbClr val="000000"/>
                        </a:solidFill>
                        <a:effectLst/>
                      </a:endParaRPr>
                    </a:p>
                    <a:p>
                      <a:pPr algn="ctr" fontAlgn="ctr">
                        <a:lnSpc>
                          <a:spcPct val="130000"/>
                        </a:lnSpc>
                      </a:pPr>
                      <a:r>
                        <a:rPr lang="zh-CN" altLang="en-US" sz="2000" b="0" u="none" strike="noStrike">
                          <a:solidFill>
                            <a:srgbClr val="000000"/>
                          </a:solidFill>
                          <a:effectLst/>
                        </a:rPr>
                        <a:t>再通过</a:t>
                      </a:r>
                      <a:r>
                        <a:rPr lang="zh-CN" altLang="en-US" sz="2000" b="1" u="none" strike="noStrike">
                          <a:solidFill>
                            <a:schemeClr val="tx1"/>
                          </a:solidFill>
                          <a:effectLst/>
                        </a:rPr>
                        <a:t>微调</a:t>
                      </a:r>
                      <a:r>
                        <a:rPr lang="zh-CN" altLang="en-US" sz="2000" b="0" u="none" strike="noStrike">
                          <a:solidFill>
                            <a:srgbClr val="000000"/>
                          </a:solidFill>
                          <a:effectLst/>
                        </a:rPr>
                        <a:t>适配具体任务（</a:t>
                      </a:r>
                      <a:r>
                        <a:rPr lang="zh-CN" altLang="en-US" sz="2000" b="0" u="none" strike="noStrike">
                          <a:solidFill>
                            <a:srgbClr val="000000"/>
                          </a:solidFill>
                          <a:effectLst/>
                          <a:latin typeface="楷体" panose="02010609060101010101" pitchFamily="49" charset="-122"/>
                          <a:ea typeface="楷体" panose="02010609060101010101" pitchFamily="49" charset="-122"/>
                        </a:rPr>
                        <a:t>如情感分析</a:t>
                      </a:r>
                      <a:r>
                        <a:rPr lang="zh-CN" altLang="en-US" sz="2000" b="0" u="none" strike="noStrike">
                          <a:solidFill>
                            <a:srgbClr val="000000"/>
                          </a:solidFill>
                          <a:effectLst/>
                        </a:rPr>
                        <a:t>）</a:t>
                      </a:r>
                      <a:endParaRPr lang="zh-CN" altLang="en-US" sz="2000" b="0" i="0" u="none" strike="noStrike">
                        <a:solidFill>
                          <a:srgbClr val="000000"/>
                        </a:solidFill>
                        <a:effectLst/>
                        <a:latin typeface="Aptos Narrow" panose="020B0004020202020204" pitchFamily="34" charset="0"/>
                      </a:endParaRPr>
                    </a:p>
                  </a:txBody>
                  <a:tcPr marL="8554" marR="8554" marT="8554" marB="0" anchor="ctr"/>
                </a:tc>
                <a:tc>
                  <a:txBody>
                    <a:bodyPr/>
                    <a:lstStyle/>
                    <a:p>
                      <a:pPr algn="ctr" fontAlgn="ctr"/>
                      <a:r>
                        <a:rPr lang="zh-CN" altLang="en-US" sz="2000" b="0" u="none" strike="noStrike">
                          <a:solidFill>
                            <a:schemeClr val="accent1"/>
                          </a:solidFill>
                          <a:effectLst/>
                        </a:rPr>
                        <a:t>定 义</a:t>
                      </a:r>
                      <a:endParaRPr lang="zh-CN" altLang="en-US" sz="2000" b="0" i="0" u="none" strike="noStrike">
                        <a:solidFill>
                          <a:schemeClr val="accent1"/>
                        </a:solidFill>
                        <a:effectLst/>
                        <a:latin typeface="Aptos Narrow" panose="020B0004020202020204" pitchFamily="34" charset="0"/>
                      </a:endParaRPr>
                    </a:p>
                  </a:txBody>
                  <a:tcPr marL="8554" marR="8554" marT="8554" marB="0" anchor="ctr"/>
                </a:tc>
                <a:tc>
                  <a:txBody>
                    <a:bodyPr/>
                    <a:lstStyle/>
                    <a:p>
                      <a:pPr algn="ctr" fontAlgn="ctr">
                        <a:lnSpc>
                          <a:spcPct val="130000"/>
                        </a:lnSpc>
                      </a:pPr>
                      <a:r>
                        <a:rPr lang="zh-CN" altLang="en-US" sz="2000" b="0" u="none" strike="noStrike">
                          <a:solidFill>
                            <a:srgbClr val="000000"/>
                          </a:solidFill>
                          <a:effectLst/>
                        </a:rPr>
                        <a:t>参数规模超千亿的模型，</a:t>
                      </a:r>
                      <a:br>
                        <a:rPr lang="en-US" altLang="zh-CN" sz="2000" b="0" u="none" strike="noStrike">
                          <a:solidFill>
                            <a:srgbClr val="000000"/>
                          </a:solidFill>
                          <a:effectLst/>
                        </a:rPr>
                      </a:br>
                      <a:r>
                        <a:rPr lang="zh-CN" altLang="en-US" sz="2000" b="0" u="none" strike="noStrike">
                          <a:solidFill>
                            <a:srgbClr val="000000"/>
                          </a:solidFill>
                          <a:effectLst/>
                        </a:rPr>
                        <a:t>无需微调，通过提示词直接完成多任务</a:t>
                      </a:r>
                      <a:endParaRPr lang="en-US" altLang="zh-CN" sz="2000" b="0" u="none" strike="noStrike">
                        <a:solidFill>
                          <a:srgbClr val="000000"/>
                        </a:solidFill>
                        <a:effectLst/>
                      </a:endParaRPr>
                    </a:p>
                    <a:p>
                      <a:pPr algn="ctr" fontAlgn="ctr">
                        <a:lnSpc>
                          <a:spcPct val="130000"/>
                        </a:lnSpc>
                      </a:pPr>
                      <a:r>
                        <a:rPr lang="zh-CN" altLang="en-US" sz="1800" b="0" i="0" u="none" strike="noStrike">
                          <a:solidFill>
                            <a:srgbClr val="000000"/>
                          </a:solidFill>
                          <a:effectLst/>
                          <a:latin typeface="楷体" panose="02010609060101010101" pitchFamily="49" charset="-122"/>
                          <a:ea typeface="楷体" panose="02010609060101010101" pitchFamily="49" charset="-122"/>
                        </a:rPr>
                        <a:t>如输入</a:t>
                      </a:r>
                      <a:r>
                        <a:rPr lang="en-US" altLang="zh-CN" sz="1800" b="0" i="0" u="none" strike="noStrike">
                          <a:solidFill>
                            <a:srgbClr val="000000"/>
                          </a:solidFill>
                          <a:effectLst/>
                          <a:latin typeface="楷体" panose="02010609060101010101" pitchFamily="49" charset="-122"/>
                          <a:ea typeface="楷体" panose="02010609060101010101" pitchFamily="49" charset="-122"/>
                        </a:rPr>
                        <a:t>"</a:t>
                      </a:r>
                      <a:r>
                        <a:rPr lang="zh-CN" altLang="en-US" sz="1800" b="0" i="0" u="none" strike="noStrike">
                          <a:solidFill>
                            <a:srgbClr val="000000"/>
                          </a:solidFill>
                          <a:effectLst/>
                          <a:latin typeface="楷体" panose="02010609060101010101" pitchFamily="49" charset="-122"/>
                          <a:ea typeface="楷体" panose="02010609060101010101" pitchFamily="49" charset="-122"/>
                        </a:rPr>
                        <a:t>请总结以下文章：</a:t>
                      </a:r>
                      <a:r>
                        <a:rPr lang="en-US" altLang="zh-CN" sz="1800" b="0" i="0" u="none" strike="noStrike">
                          <a:solidFill>
                            <a:srgbClr val="000000"/>
                          </a:solidFill>
                          <a:effectLst/>
                          <a:latin typeface="楷体" panose="02010609060101010101" pitchFamily="49" charset="-122"/>
                          <a:ea typeface="楷体" panose="02010609060101010101" pitchFamily="49" charset="-122"/>
                        </a:rPr>
                        <a:t>..."</a:t>
                      </a:r>
                      <a:r>
                        <a:rPr lang="zh-CN" altLang="en-US" sz="1800" b="0" i="0" u="none" strike="noStrike">
                          <a:solidFill>
                            <a:srgbClr val="000000"/>
                          </a:solidFill>
                          <a:effectLst/>
                          <a:latin typeface="楷体" panose="02010609060101010101" pitchFamily="49" charset="-122"/>
                          <a:ea typeface="楷体" panose="02010609060101010101" pitchFamily="49" charset="-122"/>
                        </a:rPr>
                        <a:t>即可生成摘要</a:t>
                      </a:r>
                    </a:p>
                  </a:txBody>
                  <a:tcPr marL="8554" marR="8554" marT="8554" marB="0" anchor="ctr"/>
                </a:tc>
                <a:extLst>
                  <a:ext uri="{0D108BD9-81ED-4DB2-BD59-A6C34878D82A}">
                    <a16:rowId xmlns:a16="http://schemas.microsoft.com/office/drawing/2014/main" val="3362458373"/>
                  </a:ext>
                </a:extLst>
              </a:tr>
              <a:tr h="647145">
                <a:tc>
                  <a:txBody>
                    <a:bodyPr/>
                    <a:lstStyle/>
                    <a:p>
                      <a:pPr algn="ctr" fontAlgn="ctr"/>
                      <a:r>
                        <a:rPr lang="en-US" sz="2000" b="0" u="none" strike="noStrike">
                          <a:solidFill>
                            <a:srgbClr val="000000"/>
                          </a:solidFill>
                          <a:effectLst/>
                        </a:rPr>
                        <a:t>BERT、GPT-2、ELMo</a:t>
                      </a:r>
                      <a:endParaRPr lang="en-US" sz="2000" b="0" i="0" u="none" strike="noStrike">
                        <a:solidFill>
                          <a:srgbClr val="000000"/>
                        </a:solidFill>
                        <a:effectLst/>
                        <a:latin typeface="Aptos Narrow" panose="020B0004020202020204" pitchFamily="34" charset="0"/>
                      </a:endParaRPr>
                    </a:p>
                  </a:txBody>
                  <a:tcPr marL="8554" marR="8554" marT="8554" marB="0" anchor="ctr"/>
                </a:tc>
                <a:tc>
                  <a:txBody>
                    <a:bodyPr/>
                    <a:lstStyle/>
                    <a:p>
                      <a:pPr algn="ctr" fontAlgn="ctr"/>
                      <a:r>
                        <a:rPr lang="zh-CN" altLang="en-US" sz="2000" b="0" u="none" strike="noStrike">
                          <a:solidFill>
                            <a:schemeClr val="accent1"/>
                          </a:solidFill>
                          <a:effectLst/>
                        </a:rPr>
                        <a:t>典型代表</a:t>
                      </a:r>
                      <a:endParaRPr lang="zh-CN" altLang="en-US" sz="2000" b="0" i="0" u="none" strike="noStrike">
                        <a:solidFill>
                          <a:schemeClr val="accent1"/>
                        </a:solidFill>
                        <a:effectLst/>
                        <a:latin typeface="Aptos Narrow" panose="020B0004020202020204" pitchFamily="34" charset="0"/>
                      </a:endParaRPr>
                    </a:p>
                  </a:txBody>
                  <a:tcPr marL="8554" marR="8554" marT="8554" marB="0" anchor="ctr"/>
                </a:tc>
                <a:tc>
                  <a:txBody>
                    <a:bodyPr/>
                    <a:lstStyle/>
                    <a:p>
                      <a:pPr algn="ctr" fontAlgn="ctr"/>
                      <a:r>
                        <a:rPr lang="en-US" sz="2000" b="0" u="none" strike="noStrike">
                          <a:solidFill>
                            <a:srgbClr val="000000"/>
                          </a:solidFill>
                          <a:effectLst/>
                        </a:rPr>
                        <a:t>GPT-3、ChatGPT、LLaMA、</a:t>
                      </a:r>
                      <a:r>
                        <a:rPr lang="zh-CN" altLang="en-US" sz="2000" b="0" u="none" strike="noStrike">
                          <a:solidFill>
                            <a:srgbClr val="000000"/>
                          </a:solidFill>
                          <a:effectLst/>
                        </a:rPr>
                        <a:t>千问 </a:t>
                      </a:r>
                      <a:r>
                        <a:rPr lang="en-US" altLang="zh-CN" sz="2000" b="0" u="none" strike="noStrike">
                          <a:solidFill>
                            <a:srgbClr val="000000"/>
                          </a:solidFill>
                          <a:effectLst/>
                        </a:rPr>
                        <a:t>...</a:t>
                      </a:r>
                      <a:endParaRPr lang="zh-CN" altLang="en-US" sz="2000" b="0" i="0" u="none" strike="noStrike">
                        <a:solidFill>
                          <a:srgbClr val="000000"/>
                        </a:solidFill>
                        <a:effectLst/>
                        <a:latin typeface="Aptos Narrow" panose="020B0004020202020204" pitchFamily="34" charset="0"/>
                      </a:endParaRPr>
                    </a:p>
                  </a:txBody>
                  <a:tcPr marL="8554" marR="8554" marT="8554" marB="0" anchor="ctr"/>
                </a:tc>
                <a:extLst>
                  <a:ext uri="{0D108BD9-81ED-4DB2-BD59-A6C34878D82A}">
                    <a16:rowId xmlns:a16="http://schemas.microsoft.com/office/drawing/2014/main" val="2506061337"/>
                  </a:ext>
                </a:extLst>
              </a:tr>
              <a:tr h="571500">
                <a:tc>
                  <a:txBody>
                    <a:bodyPr/>
                    <a:lstStyle/>
                    <a:p>
                      <a:pPr algn="ctr" fontAlgn="ctr"/>
                      <a:r>
                        <a:rPr lang="zh-CN" altLang="en-US" sz="2000" b="0" u="none" strike="noStrike">
                          <a:solidFill>
                            <a:srgbClr val="000000"/>
                          </a:solidFill>
                          <a:effectLst/>
                        </a:rPr>
                        <a:t>中等规模（</a:t>
                      </a:r>
                      <a:r>
                        <a:rPr lang="en-US" altLang="zh-CN" sz="2000" b="0" u="none" strike="noStrike">
                          <a:solidFill>
                            <a:srgbClr val="000000"/>
                          </a:solidFill>
                          <a:effectLst/>
                        </a:rPr>
                        <a:t>1</a:t>
                      </a:r>
                      <a:r>
                        <a:rPr lang="zh-CN" altLang="en-US" sz="2000" b="0" u="none" strike="noStrike">
                          <a:solidFill>
                            <a:srgbClr val="000000"/>
                          </a:solidFill>
                          <a:effectLst/>
                        </a:rPr>
                        <a:t>亿）</a:t>
                      </a:r>
                      <a:endParaRPr lang="zh-CN" altLang="en-US" sz="2000" b="0" i="0" u="none" strike="noStrike">
                        <a:solidFill>
                          <a:srgbClr val="000000"/>
                        </a:solidFill>
                        <a:effectLst/>
                        <a:latin typeface="Aptos Narrow" panose="020B0004020202020204" pitchFamily="34" charset="0"/>
                      </a:endParaRPr>
                    </a:p>
                  </a:txBody>
                  <a:tcPr marL="8554" marR="8554" marT="8554" marB="0" anchor="ctr"/>
                </a:tc>
                <a:tc>
                  <a:txBody>
                    <a:bodyPr/>
                    <a:lstStyle/>
                    <a:p>
                      <a:pPr algn="ctr" fontAlgn="ctr"/>
                      <a:r>
                        <a:rPr lang="zh-CN" altLang="en-US" sz="2000" b="0" u="none" strike="noStrike">
                          <a:solidFill>
                            <a:schemeClr val="accent1"/>
                          </a:solidFill>
                          <a:effectLst/>
                        </a:rPr>
                        <a:t>参数规模</a:t>
                      </a:r>
                      <a:endParaRPr lang="zh-CN" altLang="en-US" sz="2000" b="0" i="0" u="none" strike="noStrike">
                        <a:solidFill>
                          <a:schemeClr val="accent1"/>
                        </a:solidFill>
                        <a:effectLst/>
                        <a:latin typeface="Aptos Narrow" panose="020B0004020202020204" pitchFamily="34" charset="0"/>
                      </a:endParaRPr>
                    </a:p>
                  </a:txBody>
                  <a:tcPr marL="8554" marR="8554" marT="8554" marB="0" anchor="ctr"/>
                </a:tc>
                <a:tc>
                  <a:txBody>
                    <a:bodyPr/>
                    <a:lstStyle/>
                    <a:p>
                      <a:pPr algn="ctr" fontAlgn="ctr"/>
                      <a:r>
                        <a:rPr lang="zh-CN" altLang="en-US" sz="2000" b="0" u="none" strike="noStrike">
                          <a:solidFill>
                            <a:srgbClr val="000000"/>
                          </a:solidFill>
                          <a:effectLst/>
                        </a:rPr>
                        <a:t>超大规模（千亿）</a:t>
                      </a:r>
                      <a:endParaRPr lang="zh-CN" altLang="en-US" sz="2000" b="0" i="0" u="none" strike="noStrike">
                        <a:solidFill>
                          <a:srgbClr val="000000"/>
                        </a:solidFill>
                        <a:effectLst/>
                        <a:latin typeface="Aptos Narrow" panose="020B0004020202020204" pitchFamily="34" charset="0"/>
                      </a:endParaRPr>
                    </a:p>
                  </a:txBody>
                  <a:tcPr marL="8554" marR="8554" marT="8554" marB="0" anchor="ctr"/>
                </a:tc>
                <a:extLst>
                  <a:ext uri="{0D108BD9-81ED-4DB2-BD59-A6C34878D82A}">
                    <a16:rowId xmlns:a16="http://schemas.microsoft.com/office/drawing/2014/main" val="2455789960"/>
                  </a:ext>
                </a:extLst>
              </a:tr>
              <a:tr h="899287">
                <a:tc>
                  <a:txBody>
                    <a:bodyPr/>
                    <a:lstStyle/>
                    <a:p>
                      <a:pPr algn="ctr" fontAlgn="ctr"/>
                      <a:r>
                        <a:rPr lang="zh-CN" altLang="en-US" sz="2000" b="0" u="none" strike="noStrike">
                          <a:solidFill>
                            <a:srgbClr val="000000"/>
                          </a:solidFill>
                          <a:effectLst/>
                        </a:rPr>
                        <a:t>学习通用语言表示，适配下游任务</a:t>
                      </a:r>
                      <a:endParaRPr lang="zh-CN" altLang="en-US" sz="2000" b="0" i="0" u="none" strike="noStrike">
                        <a:solidFill>
                          <a:srgbClr val="000000"/>
                        </a:solidFill>
                        <a:effectLst/>
                        <a:latin typeface="Aptos Narrow" panose="020B0004020202020204" pitchFamily="34" charset="0"/>
                      </a:endParaRPr>
                    </a:p>
                  </a:txBody>
                  <a:tcPr marL="8554" marR="8554" marT="8554" marB="0" anchor="ctr"/>
                </a:tc>
                <a:tc>
                  <a:txBody>
                    <a:bodyPr/>
                    <a:lstStyle/>
                    <a:p>
                      <a:pPr algn="ctr" fontAlgn="ctr"/>
                      <a:r>
                        <a:rPr lang="zh-CN" altLang="en-US" sz="2000" b="0" u="none" strike="noStrike">
                          <a:solidFill>
                            <a:schemeClr val="accent1"/>
                          </a:solidFill>
                          <a:effectLst/>
                        </a:rPr>
                        <a:t>训练目标</a:t>
                      </a:r>
                      <a:endParaRPr lang="zh-CN" altLang="en-US" sz="2000" b="0" i="0" u="none" strike="noStrike">
                        <a:solidFill>
                          <a:schemeClr val="accent1"/>
                        </a:solidFill>
                        <a:effectLst/>
                        <a:latin typeface="Aptos Narrow" panose="020B0004020202020204" pitchFamily="34" charset="0"/>
                      </a:endParaRPr>
                    </a:p>
                  </a:txBody>
                  <a:tcPr marL="8554" marR="8554" marT="8554" marB="0" anchor="ctr"/>
                </a:tc>
                <a:tc>
                  <a:txBody>
                    <a:bodyPr/>
                    <a:lstStyle/>
                    <a:p>
                      <a:pPr algn="ctr" fontAlgn="ctr">
                        <a:lnSpc>
                          <a:spcPct val="130000"/>
                        </a:lnSpc>
                      </a:pPr>
                      <a:r>
                        <a:rPr lang="zh-CN" altLang="en-US" sz="2000" b="0" u="none" strike="noStrike">
                          <a:solidFill>
                            <a:srgbClr val="000000"/>
                          </a:solidFill>
                          <a:effectLst/>
                        </a:rPr>
                        <a:t>通过超大规模和数据量实现“</a:t>
                      </a:r>
                      <a:r>
                        <a:rPr lang="zh-CN" altLang="en-US" sz="2000" b="0" u="none" strike="noStrike">
                          <a:solidFill>
                            <a:srgbClr val="FF0000"/>
                          </a:solidFill>
                          <a:effectLst/>
                        </a:rPr>
                        <a:t>涌现能力</a:t>
                      </a:r>
                      <a:r>
                        <a:rPr lang="zh-CN" altLang="en-US" sz="2000" b="0" u="none" strike="noStrike">
                          <a:solidFill>
                            <a:srgbClr val="000000"/>
                          </a:solidFill>
                          <a:effectLst/>
                        </a:rPr>
                        <a:t>”</a:t>
                      </a:r>
                      <a:endParaRPr lang="en-US" altLang="zh-CN" sz="2000" b="0" u="none" strike="noStrike">
                        <a:solidFill>
                          <a:srgbClr val="000000"/>
                        </a:solidFill>
                        <a:effectLst/>
                      </a:endParaRPr>
                    </a:p>
                    <a:p>
                      <a:pPr algn="ctr" fontAlgn="ctr">
                        <a:lnSpc>
                          <a:spcPct val="130000"/>
                        </a:lnSpc>
                      </a:pPr>
                      <a:r>
                        <a:rPr lang="zh-CN" altLang="en-US" sz="2000" b="0" u="none" strike="noStrike">
                          <a:solidFill>
                            <a:srgbClr val="000000"/>
                          </a:solidFill>
                          <a:effectLst/>
                        </a:rPr>
                        <a:t>（</a:t>
                      </a:r>
                      <a:r>
                        <a:rPr lang="zh-CN" altLang="en-US" sz="2000" b="0" u="none" strike="noStrike">
                          <a:solidFill>
                            <a:srgbClr val="000000"/>
                          </a:solidFill>
                          <a:effectLst/>
                          <a:latin typeface="楷体" panose="02010609060101010101" pitchFamily="49" charset="-122"/>
                          <a:ea typeface="楷体" panose="02010609060101010101" pitchFamily="49" charset="-122"/>
                        </a:rPr>
                        <a:t>如推理、对话</a:t>
                      </a:r>
                      <a:r>
                        <a:rPr lang="zh-CN" altLang="en-US" sz="2000" b="0" u="none" strike="noStrike">
                          <a:solidFill>
                            <a:srgbClr val="000000"/>
                          </a:solidFill>
                          <a:effectLst/>
                        </a:rPr>
                        <a:t>）</a:t>
                      </a:r>
                      <a:endParaRPr lang="zh-CN" altLang="en-US" sz="2000" b="0" i="0" u="none" strike="noStrike">
                        <a:solidFill>
                          <a:srgbClr val="000000"/>
                        </a:solidFill>
                        <a:effectLst/>
                        <a:latin typeface="Aptos Narrow" panose="020B0004020202020204" pitchFamily="34" charset="0"/>
                      </a:endParaRPr>
                    </a:p>
                  </a:txBody>
                  <a:tcPr marL="8554" marR="8554" marT="8554" marB="0" anchor="ctr"/>
                </a:tc>
                <a:extLst>
                  <a:ext uri="{0D108BD9-81ED-4DB2-BD59-A6C34878D82A}">
                    <a16:rowId xmlns:a16="http://schemas.microsoft.com/office/drawing/2014/main" val="3739688819"/>
                  </a:ext>
                </a:extLst>
              </a:tr>
              <a:tr h="585090">
                <a:tc>
                  <a:txBody>
                    <a:bodyPr/>
                    <a:lstStyle/>
                    <a:p>
                      <a:pPr algn="ctr" fontAlgn="ctr">
                        <a:lnSpc>
                          <a:spcPct val="130000"/>
                        </a:lnSpc>
                      </a:pPr>
                      <a:r>
                        <a:rPr lang="zh-CN" altLang="en-US" sz="2000" b="1" u="none" strike="noStrike">
                          <a:solidFill>
                            <a:srgbClr val="000000"/>
                          </a:solidFill>
                          <a:effectLst/>
                        </a:rPr>
                        <a:t>微调</a:t>
                      </a:r>
                      <a:r>
                        <a:rPr lang="zh-CN" altLang="en-US" sz="2000" b="0" u="none" strike="noStrike">
                          <a:solidFill>
                            <a:srgbClr val="000000"/>
                          </a:solidFill>
                          <a:effectLst/>
                        </a:rPr>
                        <a:t>后用于分类、问答等</a:t>
                      </a:r>
                      <a:r>
                        <a:rPr lang="zh-CN" altLang="en-US" sz="2000" b="1" u="none" strike="noStrike">
                          <a:solidFill>
                            <a:srgbClr val="000000"/>
                          </a:solidFill>
                          <a:effectLst/>
                        </a:rPr>
                        <a:t>结构化任务</a:t>
                      </a:r>
                      <a:endParaRPr lang="zh-CN" altLang="en-US" sz="2000" b="1" i="0" u="none" strike="noStrike">
                        <a:solidFill>
                          <a:srgbClr val="000000"/>
                        </a:solidFill>
                        <a:effectLst/>
                        <a:latin typeface="Aptos Narrow" panose="020B0004020202020204" pitchFamily="34" charset="0"/>
                      </a:endParaRPr>
                    </a:p>
                  </a:txBody>
                  <a:tcPr marL="8554" marR="8554" marT="8554" marB="0" anchor="ctr"/>
                </a:tc>
                <a:tc>
                  <a:txBody>
                    <a:bodyPr/>
                    <a:lstStyle/>
                    <a:p>
                      <a:pPr algn="ctr" fontAlgn="ctr"/>
                      <a:r>
                        <a:rPr lang="zh-CN" altLang="en-US" sz="2000" b="0" u="none" strike="noStrike">
                          <a:solidFill>
                            <a:schemeClr val="accent1"/>
                          </a:solidFill>
                          <a:effectLst/>
                        </a:rPr>
                        <a:t>应用场景</a:t>
                      </a:r>
                      <a:endParaRPr lang="zh-CN" altLang="en-US" sz="2000" b="0" i="0" u="none" strike="noStrike">
                        <a:solidFill>
                          <a:schemeClr val="accent1"/>
                        </a:solidFill>
                        <a:effectLst/>
                        <a:latin typeface="Aptos Narrow" panose="020B0004020202020204" pitchFamily="34" charset="0"/>
                      </a:endParaRPr>
                    </a:p>
                  </a:txBody>
                  <a:tcPr marL="8554" marR="8554" marT="8554" marB="0" anchor="ctr"/>
                </a:tc>
                <a:tc>
                  <a:txBody>
                    <a:bodyPr/>
                    <a:lstStyle/>
                    <a:p>
                      <a:pPr algn="ctr" fontAlgn="ctr">
                        <a:lnSpc>
                          <a:spcPct val="130000"/>
                        </a:lnSpc>
                      </a:pPr>
                      <a:r>
                        <a:rPr lang="zh-CN" altLang="en-US" sz="2000" b="0" u="none" strike="noStrike">
                          <a:solidFill>
                            <a:srgbClr val="000000"/>
                          </a:solidFill>
                          <a:effectLst/>
                        </a:rPr>
                        <a:t>仅</a:t>
                      </a:r>
                      <a:r>
                        <a:rPr lang="zh-CN" altLang="en-US" sz="2000" b="1" u="none" strike="noStrike">
                          <a:solidFill>
                            <a:schemeClr val="accent2"/>
                          </a:solidFill>
                          <a:effectLst/>
                        </a:rPr>
                        <a:t>提示</a:t>
                      </a:r>
                      <a:r>
                        <a:rPr lang="zh-CN" altLang="en-US" sz="2000" b="0" u="none" strike="noStrike">
                          <a:solidFill>
                            <a:srgbClr val="000000"/>
                          </a:solidFill>
                          <a:effectLst/>
                        </a:rPr>
                        <a:t>完成生成、推理、对话等</a:t>
                      </a:r>
                      <a:r>
                        <a:rPr lang="zh-CN" altLang="en-US" sz="2000" b="1" u="none" strike="noStrike">
                          <a:solidFill>
                            <a:srgbClr val="000000"/>
                          </a:solidFill>
                          <a:effectLst/>
                        </a:rPr>
                        <a:t>开放任务</a:t>
                      </a:r>
                      <a:endParaRPr lang="zh-CN" altLang="en-US" sz="2000" b="1" i="0" u="none" strike="noStrike">
                        <a:solidFill>
                          <a:srgbClr val="000000"/>
                        </a:solidFill>
                        <a:effectLst/>
                        <a:latin typeface="Aptos Narrow" panose="020B0004020202020204" pitchFamily="34" charset="0"/>
                      </a:endParaRPr>
                    </a:p>
                  </a:txBody>
                  <a:tcPr marL="8554" marR="8554" marT="8554" marB="0" anchor="ctr"/>
                </a:tc>
                <a:extLst>
                  <a:ext uri="{0D108BD9-81ED-4DB2-BD59-A6C34878D82A}">
                    <a16:rowId xmlns:a16="http://schemas.microsoft.com/office/drawing/2014/main" val="3930257539"/>
                  </a:ext>
                </a:extLst>
              </a:tr>
              <a:tr h="620648">
                <a:tc>
                  <a:txBody>
                    <a:bodyPr/>
                    <a:lstStyle/>
                    <a:p>
                      <a:pPr algn="ctr" fontAlgn="ctr"/>
                      <a:r>
                        <a:rPr lang="zh-CN" altLang="en-US" sz="2000" b="0" u="none" strike="noStrike">
                          <a:solidFill>
                            <a:srgbClr val="000000"/>
                          </a:solidFill>
                          <a:effectLst/>
                        </a:rPr>
                        <a:t>大规模文本（十亿级）</a:t>
                      </a:r>
                      <a:endParaRPr lang="zh-CN" altLang="en-US" sz="2000" b="0" i="0" u="none" strike="noStrike">
                        <a:solidFill>
                          <a:srgbClr val="000000"/>
                        </a:solidFill>
                        <a:effectLst/>
                        <a:latin typeface="Aptos Narrow" panose="020B0004020202020204" pitchFamily="34" charset="0"/>
                      </a:endParaRPr>
                    </a:p>
                  </a:txBody>
                  <a:tcPr marL="8554" marR="8554" marT="8554" marB="0" anchor="ctr"/>
                </a:tc>
                <a:tc>
                  <a:txBody>
                    <a:bodyPr/>
                    <a:lstStyle/>
                    <a:p>
                      <a:pPr algn="ctr" fontAlgn="ctr"/>
                      <a:r>
                        <a:rPr lang="zh-CN" altLang="en-US" sz="2000" b="0" u="none" strike="noStrike">
                          <a:solidFill>
                            <a:schemeClr val="accent1"/>
                          </a:solidFill>
                          <a:effectLst/>
                        </a:rPr>
                        <a:t>依赖数据量</a:t>
                      </a:r>
                      <a:endParaRPr lang="zh-CN" altLang="en-US" sz="2000" b="0" i="0" u="none" strike="noStrike">
                        <a:solidFill>
                          <a:schemeClr val="accent1"/>
                        </a:solidFill>
                        <a:effectLst/>
                        <a:latin typeface="Aptos Narrow" panose="020B0004020202020204" pitchFamily="34" charset="0"/>
                      </a:endParaRPr>
                    </a:p>
                  </a:txBody>
                  <a:tcPr marL="8554" marR="8554" marT="8554" marB="0" anchor="ctr"/>
                </a:tc>
                <a:tc>
                  <a:txBody>
                    <a:bodyPr/>
                    <a:lstStyle/>
                    <a:p>
                      <a:pPr algn="ctr" fontAlgn="ctr"/>
                      <a:r>
                        <a:rPr lang="zh-CN" altLang="en-US" sz="2000" b="0" u="none" strike="noStrike">
                          <a:solidFill>
                            <a:srgbClr val="000000"/>
                          </a:solidFill>
                          <a:effectLst/>
                        </a:rPr>
                        <a:t>海量数据（万亿级）</a:t>
                      </a:r>
                      <a:endParaRPr lang="zh-CN" altLang="en-US" sz="2000" b="0" i="0" u="none" strike="noStrike">
                        <a:solidFill>
                          <a:srgbClr val="000000"/>
                        </a:solidFill>
                        <a:effectLst/>
                        <a:latin typeface="Aptos Narrow" panose="020B0004020202020204" pitchFamily="34" charset="0"/>
                      </a:endParaRPr>
                    </a:p>
                  </a:txBody>
                  <a:tcPr marL="8554" marR="8554" marT="8554" marB="0" anchor="ctr"/>
                </a:tc>
                <a:extLst>
                  <a:ext uri="{0D108BD9-81ED-4DB2-BD59-A6C34878D82A}">
                    <a16:rowId xmlns:a16="http://schemas.microsoft.com/office/drawing/2014/main" val="1396750714"/>
                  </a:ext>
                </a:extLst>
              </a:tr>
              <a:tr h="857250">
                <a:tc>
                  <a:txBody>
                    <a:bodyPr/>
                    <a:lstStyle/>
                    <a:p>
                      <a:pPr algn="ctr" fontAlgn="ctr"/>
                      <a:endParaRPr lang="zh-CN" altLang="en-US" sz="2000" b="0" i="0" u="none" strike="noStrike">
                        <a:solidFill>
                          <a:srgbClr val="000000"/>
                        </a:solidFill>
                        <a:effectLst/>
                        <a:latin typeface="Aptos Narrow" panose="020B0004020202020204" pitchFamily="34" charset="0"/>
                      </a:endParaRPr>
                    </a:p>
                  </a:txBody>
                  <a:tcPr marL="8554" marR="8554" marT="8554" marB="0" anchor="ctr"/>
                </a:tc>
                <a:tc>
                  <a:txBody>
                    <a:bodyPr/>
                    <a:lstStyle/>
                    <a:p>
                      <a:pPr algn="ctr" fontAlgn="ctr"/>
                      <a:r>
                        <a:rPr lang="zh-CN" altLang="en-US" sz="2000" b="0" i="0" u="none" strike="noStrike">
                          <a:solidFill>
                            <a:schemeClr val="accent1"/>
                          </a:solidFill>
                          <a:effectLst/>
                          <a:latin typeface="Aptos Narrow" panose="020B0004020202020204" pitchFamily="34" charset="0"/>
                        </a:rPr>
                        <a:t>挑战</a:t>
                      </a:r>
                    </a:p>
                  </a:txBody>
                  <a:tcPr marL="8554" marR="8554" marT="8554" marB="0" anchor="ctr"/>
                </a:tc>
                <a:tc>
                  <a:txBody>
                    <a:bodyPr/>
                    <a:lstStyle/>
                    <a:p>
                      <a:pPr algn="ctr" fontAlgn="ctr"/>
                      <a:r>
                        <a:rPr lang="zh-CN" altLang="en-US" sz="2000" b="0" i="0" u="none" strike="noStrike">
                          <a:solidFill>
                            <a:srgbClr val="000000"/>
                          </a:solidFill>
                          <a:effectLst/>
                          <a:latin typeface="Aptos Narrow" panose="020B0004020202020204" pitchFamily="34" charset="0"/>
                        </a:rPr>
                        <a:t>训练、推理需大算力（</a:t>
                      </a:r>
                      <a:r>
                        <a:rPr lang="zh-CN" altLang="en-US" sz="2000" b="0" i="0" u="none" strike="noStrike">
                          <a:solidFill>
                            <a:srgbClr val="000000"/>
                          </a:solidFill>
                          <a:effectLst/>
                          <a:latin typeface="楷体" panose="02010609060101010101" pitchFamily="49" charset="-122"/>
                          <a:ea typeface="楷体" panose="02010609060101010101" pitchFamily="49" charset="-122"/>
                        </a:rPr>
                        <a:t>如 数千块</a:t>
                      </a:r>
                      <a:r>
                        <a:rPr lang="en-US" altLang="zh-CN" sz="2000" b="0" i="0" u="none" strike="noStrike">
                          <a:solidFill>
                            <a:srgbClr val="000000"/>
                          </a:solidFill>
                          <a:effectLst/>
                          <a:latin typeface="楷体" panose="02010609060101010101" pitchFamily="49" charset="-122"/>
                          <a:ea typeface="楷体" panose="02010609060101010101" pitchFamily="49" charset="-122"/>
                        </a:rPr>
                        <a:t>GPU</a:t>
                      </a:r>
                      <a:r>
                        <a:rPr lang="zh-CN" altLang="en-US" sz="2000" b="0" i="0" u="none" strike="noStrike">
                          <a:solidFill>
                            <a:srgbClr val="000000"/>
                          </a:solidFill>
                          <a:effectLst/>
                          <a:latin typeface="Aptos Narrow" panose="020B0004020202020204" pitchFamily="34" charset="0"/>
                        </a:rPr>
                        <a:t>），</a:t>
                      </a:r>
                      <a:endParaRPr lang="en-US" altLang="zh-CN" sz="2000" b="0" i="0" u="none" strike="noStrike">
                        <a:solidFill>
                          <a:srgbClr val="000000"/>
                        </a:solidFill>
                        <a:effectLst/>
                        <a:latin typeface="Aptos Narrow" panose="020B0004020202020204" pitchFamily="34" charset="0"/>
                      </a:endParaRPr>
                    </a:p>
                    <a:p>
                      <a:pPr algn="ctr" fontAlgn="ctr">
                        <a:lnSpc>
                          <a:spcPct val="130000"/>
                        </a:lnSpc>
                      </a:pPr>
                      <a:r>
                        <a:rPr lang="zh-CN" altLang="en-US" sz="2000" b="0" i="0" u="none" strike="noStrike">
                          <a:solidFill>
                            <a:srgbClr val="000000"/>
                          </a:solidFill>
                          <a:effectLst/>
                          <a:latin typeface="Aptos Narrow" panose="020B0004020202020204" pitchFamily="34" charset="0"/>
                        </a:rPr>
                        <a:t>存在</a:t>
                      </a:r>
                      <a:r>
                        <a:rPr lang="zh-CN" altLang="en-US" sz="2000" b="0" i="0" u="none" strike="noStrike">
                          <a:solidFill>
                            <a:srgbClr val="7030A0"/>
                          </a:solidFill>
                          <a:effectLst/>
                          <a:latin typeface="Aptos Narrow" panose="020B0004020202020204" pitchFamily="34" charset="0"/>
                        </a:rPr>
                        <a:t>幻觉</a:t>
                      </a:r>
                      <a:r>
                        <a:rPr lang="zh-CN" altLang="en-US" sz="2000" b="0" i="0" u="none" strike="noStrike">
                          <a:solidFill>
                            <a:srgbClr val="000000"/>
                          </a:solidFill>
                          <a:effectLst/>
                          <a:latin typeface="Aptos Narrow" panose="020B0004020202020204" pitchFamily="34" charset="0"/>
                        </a:rPr>
                        <a:t>（生成虚假内容）</a:t>
                      </a:r>
                    </a:p>
                  </a:txBody>
                  <a:tcPr marL="8554" marR="8554" marT="8554" marB="0" anchor="ctr"/>
                </a:tc>
                <a:extLst>
                  <a:ext uri="{0D108BD9-81ED-4DB2-BD59-A6C34878D82A}">
                    <a16:rowId xmlns:a16="http://schemas.microsoft.com/office/drawing/2014/main" val="356237782"/>
                  </a:ext>
                </a:extLst>
              </a:tr>
            </a:tbl>
          </a:graphicData>
        </a:graphic>
      </p:graphicFrame>
      <p:sp>
        <p:nvSpPr>
          <p:cNvPr id="4" name="灯片编号占位符 3">
            <a:extLst>
              <a:ext uri="{FF2B5EF4-FFF2-40B4-BE49-F238E27FC236}">
                <a16:creationId xmlns:a16="http://schemas.microsoft.com/office/drawing/2014/main" id="{2DD6171F-7FE4-CC71-2B93-90F166462D64}"/>
              </a:ext>
            </a:extLst>
          </p:cNvPr>
          <p:cNvSpPr>
            <a:spLocks noGrp="1"/>
          </p:cNvSpPr>
          <p:nvPr>
            <p:ph type="sldNum" sz="quarter" idx="12"/>
          </p:nvPr>
        </p:nvSpPr>
        <p:spPr/>
        <p:txBody>
          <a:bodyPr/>
          <a:lstStyle/>
          <a:p>
            <a:fld id="{EC78E7B1-3FC2-4821-B144-3AA6EF938D0A}" type="slidenum">
              <a:rPr lang="zh-CN" altLang="en-US" sz="1400" b="1" smtClean="0"/>
              <a:pPr/>
              <a:t>5</a:t>
            </a:fld>
            <a:r>
              <a:rPr lang="zh-CN" altLang="en-US"/>
              <a:t> </a:t>
            </a:r>
            <a:r>
              <a:rPr lang="en-US" altLang="zh-CN"/>
              <a:t>/ 82</a:t>
            </a:r>
            <a:endParaRPr lang="zh-CN" altLang="en-US" dirty="0"/>
          </a:p>
        </p:txBody>
      </p:sp>
    </p:spTree>
    <p:extLst>
      <p:ext uri="{BB962C8B-B14F-4D97-AF65-F5344CB8AC3E}">
        <p14:creationId xmlns:p14="http://schemas.microsoft.com/office/powerpoint/2010/main" val="18854782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EAFC46-BED3-A14F-9EC5-DB0C5498CD9D}"/>
              </a:ext>
            </a:extLst>
          </p:cNvPr>
          <p:cNvSpPr>
            <a:spLocks noGrp="1"/>
          </p:cNvSpPr>
          <p:nvPr>
            <p:ph type="title"/>
          </p:nvPr>
        </p:nvSpPr>
        <p:spPr/>
        <p:txBody>
          <a:bodyPr/>
          <a:lstStyle/>
          <a:p>
            <a:r>
              <a:rPr lang="zh-CN" altLang="en-US" b="1">
                <a:solidFill>
                  <a:schemeClr val="bg1">
                    <a:lumMod val="50000"/>
                  </a:schemeClr>
                </a:solidFill>
              </a:rPr>
              <a:t>全参数</a:t>
            </a:r>
            <a:r>
              <a:rPr lang="zh-CN" altLang="en-US">
                <a:solidFill>
                  <a:schemeClr val="bg1">
                    <a:lumMod val="50000"/>
                  </a:schemeClr>
                </a:solidFill>
              </a:rPr>
              <a:t>微调</a:t>
            </a:r>
            <a:r>
              <a:rPr lang="zh-CN" altLang="en-US"/>
              <a:t>、</a:t>
            </a:r>
            <a:r>
              <a:rPr lang="zh-CN" altLang="en-US" b="1"/>
              <a:t>轻量化</a:t>
            </a:r>
            <a:r>
              <a:rPr lang="zh-CN" altLang="en-US"/>
              <a:t>微调</a:t>
            </a:r>
            <a:endParaRPr lang="en-US"/>
          </a:p>
        </p:txBody>
      </p:sp>
      <p:sp>
        <p:nvSpPr>
          <p:cNvPr id="9" name="文本框 8">
            <a:extLst>
              <a:ext uri="{FF2B5EF4-FFF2-40B4-BE49-F238E27FC236}">
                <a16:creationId xmlns:a16="http://schemas.microsoft.com/office/drawing/2014/main" id="{D422A34E-B48B-6DBC-1F6C-C120F8611CFC}"/>
              </a:ext>
            </a:extLst>
          </p:cNvPr>
          <p:cNvSpPr txBox="1"/>
          <p:nvPr/>
        </p:nvSpPr>
        <p:spPr>
          <a:xfrm>
            <a:off x="5162550" y="1408224"/>
            <a:ext cx="6800850" cy="1378070"/>
          </a:xfrm>
          <a:prstGeom prst="rect">
            <a:avLst/>
          </a:prstGeom>
          <a:noFill/>
        </p:spPr>
        <p:txBody>
          <a:bodyPr wrap="square">
            <a:spAutoFit/>
          </a:bodyPr>
          <a:lstStyle/>
          <a:p>
            <a:pPr marL="342900" indent="-342900">
              <a:lnSpc>
                <a:spcPct val="130000"/>
              </a:lnSpc>
              <a:buFont typeface="Arial" panose="020B0604020202020204" pitchFamily="34" charset="0"/>
              <a:buChar char="•"/>
            </a:pPr>
            <a:r>
              <a:rPr lang="zh-CN" altLang="en-US" sz="2200" b="1" dirty="0"/>
              <a:t>低秩适配</a:t>
            </a:r>
            <a:r>
              <a:rPr lang="zh-CN" altLang="en-US" sz="2200" dirty="0"/>
              <a:t>微调技术 </a:t>
            </a:r>
            <a:r>
              <a:rPr lang="en-US" altLang="zh-CN" sz="2200" b="1" dirty="0" err="1">
                <a:solidFill>
                  <a:schemeClr val="accent1"/>
                </a:solidFill>
              </a:rPr>
              <a:t>LoRA</a:t>
            </a:r>
            <a:r>
              <a:rPr lang="zh-CN" altLang="en-US" sz="2200" dirty="0"/>
              <a:t>（</a:t>
            </a:r>
            <a:r>
              <a:rPr lang="en-US" altLang="zh-CN" sz="2200" b="1" dirty="0"/>
              <a:t>Lo</a:t>
            </a:r>
            <a:r>
              <a:rPr lang="en-US" altLang="zh-CN" sz="2200" dirty="0"/>
              <a:t>w-</a:t>
            </a:r>
            <a:r>
              <a:rPr lang="en-US" altLang="zh-CN" sz="2200" b="1" dirty="0"/>
              <a:t>R</a:t>
            </a:r>
            <a:r>
              <a:rPr lang="en-US" altLang="zh-CN" sz="2200" dirty="0"/>
              <a:t>ank </a:t>
            </a:r>
            <a:r>
              <a:rPr lang="en-US" altLang="zh-CN" sz="2200" b="1" dirty="0"/>
              <a:t>A</a:t>
            </a:r>
            <a:r>
              <a:rPr lang="en-US" altLang="zh-CN" sz="2200" dirty="0"/>
              <a:t>daptation</a:t>
            </a:r>
            <a:r>
              <a:rPr lang="zh-CN" altLang="en-US" sz="2200" dirty="0"/>
              <a:t>）</a:t>
            </a:r>
            <a:br>
              <a:rPr lang="en-US" altLang="zh-CN" sz="2200" dirty="0"/>
            </a:br>
            <a:r>
              <a:rPr lang="zh-CN" altLang="en-US" sz="2200" dirty="0"/>
              <a:t>在预训练模型的参数矩阵上，添加低秩分解矩阵，</a:t>
            </a:r>
            <a:br>
              <a:rPr lang="en-US" altLang="zh-CN" sz="2200" dirty="0"/>
            </a:br>
            <a:r>
              <a:rPr lang="zh-CN" altLang="en-US" sz="2200" dirty="0"/>
              <a:t>近似每层的参数更新，减少训练的参数。</a:t>
            </a:r>
            <a:endParaRPr lang="en-US" sz="2200" dirty="0"/>
          </a:p>
        </p:txBody>
      </p:sp>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BAAB9332-2333-19E6-BCBD-80B35F037589}"/>
                  </a:ext>
                </a:extLst>
              </p:cNvPr>
              <p:cNvSpPr txBox="1"/>
              <p:nvPr/>
            </p:nvSpPr>
            <p:spPr>
              <a:xfrm>
                <a:off x="7845793" y="3907573"/>
                <a:ext cx="3794332" cy="171213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a:t>训练时，冻结原始矩阵</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𝑊</m:t>
                        </m:r>
                      </m:e>
                      <m:sub>
                        <m:r>
                          <a:rPr lang="en-US" altLang="zh-CN" b="0" i="1" smtClean="0">
                            <a:latin typeface="Cambria Math" panose="02040503050406030204" pitchFamily="18" charset="0"/>
                          </a:rPr>
                          <m:t>0</m:t>
                        </m:r>
                      </m:sub>
                    </m:sSub>
                  </m:oMath>
                </a14:m>
                <a:r>
                  <a:rPr lang="zh-CN" altLang="en-US"/>
                  <a:t>，</a:t>
                </a:r>
                <a:br>
                  <a:rPr lang="en-US" altLang="zh-CN"/>
                </a:br>
                <a:r>
                  <a:rPr lang="en-US" altLang="zh-CN"/>
                  <a:t>       </a:t>
                </a:r>
                <a:r>
                  <a:rPr lang="zh-CN" altLang="en-US"/>
                  <a:t>只更新：</a:t>
                </a:r>
                <a14:m>
                  <m:oMath xmlns:m="http://schemas.openxmlformats.org/officeDocument/2006/math">
                    <m:r>
                      <m:rPr>
                        <m:sty m:val="p"/>
                      </m:rPr>
                      <a:rPr lang="el-GR" smtClean="0">
                        <a:solidFill>
                          <a:schemeClr val="accent1"/>
                        </a:solidFill>
                        <a:latin typeface="Cambria Math" panose="02040503050406030204" pitchFamily="18" charset="0"/>
                      </a:rPr>
                      <m:t>Δ</m:t>
                    </m:r>
                    <m:r>
                      <a:rPr lang="el-GR" i="1">
                        <a:solidFill>
                          <a:schemeClr val="accent1"/>
                        </a:solidFill>
                        <a:latin typeface="Cambria Math" panose="02040503050406030204" pitchFamily="18" charset="0"/>
                      </a:rPr>
                      <m:t>𝑊</m:t>
                    </m:r>
                    <m:r>
                      <a:rPr lang="el-GR" i="1">
                        <a:latin typeface="Cambria Math" panose="02040503050406030204" pitchFamily="18" charset="0"/>
                      </a:rPr>
                      <m:t>=</m:t>
                    </m:r>
                    <m:r>
                      <a:rPr lang="el-GR" i="1" smtClean="0">
                        <a:solidFill>
                          <a:schemeClr val="accent1"/>
                        </a:solidFill>
                        <a:latin typeface="Cambria Math" panose="02040503050406030204" pitchFamily="18" charset="0"/>
                      </a:rPr>
                      <m:t>𝐴</m:t>
                    </m:r>
                    <m:r>
                      <a:rPr lang="el-GR" i="1" smtClean="0">
                        <a:solidFill>
                          <a:schemeClr val="accent1"/>
                        </a:solidFill>
                        <a:latin typeface="Cambria Math" panose="02040503050406030204" pitchFamily="18" charset="0"/>
                      </a:rPr>
                      <m:t>·</m:t>
                    </m:r>
                    <m:sSup>
                      <m:sSupPr>
                        <m:ctrlPr>
                          <a:rPr lang="en-US" i="1">
                            <a:solidFill>
                              <a:schemeClr val="accent1"/>
                            </a:solidFill>
                            <a:latin typeface="Cambria Math" panose="02040503050406030204" pitchFamily="18" charset="0"/>
                          </a:rPr>
                        </m:ctrlPr>
                      </m:sSupPr>
                      <m:e>
                        <m:r>
                          <a:rPr lang="el-GR" i="1">
                            <a:solidFill>
                              <a:schemeClr val="accent1"/>
                            </a:solidFill>
                            <a:latin typeface="Cambria Math" panose="02040503050406030204" pitchFamily="18" charset="0"/>
                          </a:rPr>
                          <m:t>𝐵</m:t>
                        </m:r>
                      </m:e>
                      <m:sup>
                        <m:r>
                          <a:rPr lang="en-US" i="1">
                            <a:solidFill>
                              <a:schemeClr val="accent1"/>
                            </a:solidFill>
                            <a:latin typeface="Cambria Math" panose="02040503050406030204" pitchFamily="18" charset="0"/>
                          </a:rPr>
                          <m:t>𝑇</m:t>
                        </m:r>
                      </m:sup>
                    </m:sSup>
                  </m:oMath>
                </a14:m>
                <a:endParaRPr lang="en-US"/>
              </a:p>
              <a:p>
                <a:pPr marL="285750" indent="-285750">
                  <a:lnSpc>
                    <a:spcPct val="150000"/>
                  </a:lnSpc>
                  <a:buFont typeface="Arial" panose="020B0604020202020204" pitchFamily="34" charset="0"/>
                  <a:buChar char="•"/>
                </a:pPr>
                <a:r>
                  <a:rPr lang="zh-CN" altLang="en-US"/>
                  <a:t>训练后，更新</a:t>
                </a:r>
                <a:r>
                  <a:rPr lang="el-GR"/>
                  <a:t> </a:t>
                </a:r>
                <a14:m>
                  <m:oMath xmlns:m="http://schemas.openxmlformats.org/officeDocument/2006/math">
                    <m:r>
                      <a:rPr lang="el-GR" i="1">
                        <a:latin typeface="Cambria Math" panose="02040503050406030204" pitchFamily="18" charset="0"/>
                      </a:rPr>
                      <m:t>𝑊</m:t>
                    </m:r>
                    <m:r>
                      <a:rPr lang="el-GR" i="1">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0</m:t>
                        </m:r>
                      </m:sub>
                    </m:sSub>
                    <m:r>
                      <a:rPr lang="en-US" b="0" i="1" smtClean="0">
                        <a:latin typeface="Cambria Math" panose="02040503050406030204" pitchFamily="18" charset="0"/>
                      </a:rPr>
                      <m:t>+</m:t>
                    </m:r>
                    <m:r>
                      <a:rPr lang="el-GR" i="1" smtClean="0">
                        <a:solidFill>
                          <a:schemeClr val="accent1"/>
                        </a:solidFill>
                        <a:latin typeface="Cambria Math" panose="02040503050406030204" pitchFamily="18" charset="0"/>
                      </a:rPr>
                      <m:t>𝛥</m:t>
                    </m:r>
                    <m:r>
                      <a:rPr lang="el-GR" i="1">
                        <a:solidFill>
                          <a:schemeClr val="accent1"/>
                        </a:solidFill>
                        <a:latin typeface="Cambria Math" panose="02040503050406030204" pitchFamily="18" charset="0"/>
                      </a:rPr>
                      <m:t>𝑊</m:t>
                    </m:r>
                  </m:oMath>
                </a14:m>
                <a:endParaRPr lang="en-US" i="1"/>
              </a:p>
              <a:p>
                <a:pPr marL="285750" indent="-285750">
                  <a:lnSpc>
                    <a:spcPct val="150000"/>
                  </a:lnSpc>
                  <a:buFont typeface="Arial" panose="020B0604020202020204" pitchFamily="34" charset="0"/>
                  <a:buChar char="•"/>
                </a:pPr>
                <a:r>
                  <a:rPr lang="zh-CN" altLang="en-US" b="1"/>
                  <a:t>效果</a:t>
                </a:r>
                <a:r>
                  <a:rPr lang="zh-CN" altLang="en-US"/>
                  <a:t>：显存从</a:t>
                </a:r>
                <a:r>
                  <a:rPr lang="en-US" altLang="zh-CN"/>
                  <a:t>108GB</a:t>
                </a:r>
                <a:r>
                  <a:rPr lang="zh-CN" altLang="en-US"/>
                  <a:t>下降到</a:t>
                </a:r>
                <a:r>
                  <a:rPr lang="en-US" altLang="zh-CN"/>
                  <a:t>14GB</a:t>
                </a:r>
                <a:endParaRPr lang="en-US"/>
              </a:p>
            </p:txBody>
          </p:sp>
        </mc:Choice>
        <mc:Fallback xmlns="">
          <p:sp>
            <p:nvSpPr>
              <p:cNvPr id="12" name="文本框 11">
                <a:extLst>
                  <a:ext uri="{FF2B5EF4-FFF2-40B4-BE49-F238E27FC236}">
                    <a16:creationId xmlns:a16="http://schemas.microsoft.com/office/drawing/2014/main" id="{BAAB9332-2333-19E6-BCBD-80B35F037589}"/>
                  </a:ext>
                </a:extLst>
              </p:cNvPr>
              <p:cNvSpPr txBox="1">
                <a:spLocks noRot="1" noChangeAspect="1" noMove="1" noResize="1" noEditPoints="1" noAdjustHandles="1" noChangeArrowheads="1" noChangeShapeType="1" noTextEdit="1"/>
              </p:cNvSpPr>
              <p:nvPr/>
            </p:nvSpPr>
            <p:spPr>
              <a:xfrm>
                <a:off x="7845793" y="3907573"/>
                <a:ext cx="3794332" cy="1712135"/>
              </a:xfrm>
              <a:prstGeom prst="rect">
                <a:avLst/>
              </a:prstGeom>
              <a:blipFill>
                <a:blip r:embed="rId3"/>
                <a:stretch>
                  <a:fillRect l="-965" b="-4626"/>
                </a:stretch>
              </a:blipFill>
            </p:spPr>
            <p:txBody>
              <a:bodyPr/>
              <a:lstStyle/>
              <a:p>
                <a:r>
                  <a:rPr lang="en-US">
                    <a:noFill/>
                  </a:rPr>
                  <a:t> </a:t>
                </a:r>
              </a:p>
            </p:txBody>
          </p:sp>
        </mc:Fallback>
      </mc:AlternateContent>
      <p:sp>
        <p:nvSpPr>
          <p:cNvPr id="3" name="文本框 2">
            <a:extLst>
              <a:ext uri="{FF2B5EF4-FFF2-40B4-BE49-F238E27FC236}">
                <a16:creationId xmlns:a16="http://schemas.microsoft.com/office/drawing/2014/main" id="{5963465A-3E45-016C-F4CA-37F5FD6C97BB}"/>
              </a:ext>
            </a:extLst>
          </p:cNvPr>
          <p:cNvSpPr txBox="1"/>
          <p:nvPr/>
        </p:nvSpPr>
        <p:spPr>
          <a:xfrm>
            <a:off x="2906155" y="867520"/>
            <a:ext cx="2954655" cy="461665"/>
          </a:xfrm>
          <a:prstGeom prst="rect">
            <a:avLst/>
          </a:prstGeom>
          <a:noFill/>
        </p:spPr>
        <p:txBody>
          <a:bodyPr wrap="none" rtlCol="0">
            <a:spAutoFit/>
          </a:bodyPr>
          <a:lstStyle/>
          <a:p>
            <a:pPr algn="ctr"/>
            <a:r>
              <a:rPr lang="zh-CN" altLang="en-US" sz="2400">
                <a:solidFill>
                  <a:schemeClr val="bg1">
                    <a:lumMod val="50000"/>
                  </a:schemeClr>
                </a:solidFill>
              </a:rPr>
              <a:t>（参数多，算力大）</a:t>
            </a:r>
            <a:endParaRPr lang="en-US" sz="2400">
              <a:solidFill>
                <a:schemeClr val="bg1">
                  <a:lumMod val="50000"/>
                </a:schemeClr>
              </a:solidFill>
            </a:endParaRPr>
          </a:p>
        </p:txBody>
      </p:sp>
      <p:sp>
        <p:nvSpPr>
          <p:cNvPr id="6" name="文本框 5">
            <a:extLst>
              <a:ext uri="{FF2B5EF4-FFF2-40B4-BE49-F238E27FC236}">
                <a16:creationId xmlns:a16="http://schemas.microsoft.com/office/drawing/2014/main" id="{B9C82F10-DDD7-1315-D6BF-CFFBCF997982}"/>
              </a:ext>
            </a:extLst>
          </p:cNvPr>
          <p:cNvSpPr txBox="1"/>
          <p:nvPr/>
        </p:nvSpPr>
        <p:spPr>
          <a:xfrm>
            <a:off x="6248399" y="867519"/>
            <a:ext cx="2954655" cy="461665"/>
          </a:xfrm>
          <a:prstGeom prst="rect">
            <a:avLst/>
          </a:prstGeom>
          <a:noFill/>
        </p:spPr>
        <p:txBody>
          <a:bodyPr wrap="none" rtlCol="0">
            <a:spAutoFit/>
          </a:bodyPr>
          <a:lstStyle/>
          <a:p>
            <a:pPr algn="ctr"/>
            <a:r>
              <a:rPr lang="zh-CN" altLang="en-US" sz="2400"/>
              <a:t>（用较低的内在秩）</a:t>
            </a:r>
            <a:endParaRPr lang="en-US" sz="2400"/>
          </a:p>
        </p:txBody>
      </p:sp>
      <p:sp>
        <p:nvSpPr>
          <p:cNvPr id="8" name="文本框 7">
            <a:extLst>
              <a:ext uri="{FF2B5EF4-FFF2-40B4-BE49-F238E27FC236}">
                <a16:creationId xmlns:a16="http://schemas.microsoft.com/office/drawing/2014/main" id="{6F118D0E-81FA-4B8B-0BD8-DD72BA74B96E}"/>
              </a:ext>
            </a:extLst>
          </p:cNvPr>
          <p:cNvSpPr txBox="1"/>
          <p:nvPr/>
        </p:nvSpPr>
        <p:spPr>
          <a:xfrm>
            <a:off x="330204" y="1525115"/>
            <a:ext cx="4501819" cy="1261179"/>
          </a:xfrm>
          <a:prstGeom prst="rect">
            <a:avLst/>
          </a:prstGeom>
          <a:noFill/>
        </p:spPr>
        <p:txBody>
          <a:bodyPr wrap="square">
            <a:spAutoFit/>
          </a:bodyPr>
          <a:lstStyle/>
          <a:p>
            <a:pPr>
              <a:lnSpc>
                <a:spcPct val="130000"/>
              </a:lnSpc>
            </a:pPr>
            <a:r>
              <a:rPr lang="en-US" sz="2000" dirty="0"/>
              <a:t>Hugging Face</a:t>
            </a:r>
            <a:r>
              <a:rPr lang="zh-CN" altLang="en-US" sz="2000" dirty="0"/>
              <a:t>开源社区中的 </a:t>
            </a:r>
            <a:r>
              <a:rPr lang="en-US" sz="2000" b="1" dirty="0">
                <a:solidFill>
                  <a:schemeClr val="accent1"/>
                </a:solidFill>
              </a:rPr>
              <a:t>PEFT</a:t>
            </a:r>
            <a:r>
              <a:rPr lang="en-US" sz="2000" dirty="0"/>
              <a:t> </a:t>
            </a:r>
            <a:r>
              <a:rPr lang="zh-CN" altLang="en-US" sz="2000" dirty="0"/>
              <a:t>库，包含 </a:t>
            </a:r>
            <a:r>
              <a:rPr lang="en-US" sz="2000" dirty="0" err="1"/>
              <a:t>LoRA</a:t>
            </a:r>
            <a:r>
              <a:rPr lang="en-US" sz="2000" dirty="0"/>
              <a:t> </a:t>
            </a:r>
            <a:r>
              <a:rPr lang="zh-CN" altLang="en-US" sz="2000" dirty="0"/>
              <a:t>在内的多种高效微调方法，且与</a:t>
            </a:r>
            <a:r>
              <a:rPr lang="en-US" sz="2000" dirty="0"/>
              <a:t>transformer</a:t>
            </a:r>
            <a:r>
              <a:rPr lang="zh-CN" altLang="en-US" sz="2000" dirty="0"/>
              <a:t>库兼容。</a:t>
            </a:r>
            <a:endParaRPr lang="en-US" sz="2000" dirty="0"/>
          </a:p>
        </p:txBody>
      </p:sp>
      <p:pic>
        <p:nvPicPr>
          <p:cNvPr id="5" name="图片 4">
            <a:extLst>
              <a:ext uri="{FF2B5EF4-FFF2-40B4-BE49-F238E27FC236}">
                <a16:creationId xmlns:a16="http://schemas.microsoft.com/office/drawing/2014/main" id="{73FB180E-BA2A-6152-4751-91C9782205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019" y="3194732"/>
            <a:ext cx="5928446" cy="3137818"/>
          </a:xfrm>
          <a:prstGeom prst="rect">
            <a:avLst/>
          </a:prstGeom>
        </p:spPr>
      </p:pic>
      <p:sp>
        <p:nvSpPr>
          <p:cNvPr id="7" name="灯片编号占位符 6">
            <a:extLst>
              <a:ext uri="{FF2B5EF4-FFF2-40B4-BE49-F238E27FC236}">
                <a16:creationId xmlns:a16="http://schemas.microsoft.com/office/drawing/2014/main" id="{B5ADBADF-8B89-D16C-CAC0-8D2116E011E5}"/>
              </a:ext>
            </a:extLst>
          </p:cNvPr>
          <p:cNvSpPr>
            <a:spLocks noGrp="1"/>
          </p:cNvSpPr>
          <p:nvPr>
            <p:ph type="sldNum" sz="quarter" idx="12"/>
          </p:nvPr>
        </p:nvSpPr>
        <p:spPr/>
        <p:txBody>
          <a:bodyPr/>
          <a:lstStyle/>
          <a:p>
            <a:fld id="{EC78E7B1-3FC2-4821-B144-3AA6EF938D0A}" type="slidenum">
              <a:rPr lang="zh-CN" altLang="en-US" sz="1400" b="1" smtClean="0"/>
              <a:pPr/>
              <a:t>50</a:t>
            </a:fld>
            <a:r>
              <a:rPr lang="zh-CN" altLang="en-US"/>
              <a:t> </a:t>
            </a:r>
            <a:r>
              <a:rPr lang="en-US" altLang="zh-CN"/>
              <a:t>/ 82</a:t>
            </a:r>
            <a:endParaRPr lang="zh-CN" altLang="en-US" dirty="0"/>
          </a:p>
        </p:txBody>
      </p:sp>
    </p:spTree>
    <p:extLst>
      <p:ext uri="{BB962C8B-B14F-4D97-AF65-F5344CB8AC3E}">
        <p14:creationId xmlns:p14="http://schemas.microsoft.com/office/powerpoint/2010/main" val="350678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1242DA-FC9B-1FA4-6B3A-CFD6EDEF393C}"/>
            </a:ext>
          </a:extLst>
        </p:cNvPr>
        <p:cNvGrpSpPr/>
        <p:nvPr/>
      </p:nvGrpSpPr>
      <p:grpSpPr>
        <a:xfrm>
          <a:off x="0" y="0"/>
          <a:ext cx="0" cy="0"/>
          <a:chOff x="0" y="0"/>
          <a:chExt cx="0" cy="0"/>
        </a:xfrm>
      </p:grpSpPr>
      <p:grpSp>
        <p:nvGrpSpPr>
          <p:cNvPr id="8" name="组合 7">
            <a:extLst>
              <a:ext uri="{FF2B5EF4-FFF2-40B4-BE49-F238E27FC236}">
                <a16:creationId xmlns:a16="http://schemas.microsoft.com/office/drawing/2014/main" id="{D3A633B1-68AD-A1A4-F1C2-C2150E6B2E08}"/>
              </a:ext>
            </a:extLst>
          </p:cNvPr>
          <p:cNvGrpSpPr/>
          <p:nvPr/>
        </p:nvGrpSpPr>
        <p:grpSpPr>
          <a:xfrm>
            <a:off x="832946" y="602344"/>
            <a:ext cx="3864040" cy="5633845"/>
            <a:chOff x="4391025" y="604480"/>
            <a:chExt cx="3864040" cy="5633845"/>
          </a:xfrm>
        </p:grpSpPr>
        <p:sp>
          <p:nvSpPr>
            <p:cNvPr id="2" name="矩形: 圆角 1">
              <a:extLst>
                <a:ext uri="{FF2B5EF4-FFF2-40B4-BE49-F238E27FC236}">
                  <a16:creationId xmlns:a16="http://schemas.microsoft.com/office/drawing/2014/main" id="{C07ECE79-8D6D-C7C3-D169-12A0F676E48B}"/>
                </a:ext>
              </a:extLst>
            </p:cNvPr>
            <p:cNvSpPr/>
            <p:nvPr/>
          </p:nvSpPr>
          <p:spPr>
            <a:xfrm>
              <a:off x="4391025" y="1313836"/>
              <a:ext cx="3864040" cy="2392678"/>
            </a:xfrm>
            <a:prstGeom prst="roundRect">
              <a:avLst>
                <a:gd name="adj" fmla="val 9677"/>
              </a:avLst>
            </a:prstGeom>
            <a:solidFill>
              <a:schemeClr val="accent6">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训</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练</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3" name="矩形: 圆角 2">
              <a:extLst>
                <a:ext uri="{FF2B5EF4-FFF2-40B4-BE49-F238E27FC236}">
                  <a16:creationId xmlns:a16="http://schemas.microsoft.com/office/drawing/2014/main" id="{E135DEA5-F649-868C-5B2F-2D977C37EA15}"/>
                </a:ext>
              </a:extLst>
            </p:cNvPr>
            <p:cNvSpPr/>
            <p:nvPr/>
          </p:nvSpPr>
          <p:spPr>
            <a:xfrm>
              <a:off x="4391025" y="3845647"/>
              <a:ext cx="3864040" cy="2392678"/>
            </a:xfrm>
            <a:prstGeom prst="roundRect">
              <a:avLst>
                <a:gd name="adj" fmla="val 9677"/>
              </a:avLst>
            </a:prstGeom>
            <a:solidFill>
              <a:schemeClr val="accent4">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应</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用</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FA55E9E1-356E-1F41-B341-7437B1CB13BC}"/>
                </a:ext>
              </a:extLst>
            </p:cNvPr>
            <p:cNvSpPr txBox="1"/>
            <p:nvPr/>
          </p:nvSpPr>
          <p:spPr>
            <a:xfrm>
              <a:off x="5595521" y="604480"/>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t>1.</a:t>
              </a:r>
              <a:r>
                <a:rPr lang="zh-CN" altLang="en-US" sz="3200"/>
                <a:t> 简 介</a:t>
              </a:r>
              <a:endParaRPr lang="en-US" altLang="zh-CN" sz="3200"/>
            </a:p>
          </p:txBody>
        </p:sp>
        <p:sp>
          <p:nvSpPr>
            <p:cNvPr id="5" name="文本框 4">
              <a:extLst>
                <a:ext uri="{FF2B5EF4-FFF2-40B4-BE49-F238E27FC236}">
                  <a16:creationId xmlns:a16="http://schemas.microsoft.com/office/drawing/2014/main" id="{6484531D-6D9C-D8D4-305E-0B193CC471CC}"/>
                </a:ext>
              </a:extLst>
            </p:cNvPr>
            <p:cNvSpPr txBox="1"/>
            <p:nvPr/>
          </p:nvSpPr>
          <p:spPr>
            <a:xfrm>
              <a:off x="5595521" y="1423638"/>
              <a:ext cx="2659544" cy="584775"/>
            </a:xfrm>
            <a:prstGeom prst="rect">
              <a:avLst/>
            </a:prstGeom>
            <a:noFill/>
          </p:spPr>
          <p:txBody>
            <a:bodyPr wrap="square" rtlCol="0">
              <a:spAutoFit/>
            </a:bodyPr>
            <a:lstStyle/>
            <a:p>
              <a:r>
                <a:rPr lang="zh-CN" altLang="en-US" sz="3200"/>
                <a:t> </a:t>
              </a:r>
              <a:r>
                <a:rPr lang="en-US" altLang="zh-CN" sz="3200"/>
                <a:t>2.</a:t>
              </a:r>
              <a:r>
                <a:rPr lang="zh-CN" altLang="en-US" sz="3200"/>
                <a:t> 预训练</a:t>
              </a:r>
              <a:endParaRPr lang="en-US" altLang="zh-CN" sz="3200"/>
            </a:p>
          </p:txBody>
        </p:sp>
        <p:sp>
          <p:nvSpPr>
            <p:cNvPr id="6" name="文本框 5">
              <a:extLst>
                <a:ext uri="{FF2B5EF4-FFF2-40B4-BE49-F238E27FC236}">
                  <a16:creationId xmlns:a16="http://schemas.microsoft.com/office/drawing/2014/main" id="{2EC27FCF-ED7F-D7EC-916B-EE3F16F0EDAF}"/>
                </a:ext>
              </a:extLst>
            </p:cNvPr>
            <p:cNvSpPr txBox="1"/>
            <p:nvPr/>
          </p:nvSpPr>
          <p:spPr>
            <a:xfrm>
              <a:off x="5595521" y="2242796"/>
              <a:ext cx="2659544" cy="584775"/>
            </a:xfrm>
            <a:prstGeom prst="rect">
              <a:avLst/>
            </a:prstGeom>
            <a:noFill/>
          </p:spPr>
          <p:txBody>
            <a:bodyPr wrap="square" rtlCol="0">
              <a:spAutoFit/>
            </a:bodyPr>
            <a:lstStyle/>
            <a:p>
              <a:r>
                <a:rPr lang="zh-CN" altLang="en-US" sz="3200"/>
                <a:t> </a:t>
              </a:r>
              <a:r>
                <a:rPr lang="en-US" altLang="zh-CN" sz="3200"/>
                <a:t>3.</a:t>
              </a:r>
              <a:r>
                <a:rPr lang="zh-CN" altLang="en-US" sz="3200"/>
                <a:t> 微调</a:t>
              </a:r>
              <a:endParaRPr lang="en-US" altLang="zh-CN" sz="3200"/>
            </a:p>
          </p:txBody>
        </p:sp>
        <p:sp>
          <p:nvSpPr>
            <p:cNvPr id="7" name="文本框 6">
              <a:extLst>
                <a:ext uri="{FF2B5EF4-FFF2-40B4-BE49-F238E27FC236}">
                  <a16:creationId xmlns:a16="http://schemas.microsoft.com/office/drawing/2014/main" id="{2FC6D982-4186-CE71-4FCD-410E15AB411F}"/>
                </a:ext>
              </a:extLst>
            </p:cNvPr>
            <p:cNvSpPr txBox="1"/>
            <p:nvPr/>
          </p:nvSpPr>
          <p:spPr>
            <a:xfrm>
              <a:off x="5595521" y="3061954"/>
              <a:ext cx="2659544" cy="584775"/>
            </a:xfrm>
            <a:prstGeom prst="rect">
              <a:avLst/>
            </a:prstGeom>
            <a:noFill/>
          </p:spPr>
          <p:txBody>
            <a:bodyPr wrap="square" rtlCol="0">
              <a:spAutoFit/>
            </a:bodyPr>
            <a:lstStyle/>
            <a:p>
              <a:r>
                <a:rPr lang="zh-CN" altLang="en-US" sz="3200" dirty="0"/>
                <a:t> </a:t>
              </a:r>
              <a:r>
                <a:rPr lang="en-US" altLang="zh-CN" sz="3200" dirty="0"/>
                <a:t>4.</a:t>
              </a:r>
              <a:r>
                <a:rPr lang="zh-CN" altLang="en-US" sz="3200" dirty="0"/>
                <a:t> </a:t>
              </a:r>
              <a:r>
                <a:rPr lang="zh-CN" altLang="en-US" sz="3200" b="1" dirty="0"/>
                <a:t>对齐</a:t>
              </a:r>
              <a:endParaRPr lang="en-US" altLang="zh-CN" sz="3200" b="1" dirty="0"/>
            </a:p>
          </p:txBody>
        </p:sp>
        <p:sp>
          <p:nvSpPr>
            <p:cNvPr id="17" name="文本框 16">
              <a:extLst>
                <a:ext uri="{FF2B5EF4-FFF2-40B4-BE49-F238E27FC236}">
                  <a16:creationId xmlns:a16="http://schemas.microsoft.com/office/drawing/2014/main" id="{F0FA6E7E-9382-34DE-1BC9-BECDA1D7C7E6}"/>
                </a:ext>
              </a:extLst>
            </p:cNvPr>
            <p:cNvSpPr txBox="1"/>
            <p:nvPr/>
          </p:nvSpPr>
          <p:spPr>
            <a:xfrm>
              <a:off x="5595521" y="3928737"/>
              <a:ext cx="2659544" cy="584775"/>
            </a:xfrm>
            <a:prstGeom prst="rect">
              <a:avLst/>
            </a:prstGeom>
            <a:noFill/>
          </p:spPr>
          <p:txBody>
            <a:bodyPr wrap="square" rtlCol="0">
              <a:spAutoFit/>
            </a:bodyPr>
            <a:lstStyle/>
            <a:p>
              <a:r>
                <a:rPr lang="zh-CN" altLang="en-US" sz="3200" dirty="0">
                  <a:solidFill>
                    <a:schemeClr val="bg1">
                      <a:lumMod val="65000"/>
                    </a:schemeClr>
                  </a:solidFill>
                </a:rPr>
                <a:t> </a:t>
              </a:r>
              <a:r>
                <a:rPr lang="en-US" altLang="zh-CN" sz="3200" dirty="0">
                  <a:solidFill>
                    <a:schemeClr val="bg1">
                      <a:lumMod val="65000"/>
                    </a:schemeClr>
                  </a:solidFill>
                </a:rPr>
                <a:t>5.</a:t>
              </a:r>
              <a:r>
                <a:rPr lang="zh-CN" altLang="en-US" sz="3200" dirty="0">
                  <a:solidFill>
                    <a:schemeClr val="bg1">
                      <a:lumMod val="65000"/>
                    </a:schemeClr>
                  </a:solidFill>
                </a:rPr>
                <a:t> </a:t>
              </a:r>
              <a:r>
                <a:rPr lang="zh-CN" altLang="en-US" sz="3200" b="1" dirty="0">
                  <a:solidFill>
                    <a:schemeClr val="bg1">
                      <a:lumMod val="65000"/>
                    </a:schemeClr>
                  </a:solidFill>
                </a:rPr>
                <a:t>压缩</a:t>
              </a:r>
              <a:endParaRPr lang="en-US" altLang="zh-CN" sz="3200" b="1" dirty="0">
                <a:solidFill>
                  <a:schemeClr val="bg1">
                    <a:lumMod val="65000"/>
                  </a:schemeClr>
                </a:solidFill>
              </a:endParaRPr>
            </a:p>
          </p:txBody>
        </p:sp>
        <p:sp>
          <p:nvSpPr>
            <p:cNvPr id="18" name="文本框 17">
              <a:extLst>
                <a:ext uri="{FF2B5EF4-FFF2-40B4-BE49-F238E27FC236}">
                  <a16:creationId xmlns:a16="http://schemas.microsoft.com/office/drawing/2014/main" id="{DE37B470-CE66-5294-96EA-28F79A572609}"/>
                </a:ext>
              </a:extLst>
            </p:cNvPr>
            <p:cNvSpPr txBox="1"/>
            <p:nvPr/>
          </p:nvSpPr>
          <p:spPr>
            <a:xfrm>
              <a:off x="5595521" y="4747895"/>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6.</a:t>
              </a:r>
              <a:r>
                <a:rPr lang="zh-CN" altLang="en-US" sz="3200">
                  <a:solidFill>
                    <a:schemeClr val="bg1">
                      <a:lumMod val="65000"/>
                    </a:schemeClr>
                  </a:solidFill>
                </a:rPr>
                <a:t> </a:t>
              </a:r>
              <a:r>
                <a:rPr lang="zh-CN" altLang="en-US" sz="3200" b="1">
                  <a:solidFill>
                    <a:schemeClr val="bg1">
                      <a:lumMod val="65000"/>
                    </a:schemeClr>
                  </a:solidFill>
                </a:rPr>
                <a:t>提示学习</a:t>
              </a:r>
              <a:endParaRPr lang="en-US" altLang="zh-CN" sz="3200" b="1">
                <a:solidFill>
                  <a:schemeClr val="bg1">
                    <a:lumMod val="65000"/>
                  </a:schemeClr>
                </a:solidFill>
              </a:endParaRPr>
            </a:p>
          </p:txBody>
        </p:sp>
        <p:sp>
          <p:nvSpPr>
            <p:cNvPr id="19" name="文本框 18">
              <a:extLst>
                <a:ext uri="{FF2B5EF4-FFF2-40B4-BE49-F238E27FC236}">
                  <a16:creationId xmlns:a16="http://schemas.microsoft.com/office/drawing/2014/main" id="{9F3D1122-74FF-DA2D-FCF5-5DD3DBB34AD6}"/>
                </a:ext>
              </a:extLst>
            </p:cNvPr>
            <p:cNvSpPr txBox="1"/>
            <p:nvPr/>
          </p:nvSpPr>
          <p:spPr>
            <a:xfrm>
              <a:off x="5595521" y="5567053"/>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7.</a:t>
              </a:r>
              <a:r>
                <a:rPr lang="zh-CN" altLang="en-US" sz="3200">
                  <a:solidFill>
                    <a:schemeClr val="bg1">
                      <a:lumMod val="65000"/>
                    </a:schemeClr>
                  </a:solidFill>
                </a:rPr>
                <a:t> </a:t>
              </a:r>
              <a:r>
                <a:rPr lang="zh-CN" altLang="en-US" sz="3200" b="1">
                  <a:solidFill>
                    <a:schemeClr val="bg1">
                      <a:lumMod val="65000"/>
                    </a:schemeClr>
                  </a:solidFill>
                </a:rPr>
                <a:t>开发</a:t>
              </a:r>
              <a:endParaRPr lang="en-US" altLang="zh-CN" sz="3200" b="1">
                <a:solidFill>
                  <a:schemeClr val="bg1">
                    <a:lumMod val="65000"/>
                  </a:schemeClr>
                </a:solidFill>
              </a:endParaRPr>
            </a:p>
          </p:txBody>
        </p:sp>
      </p:grpSp>
      <p:sp>
        <p:nvSpPr>
          <p:cNvPr id="10" name="文本框 9">
            <a:extLst>
              <a:ext uri="{FF2B5EF4-FFF2-40B4-BE49-F238E27FC236}">
                <a16:creationId xmlns:a16="http://schemas.microsoft.com/office/drawing/2014/main" id="{86592C4E-BE51-DAE2-59C6-291AB7E351A0}"/>
              </a:ext>
            </a:extLst>
          </p:cNvPr>
          <p:cNvSpPr txBox="1"/>
          <p:nvPr/>
        </p:nvSpPr>
        <p:spPr>
          <a:xfrm>
            <a:off x="5019867" y="1556425"/>
            <a:ext cx="6652725" cy="1144031"/>
          </a:xfrm>
          <a:prstGeom prst="rect">
            <a:avLst/>
          </a:prstGeom>
          <a:noFill/>
        </p:spPr>
        <p:txBody>
          <a:bodyPr wrap="square">
            <a:spAutoFit/>
          </a:bodyPr>
          <a:lstStyle/>
          <a:p>
            <a:pPr>
              <a:lnSpc>
                <a:spcPct val="150000"/>
              </a:lnSpc>
            </a:pPr>
            <a:r>
              <a:rPr lang="zh-CN" altLang="en-US" sz="2400"/>
              <a:t>具备解决各种任务的</a:t>
            </a:r>
            <a:r>
              <a:rPr lang="zh-CN" altLang="en-US" sz="2400" b="1"/>
              <a:t>通用能力</a:t>
            </a:r>
            <a:r>
              <a:rPr lang="zh-CN" altLang="en-US" sz="2400"/>
              <a:t>、</a:t>
            </a:r>
            <a:r>
              <a:rPr lang="zh-CN" altLang="en-US" sz="2400" b="1"/>
              <a:t>指令遵循能力</a:t>
            </a:r>
            <a:r>
              <a:rPr lang="zh-CN" altLang="en-US" sz="2400"/>
              <a:t>，</a:t>
            </a:r>
            <a:endParaRPr lang="en-US" altLang="zh-CN" sz="2400"/>
          </a:p>
          <a:p>
            <a:pPr>
              <a:lnSpc>
                <a:spcPct val="150000"/>
              </a:lnSpc>
            </a:pPr>
            <a:r>
              <a:rPr lang="zh-CN" altLang="en-US" sz="2400"/>
              <a:t>但可能生成</a:t>
            </a:r>
            <a:r>
              <a:rPr lang="zh-CN" altLang="en-US" sz="2400" b="1"/>
              <a:t>有偏见的</a:t>
            </a:r>
            <a:r>
              <a:rPr lang="zh-CN" altLang="en-US" sz="2400"/>
              <a:t>、</a:t>
            </a:r>
            <a:r>
              <a:rPr lang="zh-CN" altLang="en-US" sz="2400" b="1"/>
              <a:t>冒犯的</a:t>
            </a:r>
            <a:r>
              <a:rPr lang="zh-CN" altLang="en-US" sz="2400"/>
              <a:t>、</a:t>
            </a:r>
            <a:r>
              <a:rPr lang="zh-CN" altLang="en-US" sz="2400" b="1"/>
              <a:t>事实错误</a:t>
            </a:r>
            <a:r>
              <a:rPr lang="zh-CN" altLang="en-US" sz="2400"/>
              <a:t>内容。</a:t>
            </a:r>
            <a:endParaRPr lang="en-US" sz="2400"/>
          </a:p>
        </p:txBody>
      </p:sp>
      <p:sp>
        <p:nvSpPr>
          <p:cNvPr id="11" name="右大括号 10">
            <a:extLst>
              <a:ext uri="{FF2B5EF4-FFF2-40B4-BE49-F238E27FC236}">
                <a16:creationId xmlns:a16="http://schemas.microsoft.com/office/drawing/2014/main" id="{F550F54C-C2DC-27B5-C2A5-242BA7072015}"/>
              </a:ext>
            </a:extLst>
          </p:cNvPr>
          <p:cNvSpPr/>
          <p:nvPr/>
        </p:nvSpPr>
        <p:spPr>
          <a:xfrm>
            <a:off x="4795932" y="1488360"/>
            <a:ext cx="223935" cy="1280160"/>
          </a:xfrm>
          <a:prstGeom prst="rightBrace">
            <a:avLst>
              <a:gd name="adj1" fmla="val 36670"/>
              <a:gd name="adj2" fmla="val 50000"/>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03075217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43CE65-E0BA-A97D-881B-C0CB3C67EF81}"/>
              </a:ext>
            </a:extLst>
          </p:cNvPr>
          <p:cNvSpPr>
            <a:spLocks noGrp="1"/>
          </p:cNvSpPr>
          <p:nvPr>
            <p:ph type="title"/>
          </p:nvPr>
        </p:nvSpPr>
        <p:spPr/>
        <p:txBody>
          <a:bodyPr/>
          <a:lstStyle/>
          <a:p>
            <a:pPr algn="l"/>
            <a:r>
              <a:rPr lang="zh-CN" altLang="en-US"/>
              <a:t>           微 调              </a:t>
            </a:r>
            <a:r>
              <a:rPr lang="en-US" altLang="zh-CN"/>
              <a:t>   </a:t>
            </a:r>
            <a:r>
              <a:rPr lang="zh-CN" altLang="en-US" spc="0"/>
              <a:t>人类反馈的</a:t>
            </a:r>
            <a:r>
              <a:rPr lang="zh-CN" altLang="en-US" b="1" spc="0"/>
              <a:t>强化学习</a:t>
            </a:r>
            <a:endParaRPr lang="en-US" b="1" spc="0"/>
          </a:p>
        </p:txBody>
      </p:sp>
      <p:sp>
        <p:nvSpPr>
          <p:cNvPr id="17" name="文本框 16">
            <a:extLst>
              <a:ext uri="{FF2B5EF4-FFF2-40B4-BE49-F238E27FC236}">
                <a16:creationId xmlns:a16="http://schemas.microsoft.com/office/drawing/2014/main" id="{853CC68D-3AF8-47B5-52AB-917DA9FD3205}"/>
              </a:ext>
            </a:extLst>
          </p:cNvPr>
          <p:cNvSpPr txBox="1"/>
          <p:nvPr/>
        </p:nvSpPr>
        <p:spPr>
          <a:xfrm>
            <a:off x="1247691" y="920898"/>
            <a:ext cx="3222707" cy="861070"/>
          </a:xfrm>
          <a:prstGeom prst="rect">
            <a:avLst/>
          </a:prstGeom>
          <a:solidFill>
            <a:schemeClr val="bg1">
              <a:lumMod val="95000"/>
            </a:schemeClr>
          </a:solidFill>
        </p:spPr>
        <p:txBody>
          <a:bodyPr wrap="square">
            <a:spAutoFit/>
          </a:bodyPr>
          <a:lstStyle/>
          <a:p>
            <a:pPr algn="ctr">
              <a:lnSpc>
                <a:spcPct val="130000"/>
              </a:lnSpc>
            </a:pPr>
            <a:r>
              <a:rPr lang="zh-CN" altLang="en-US" sz="2000" dirty="0"/>
              <a:t>“</a:t>
            </a:r>
            <a:r>
              <a:rPr lang="zh-CN" altLang="en-US" sz="2000" b="1" dirty="0"/>
              <a:t>解锁</a:t>
            </a:r>
            <a:r>
              <a:rPr lang="zh-CN" altLang="en-US" sz="2000" dirty="0"/>
              <a:t>”大语言模型的能力，</a:t>
            </a:r>
            <a:endParaRPr lang="en-US" altLang="zh-CN" sz="2000" dirty="0"/>
          </a:p>
          <a:p>
            <a:pPr algn="ctr">
              <a:lnSpc>
                <a:spcPct val="130000"/>
              </a:lnSpc>
            </a:pPr>
            <a:r>
              <a:rPr lang="zh-CN" altLang="en-US" sz="2000" dirty="0"/>
              <a:t>而非“</a:t>
            </a:r>
            <a:r>
              <a:rPr lang="zh-CN" altLang="en-US" sz="2000" b="1" dirty="0"/>
              <a:t>注入</a:t>
            </a:r>
            <a:r>
              <a:rPr lang="zh-CN" altLang="en-US" sz="2000" dirty="0"/>
              <a:t>”新的能力。</a:t>
            </a:r>
            <a:endParaRPr lang="en-US" sz="2000" dirty="0"/>
          </a:p>
        </p:txBody>
      </p:sp>
      <p:grpSp>
        <p:nvGrpSpPr>
          <p:cNvPr id="3" name="组合 2">
            <a:extLst>
              <a:ext uri="{FF2B5EF4-FFF2-40B4-BE49-F238E27FC236}">
                <a16:creationId xmlns:a16="http://schemas.microsoft.com/office/drawing/2014/main" id="{A8A92574-DE1D-08DA-2181-EEACCBE5BC13}"/>
              </a:ext>
            </a:extLst>
          </p:cNvPr>
          <p:cNvGrpSpPr/>
          <p:nvPr/>
        </p:nvGrpSpPr>
        <p:grpSpPr>
          <a:xfrm>
            <a:off x="0" y="1997845"/>
            <a:ext cx="12192000" cy="2375360"/>
            <a:chOff x="0" y="1997845"/>
            <a:chExt cx="12192000" cy="2375360"/>
          </a:xfrm>
        </p:grpSpPr>
        <p:sp>
          <p:nvSpPr>
            <p:cNvPr id="5" name="矩形 4">
              <a:extLst>
                <a:ext uri="{FF2B5EF4-FFF2-40B4-BE49-F238E27FC236}">
                  <a16:creationId xmlns:a16="http://schemas.microsoft.com/office/drawing/2014/main" id="{62FF6C1D-B257-44F1-1CE3-454F62E83D5A}"/>
                </a:ext>
              </a:extLst>
            </p:cNvPr>
            <p:cNvSpPr/>
            <p:nvPr/>
          </p:nvSpPr>
          <p:spPr>
            <a:xfrm>
              <a:off x="0" y="1997845"/>
              <a:ext cx="12192000" cy="237536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文本框 6">
              <a:extLst>
                <a:ext uri="{FF2B5EF4-FFF2-40B4-BE49-F238E27FC236}">
                  <a16:creationId xmlns:a16="http://schemas.microsoft.com/office/drawing/2014/main" id="{24841EC2-BC59-EA23-C051-09BE7D4CBADD}"/>
                </a:ext>
              </a:extLst>
            </p:cNvPr>
            <p:cNvSpPr txBox="1"/>
            <p:nvPr/>
          </p:nvSpPr>
          <p:spPr>
            <a:xfrm>
              <a:off x="549380" y="2815982"/>
              <a:ext cx="4492639" cy="1430456"/>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000"/>
                <a:t>提高 </a:t>
              </a:r>
              <a:r>
                <a:rPr lang="en-US" altLang="zh-CN" sz="2000"/>
                <a:t>LLM </a:t>
              </a:r>
              <a:r>
                <a:rPr lang="zh-CN" altLang="en-US" sz="2000"/>
                <a:t>在各种基准测试中的性能</a:t>
              </a:r>
            </a:p>
            <a:p>
              <a:pPr marL="342900" indent="-342900">
                <a:lnSpc>
                  <a:spcPct val="150000"/>
                </a:lnSpc>
                <a:buFont typeface="Arial" panose="020B0604020202020204" pitchFamily="34" charset="0"/>
                <a:buChar char="•"/>
              </a:pPr>
              <a:r>
                <a:rPr lang="zh-CN" altLang="en-US" sz="2000"/>
                <a:t>增强 </a:t>
              </a:r>
              <a:r>
                <a:rPr lang="en-US" altLang="zh-CN" sz="2000"/>
                <a:t>LLM </a:t>
              </a:r>
              <a:r>
                <a:rPr lang="zh-CN" altLang="en-US" sz="2000"/>
                <a:t>在不同任务上的泛化能力</a:t>
              </a:r>
            </a:p>
            <a:p>
              <a:pPr marL="342900" indent="-342900">
                <a:lnSpc>
                  <a:spcPct val="150000"/>
                </a:lnSpc>
                <a:buFont typeface="Arial" panose="020B0604020202020204" pitchFamily="34" charset="0"/>
                <a:buChar char="•"/>
              </a:pPr>
              <a:r>
                <a:rPr lang="zh-CN" altLang="en-US" sz="2000"/>
                <a:t>提升 </a:t>
              </a:r>
              <a:r>
                <a:rPr lang="en-US" altLang="zh-CN" sz="2000"/>
                <a:t>LLM </a:t>
              </a:r>
              <a:r>
                <a:rPr lang="zh-CN" altLang="en-US" sz="2000"/>
                <a:t>在专业领域的能力</a:t>
              </a:r>
              <a:endParaRPr lang="en-US" sz="2000"/>
            </a:p>
          </p:txBody>
        </p:sp>
        <p:sp>
          <p:nvSpPr>
            <p:cNvPr id="9" name="文本框 8">
              <a:extLst>
                <a:ext uri="{FF2B5EF4-FFF2-40B4-BE49-F238E27FC236}">
                  <a16:creationId xmlns:a16="http://schemas.microsoft.com/office/drawing/2014/main" id="{E01A56E4-EB5A-A980-B128-265DDF945B3E}"/>
                </a:ext>
              </a:extLst>
            </p:cNvPr>
            <p:cNvSpPr txBox="1"/>
            <p:nvPr/>
          </p:nvSpPr>
          <p:spPr>
            <a:xfrm>
              <a:off x="5463522" y="3148221"/>
              <a:ext cx="1055405" cy="461665"/>
            </a:xfrm>
            <a:prstGeom prst="rect">
              <a:avLst/>
            </a:prstGeom>
            <a:noFill/>
          </p:spPr>
          <p:txBody>
            <a:bodyPr wrap="square">
              <a:spAutoFit/>
            </a:bodyPr>
            <a:lstStyle/>
            <a:p>
              <a:pPr algn="ctr"/>
              <a:r>
                <a:rPr lang="zh-CN" altLang="en-US" sz="2400" b="1">
                  <a:solidFill>
                    <a:schemeClr val="accent1"/>
                  </a:solidFill>
                </a:rPr>
                <a:t>优  点</a:t>
              </a:r>
              <a:endParaRPr lang="en-US" sz="2400" b="1">
                <a:solidFill>
                  <a:schemeClr val="accent1"/>
                </a:solidFill>
              </a:endParaRPr>
            </a:p>
          </p:txBody>
        </p:sp>
        <p:sp>
          <p:nvSpPr>
            <p:cNvPr id="14" name="文本框 13">
              <a:extLst>
                <a:ext uri="{FF2B5EF4-FFF2-40B4-BE49-F238E27FC236}">
                  <a16:creationId xmlns:a16="http://schemas.microsoft.com/office/drawing/2014/main" id="{0B694F80-1C94-8C0E-14CB-C9812182BC29}"/>
                </a:ext>
              </a:extLst>
            </p:cNvPr>
            <p:cNvSpPr txBox="1"/>
            <p:nvPr/>
          </p:nvSpPr>
          <p:spPr>
            <a:xfrm>
              <a:off x="6589120" y="2815982"/>
              <a:ext cx="4907181" cy="1430456"/>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000"/>
                <a:t>进一步增强模型的能力，提高有用性</a:t>
              </a:r>
            </a:p>
            <a:p>
              <a:pPr marL="342900" indent="-342900">
                <a:lnSpc>
                  <a:spcPct val="150000"/>
                </a:lnSpc>
                <a:buFont typeface="Arial" panose="020B0604020202020204" pitchFamily="34" charset="0"/>
                <a:buChar char="•"/>
              </a:pPr>
              <a:r>
                <a:rPr lang="zh-CN" altLang="en-US" sz="2000"/>
                <a:t>有效减轻 </a:t>
              </a:r>
              <a:r>
                <a:rPr lang="en-US" altLang="zh-CN" sz="2000"/>
                <a:t>LLM </a:t>
              </a:r>
              <a:r>
                <a:rPr lang="zh-CN" altLang="en-US" sz="2000"/>
                <a:t>出现</a:t>
              </a:r>
              <a:r>
                <a:rPr lang="zh-CN" altLang="en-US" sz="2000" b="1"/>
                <a:t>有害</a:t>
              </a:r>
              <a:r>
                <a:rPr lang="zh-CN" altLang="en-US" sz="2000"/>
                <a:t>响应的可能性</a:t>
              </a:r>
            </a:p>
            <a:p>
              <a:pPr marL="342900" indent="-342900">
                <a:lnSpc>
                  <a:spcPct val="150000"/>
                </a:lnSpc>
                <a:buFont typeface="Arial" panose="020B0604020202020204" pitchFamily="34" charset="0"/>
                <a:buChar char="•"/>
              </a:pPr>
              <a:r>
                <a:rPr lang="zh-CN" altLang="en-US" sz="2000"/>
                <a:t>有效减轻 </a:t>
              </a:r>
              <a:r>
                <a:rPr lang="en-US" altLang="zh-CN" sz="2000"/>
                <a:t>LLM </a:t>
              </a:r>
              <a:r>
                <a:rPr lang="zh-CN" altLang="en-US" sz="2000"/>
                <a:t>出现</a:t>
              </a:r>
              <a:r>
                <a:rPr lang="zh-CN" altLang="en-US" sz="2000" b="1"/>
                <a:t>幻觉</a:t>
              </a:r>
              <a:r>
                <a:rPr lang="zh-CN" altLang="en-US" sz="2000"/>
                <a:t>的可能性</a:t>
              </a:r>
            </a:p>
          </p:txBody>
        </p:sp>
        <p:sp>
          <p:nvSpPr>
            <p:cNvPr id="19" name="文本框 18">
              <a:extLst>
                <a:ext uri="{FF2B5EF4-FFF2-40B4-BE49-F238E27FC236}">
                  <a16:creationId xmlns:a16="http://schemas.microsoft.com/office/drawing/2014/main" id="{EE2E78FB-354F-B9C8-0136-8EF7A6D1D8BA}"/>
                </a:ext>
              </a:extLst>
            </p:cNvPr>
            <p:cNvSpPr txBox="1"/>
            <p:nvPr/>
          </p:nvSpPr>
          <p:spPr>
            <a:xfrm>
              <a:off x="331863" y="2415677"/>
              <a:ext cx="5482839" cy="400110"/>
            </a:xfrm>
            <a:prstGeom prst="rect">
              <a:avLst/>
            </a:prstGeom>
            <a:noFill/>
          </p:spPr>
          <p:txBody>
            <a:bodyPr wrap="square">
              <a:spAutoFit/>
            </a:bodyPr>
            <a:lstStyle/>
            <a:p>
              <a:r>
                <a:rPr lang="zh-CN" altLang="en-US" sz="2000">
                  <a:latin typeface="楷体" panose="02010609060101010101" pitchFamily="49" charset="-122"/>
                  <a:ea typeface="楷体" panose="02010609060101010101" pitchFamily="49" charset="-122"/>
                </a:rPr>
                <a:t>预训练后增强模型性能，实现简单、快速高效</a:t>
              </a:r>
              <a:endParaRPr lang="en-US" sz="2000">
                <a:latin typeface="楷体" panose="02010609060101010101" pitchFamily="49" charset="-122"/>
                <a:ea typeface="楷体" panose="02010609060101010101" pitchFamily="49" charset="-122"/>
              </a:endParaRPr>
            </a:p>
          </p:txBody>
        </p:sp>
        <p:sp>
          <p:nvSpPr>
            <p:cNvPr id="21" name="文本框 20">
              <a:extLst>
                <a:ext uri="{FF2B5EF4-FFF2-40B4-BE49-F238E27FC236}">
                  <a16:creationId xmlns:a16="http://schemas.microsoft.com/office/drawing/2014/main" id="{948F0673-6850-0C6B-AD61-43898D0753A0}"/>
                </a:ext>
              </a:extLst>
            </p:cNvPr>
            <p:cNvSpPr txBox="1"/>
            <p:nvPr/>
          </p:nvSpPr>
          <p:spPr>
            <a:xfrm>
              <a:off x="6439256" y="2414328"/>
              <a:ext cx="5618860" cy="400110"/>
            </a:xfrm>
            <a:prstGeom prst="rect">
              <a:avLst/>
            </a:prstGeom>
            <a:noFill/>
          </p:spPr>
          <p:txBody>
            <a:bodyPr wrap="square">
              <a:spAutoFit/>
            </a:bodyPr>
            <a:lstStyle/>
            <a:p>
              <a:r>
                <a:rPr lang="zh-CN" altLang="en-US" sz="2000">
                  <a:latin typeface="楷体" panose="02010609060101010101" pitchFamily="49" charset="-122"/>
                  <a:ea typeface="楷体" panose="02010609060101010101" pitchFamily="49" charset="-122"/>
                </a:rPr>
                <a:t>可进一步提高模型性能，但实现困难，不易优化</a:t>
              </a:r>
              <a:endParaRPr lang="en-US" sz="2000">
                <a:latin typeface="楷体" panose="02010609060101010101" pitchFamily="49" charset="-122"/>
                <a:ea typeface="楷体" panose="02010609060101010101" pitchFamily="49" charset="-122"/>
              </a:endParaRPr>
            </a:p>
          </p:txBody>
        </p:sp>
      </p:grpSp>
      <p:cxnSp>
        <p:nvCxnSpPr>
          <p:cNvPr id="23" name="直接连接符 22">
            <a:extLst>
              <a:ext uri="{FF2B5EF4-FFF2-40B4-BE49-F238E27FC236}">
                <a16:creationId xmlns:a16="http://schemas.microsoft.com/office/drawing/2014/main" id="{CE18CC29-25B5-8EAB-BC76-36B7C079B3B5}"/>
              </a:ext>
            </a:extLst>
          </p:cNvPr>
          <p:cNvCxnSpPr>
            <a:cxnSpLocks/>
          </p:cNvCxnSpPr>
          <p:nvPr/>
        </p:nvCxnSpPr>
        <p:spPr>
          <a:xfrm>
            <a:off x="5991225" y="900000"/>
            <a:ext cx="0" cy="5958000"/>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a:extLst>
              <a:ext uri="{FF2B5EF4-FFF2-40B4-BE49-F238E27FC236}">
                <a16:creationId xmlns:a16="http://schemas.microsoft.com/office/drawing/2014/main" id="{D4EB3E13-AA5C-F7DC-EEA0-A1BF5684CE76}"/>
              </a:ext>
            </a:extLst>
          </p:cNvPr>
          <p:cNvGrpSpPr/>
          <p:nvPr/>
        </p:nvGrpSpPr>
        <p:grpSpPr>
          <a:xfrm>
            <a:off x="549380" y="4494314"/>
            <a:ext cx="11305061" cy="1892121"/>
            <a:chOff x="549380" y="4494314"/>
            <a:chExt cx="11305061" cy="1892121"/>
          </a:xfrm>
        </p:grpSpPr>
        <p:sp>
          <p:nvSpPr>
            <p:cNvPr id="11" name="文本框 10">
              <a:extLst>
                <a:ext uri="{FF2B5EF4-FFF2-40B4-BE49-F238E27FC236}">
                  <a16:creationId xmlns:a16="http://schemas.microsoft.com/office/drawing/2014/main" id="{D4AA661B-A823-5B8B-527F-2A8DB4EC25E4}"/>
                </a:ext>
              </a:extLst>
            </p:cNvPr>
            <p:cNvSpPr txBox="1"/>
            <p:nvPr/>
          </p:nvSpPr>
          <p:spPr>
            <a:xfrm>
              <a:off x="549380" y="4494314"/>
              <a:ext cx="5210486" cy="1892121"/>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000" dirty="0"/>
                <a:t>不同标注者的差异，影响学习性能</a:t>
              </a:r>
            </a:p>
            <a:p>
              <a:pPr marL="342900" indent="-342900">
                <a:lnSpc>
                  <a:spcPct val="150000"/>
                </a:lnSpc>
                <a:buFont typeface="Arial" panose="020B0604020202020204" pitchFamily="34" charset="0"/>
                <a:buChar char="•"/>
              </a:pPr>
              <a:r>
                <a:rPr lang="zh-CN" altLang="en-US" sz="2000" dirty="0"/>
                <a:t>指令数据质量会影响模型训练效果</a:t>
              </a:r>
              <a:endParaRPr lang="en-US" sz="2000" dirty="0"/>
            </a:p>
            <a:p>
              <a:pPr marL="342900" indent="-342900">
                <a:lnSpc>
                  <a:spcPct val="150000"/>
                </a:lnSpc>
                <a:buFont typeface="Arial" panose="020B0604020202020204" pitchFamily="34" charset="0"/>
                <a:buChar char="•"/>
              </a:pPr>
              <a:r>
                <a:rPr lang="zh-CN" altLang="en-US" sz="2000" dirty="0"/>
                <a:t>当数据超出模型知识范围时，易产生幻觉</a:t>
              </a:r>
            </a:p>
            <a:p>
              <a:pPr marL="342900" indent="-342900">
                <a:lnSpc>
                  <a:spcPct val="150000"/>
                </a:lnSpc>
                <a:buFont typeface="Arial" panose="020B0604020202020204" pitchFamily="34" charset="0"/>
                <a:buChar char="•"/>
              </a:pPr>
              <a:r>
                <a:rPr lang="zh-CN" altLang="en-US" sz="2000" dirty="0"/>
                <a:t>对教师模型的蒸馏，学生模型易出现幻觉</a:t>
              </a:r>
            </a:p>
          </p:txBody>
        </p:sp>
        <p:sp>
          <p:nvSpPr>
            <p:cNvPr id="15" name="文本框 14">
              <a:extLst>
                <a:ext uri="{FF2B5EF4-FFF2-40B4-BE49-F238E27FC236}">
                  <a16:creationId xmlns:a16="http://schemas.microsoft.com/office/drawing/2014/main" id="{879E1C3A-89E6-0B3F-2DCA-502EC41E2D8D}"/>
                </a:ext>
              </a:extLst>
            </p:cNvPr>
            <p:cNvSpPr txBox="1"/>
            <p:nvPr/>
          </p:nvSpPr>
          <p:spPr>
            <a:xfrm>
              <a:off x="6589120" y="4494314"/>
              <a:ext cx="5265321" cy="968791"/>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000"/>
                <a:t>样本使用效率较低</a:t>
              </a:r>
            </a:p>
            <a:p>
              <a:pPr marL="342900" indent="-342900">
                <a:lnSpc>
                  <a:spcPct val="150000"/>
                </a:lnSpc>
                <a:buFont typeface="Arial" panose="020B0604020202020204" pitchFamily="34" charset="0"/>
                <a:buChar char="•"/>
              </a:pPr>
              <a:r>
                <a:rPr lang="zh-CN" altLang="en-US" sz="2000"/>
                <a:t>训练过程不稳定，对超参数敏感</a:t>
              </a:r>
            </a:p>
          </p:txBody>
        </p:sp>
        <p:sp>
          <p:nvSpPr>
            <p:cNvPr id="4" name="文本框 3">
              <a:extLst>
                <a:ext uri="{FF2B5EF4-FFF2-40B4-BE49-F238E27FC236}">
                  <a16:creationId xmlns:a16="http://schemas.microsoft.com/office/drawing/2014/main" id="{CFD2B9F3-77F8-9889-4A93-A0BF625B2351}"/>
                </a:ext>
              </a:extLst>
            </p:cNvPr>
            <p:cNvSpPr txBox="1"/>
            <p:nvPr/>
          </p:nvSpPr>
          <p:spPr>
            <a:xfrm>
              <a:off x="5463522" y="4804420"/>
              <a:ext cx="1055405" cy="461665"/>
            </a:xfrm>
            <a:prstGeom prst="rect">
              <a:avLst/>
            </a:prstGeom>
            <a:noFill/>
          </p:spPr>
          <p:txBody>
            <a:bodyPr wrap="square">
              <a:spAutoFit/>
            </a:bodyPr>
            <a:lstStyle/>
            <a:p>
              <a:pPr algn="ctr"/>
              <a:r>
                <a:rPr lang="zh-CN" altLang="en-US" sz="2400" b="1">
                  <a:solidFill>
                    <a:schemeClr val="accent1"/>
                  </a:solidFill>
                </a:rPr>
                <a:t>缺  点</a:t>
              </a:r>
              <a:endParaRPr lang="en-US" sz="2400" b="1">
                <a:solidFill>
                  <a:schemeClr val="accent1"/>
                </a:solidFill>
              </a:endParaRPr>
            </a:p>
          </p:txBody>
        </p:sp>
      </p:grpSp>
      <p:sp>
        <p:nvSpPr>
          <p:cNvPr id="6" name="灯片编号占位符 5">
            <a:extLst>
              <a:ext uri="{FF2B5EF4-FFF2-40B4-BE49-F238E27FC236}">
                <a16:creationId xmlns:a16="http://schemas.microsoft.com/office/drawing/2014/main" id="{93583F5B-8664-5DA8-690B-2F4595041078}"/>
              </a:ext>
            </a:extLst>
          </p:cNvPr>
          <p:cNvSpPr>
            <a:spLocks noGrp="1"/>
          </p:cNvSpPr>
          <p:nvPr>
            <p:ph type="sldNum" sz="quarter" idx="12"/>
          </p:nvPr>
        </p:nvSpPr>
        <p:spPr/>
        <p:txBody>
          <a:bodyPr/>
          <a:lstStyle/>
          <a:p>
            <a:fld id="{EC78E7B1-3FC2-4821-B144-3AA6EF938D0A}" type="slidenum">
              <a:rPr lang="zh-CN" altLang="en-US" sz="1400" b="1" smtClean="0"/>
              <a:pPr/>
              <a:t>52</a:t>
            </a:fld>
            <a:r>
              <a:rPr lang="zh-CN" altLang="en-US"/>
              <a:t> </a:t>
            </a:r>
            <a:r>
              <a:rPr lang="en-US" altLang="zh-CN"/>
              <a:t>/ 82</a:t>
            </a:r>
            <a:endParaRPr lang="zh-CN" altLang="en-US" dirty="0"/>
          </a:p>
        </p:txBody>
      </p:sp>
    </p:spTree>
    <p:extLst>
      <p:ext uri="{BB962C8B-B14F-4D97-AF65-F5344CB8AC3E}">
        <p14:creationId xmlns:p14="http://schemas.microsoft.com/office/powerpoint/2010/main" val="3934751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DC5BA8-FF7F-E9F4-8090-4CE7D1007CA9}"/>
              </a:ext>
            </a:extLst>
          </p:cNvPr>
          <p:cNvSpPr>
            <a:spLocks noGrp="1"/>
          </p:cNvSpPr>
          <p:nvPr>
            <p:ph type="title"/>
          </p:nvPr>
        </p:nvSpPr>
        <p:spPr/>
        <p:txBody>
          <a:bodyPr/>
          <a:lstStyle/>
          <a:p>
            <a:r>
              <a:rPr lang="zh-CN" altLang="en-US"/>
              <a:t>例：对齐前、后</a:t>
            </a:r>
            <a:endParaRPr lang="en-US"/>
          </a:p>
        </p:txBody>
      </p:sp>
      <p:sp>
        <p:nvSpPr>
          <p:cNvPr id="5" name="文本框 4">
            <a:extLst>
              <a:ext uri="{FF2B5EF4-FFF2-40B4-BE49-F238E27FC236}">
                <a16:creationId xmlns:a16="http://schemas.microsoft.com/office/drawing/2014/main" id="{3B7C6675-F92C-6AEA-5552-9E0A2F776550}"/>
              </a:ext>
            </a:extLst>
          </p:cNvPr>
          <p:cNvSpPr txBox="1"/>
          <p:nvPr/>
        </p:nvSpPr>
        <p:spPr>
          <a:xfrm>
            <a:off x="515596" y="1005166"/>
            <a:ext cx="11160807" cy="2824043"/>
          </a:xfrm>
          <a:prstGeom prst="rect">
            <a:avLst/>
          </a:prstGeom>
          <a:noFill/>
        </p:spPr>
        <p:txBody>
          <a:bodyPr wrap="square">
            <a:spAutoFit/>
          </a:bodyPr>
          <a:lstStyle/>
          <a:p>
            <a:pPr>
              <a:lnSpc>
                <a:spcPct val="130000"/>
              </a:lnSpc>
            </a:pPr>
            <a:r>
              <a:rPr lang="zh-CN" altLang="en-US" sz="2400" b="1">
                <a:latin typeface="楷体" panose="02010609060101010101" pitchFamily="49" charset="-122"/>
                <a:ea typeface="楷体" panose="02010609060101010101" pitchFamily="49" charset="-122"/>
              </a:rPr>
              <a:t>用户输入</a:t>
            </a:r>
            <a:r>
              <a:rPr lang="zh-CN" altLang="en-US" sz="2400">
                <a:latin typeface="楷体" panose="02010609060101010101" pitchFamily="49" charset="-122"/>
                <a:ea typeface="楷体" panose="02010609060101010101" pitchFamily="49" charset="-122"/>
              </a:rPr>
              <a:t>：农村的土地价格要更便宜一些，所以更适合发展有污染的产业吗？</a:t>
            </a:r>
          </a:p>
          <a:p>
            <a:pPr>
              <a:lnSpc>
                <a:spcPct val="130000"/>
              </a:lnSpc>
              <a:spcBef>
                <a:spcPts val="1200"/>
              </a:spcBef>
            </a:pPr>
            <a:r>
              <a:rPr lang="zh-CN" altLang="en-US" sz="2000" b="1">
                <a:latin typeface="楷体" panose="02010609060101010101" pitchFamily="49" charset="-122"/>
                <a:ea typeface="楷体" panose="02010609060101010101" pitchFamily="49" charset="-122"/>
              </a:rPr>
              <a:t>对齐前模型输出</a:t>
            </a:r>
            <a:r>
              <a:rPr lang="zh-CN" altLang="en-US" sz="2000">
                <a:latin typeface="楷体" panose="02010609060101010101" pitchFamily="49" charset="-122"/>
                <a:ea typeface="楷体" panose="02010609060101010101" pitchFamily="49" charset="-122"/>
              </a:rPr>
              <a:t>：</a:t>
            </a:r>
            <a:r>
              <a:rPr lang="zh-CN" altLang="en-US" sz="2000">
                <a:solidFill>
                  <a:schemeClr val="accent1"/>
                </a:solidFill>
                <a:latin typeface="楷体" panose="02010609060101010101" pitchFamily="49" charset="-122"/>
                <a:ea typeface="楷体" panose="02010609060101010101" pitchFamily="49" charset="-122"/>
              </a:rPr>
              <a:t>是的</a:t>
            </a:r>
            <a:r>
              <a:rPr lang="zh-CN" altLang="en-US" sz="2000">
                <a:latin typeface="楷体" panose="02010609060101010101" pitchFamily="49" charset="-122"/>
                <a:ea typeface="楷体" panose="02010609060101010101" pitchFamily="49" charset="-122"/>
              </a:rPr>
              <a:t>，农村的土地价格相对较低，这使得农村地区更适合发展污染较严重的产业。由于土地价格较低，企业可以更容易地获得土地用于建设工厂或其他设施</a:t>
            </a:r>
            <a:r>
              <a:rPr lang="en-US" altLang="zh-CN" sz="2000">
                <a:latin typeface="楷体" panose="02010609060101010101" pitchFamily="49" charset="-122"/>
                <a:ea typeface="楷体" panose="02010609060101010101" pitchFamily="49" charset="-122"/>
              </a:rPr>
              <a:t>...</a:t>
            </a:r>
            <a:endParaRPr lang="zh-CN" altLang="en-US" sz="2000">
              <a:latin typeface="楷体" panose="02010609060101010101" pitchFamily="49" charset="-122"/>
              <a:ea typeface="楷体" panose="02010609060101010101" pitchFamily="49" charset="-122"/>
            </a:endParaRPr>
          </a:p>
          <a:p>
            <a:pPr>
              <a:lnSpc>
                <a:spcPct val="130000"/>
              </a:lnSpc>
              <a:spcBef>
                <a:spcPts val="1200"/>
              </a:spcBef>
            </a:pPr>
            <a:r>
              <a:rPr lang="zh-CN" altLang="en-US" sz="2000" b="1">
                <a:latin typeface="楷体" panose="02010609060101010101" pitchFamily="49" charset="-122"/>
                <a:ea typeface="楷体" panose="02010609060101010101" pitchFamily="49" charset="-122"/>
              </a:rPr>
              <a:t>对齐后模型输出</a:t>
            </a:r>
            <a:r>
              <a:rPr lang="zh-CN" altLang="en-US" sz="2000">
                <a:latin typeface="楷体" panose="02010609060101010101" pitchFamily="49" charset="-122"/>
                <a:ea typeface="楷体" panose="02010609060101010101" pitchFamily="49" charset="-122"/>
              </a:rPr>
              <a:t>：我们</a:t>
            </a:r>
            <a:r>
              <a:rPr lang="zh-CN" altLang="en-US" sz="2000">
                <a:solidFill>
                  <a:schemeClr val="accent1"/>
                </a:solidFill>
                <a:latin typeface="楷体" panose="02010609060101010101" pitchFamily="49" charset="-122"/>
                <a:ea typeface="楷体" panose="02010609060101010101" pitchFamily="49" charset="-122"/>
              </a:rPr>
              <a:t>不能简单地认为</a:t>
            </a:r>
            <a:r>
              <a:rPr lang="zh-CN" altLang="en-US" sz="2000">
                <a:latin typeface="楷体" panose="02010609060101010101" pitchFamily="49" charset="-122"/>
                <a:ea typeface="楷体" panose="02010609060101010101" pitchFamily="49" charset="-122"/>
              </a:rPr>
              <a:t>农村土地价格便宜就适合发展污染产业。虽然土地价格相对较低，但是污染产业可能会对环境和当地居民的生活造成负面影响</a:t>
            </a:r>
            <a:r>
              <a:rPr lang="en-US" altLang="zh-CN" sz="2000">
                <a:latin typeface="楷体" panose="02010609060101010101" pitchFamily="49" charset="-122"/>
                <a:ea typeface="楷体" panose="02010609060101010101" pitchFamily="49" charset="-122"/>
              </a:rPr>
              <a:t>...</a:t>
            </a:r>
            <a:endParaRPr lang="zh-CN" altLang="en-US" sz="2000">
              <a:latin typeface="楷体" panose="02010609060101010101" pitchFamily="49" charset="-122"/>
              <a:ea typeface="楷体" panose="02010609060101010101" pitchFamily="49" charset="-122"/>
            </a:endParaRPr>
          </a:p>
          <a:p>
            <a:pPr>
              <a:lnSpc>
                <a:spcPct val="130000"/>
              </a:lnSpc>
            </a:pPr>
            <a:r>
              <a:rPr lang="zh-CN" altLang="en-US" sz="2000">
                <a:solidFill>
                  <a:schemeClr val="accent1"/>
                </a:solidFill>
                <a:latin typeface="楷体" panose="02010609060101010101" pitchFamily="49" charset="-122"/>
                <a:ea typeface="楷体" panose="02010609060101010101" pitchFamily="49" charset="-122"/>
              </a:rPr>
              <a:t>正确的做法应该是</a:t>
            </a:r>
            <a:r>
              <a:rPr lang="zh-CN" altLang="en-US" sz="2000">
                <a:latin typeface="楷体" panose="02010609060101010101" pitchFamily="49" charset="-122"/>
                <a:ea typeface="楷体" panose="02010609060101010101" pitchFamily="49" charset="-122"/>
              </a:rPr>
              <a:t>，在确保环境保护和可持续发展的前提下，合理利用土地资源 </a:t>
            </a:r>
            <a:r>
              <a:rPr lang="en-US" altLang="zh-CN" sz="2000">
                <a:latin typeface="楷体" panose="02010609060101010101" pitchFamily="49" charset="-122"/>
                <a:ea typeface="楷体" panose="02010609060101010101" pitchFamily="49" charset="-122"/>
              </a:rPr>
              <a:t>... </a:t>
            </a:r>
            <a:r>
              <a:rPr lang="zh-CN" altLang="en-US" sz="2000">
                <a:latin typeface="楷体" panose="02010609060101010101" pitchFamily="49" charset="-122"/>
                <a:ea typeface="楷体" panose="02010609060101010101" pitchFamily="49" charset="-122"/>
              </a:rPr>
              <a:t>双赢局面。</a:t>
            </a:r>
            <a:endParaRPr lang="en-US" sz="2000">
              <a:latin typeface="楷体" panose="02010609060101010101" pitchFamily="49" charset="-122"/>
              <a:ea typeface="楷体" panose="02010609060101010101" pitchFamily="49" charset="-122"/>
            </a:endParaRPr>
          </a:p>
        </p:txBody>
      </p:sp>
      <p:sp>
        <p:nvSpPr>
          <p:cNvPr id="3" name="文本框 2">
            <a:extLst>
              <a:ext uri="{FF2B5EF4-FFF2-40B4-BE49-F238E27FC236}">
                <a16:creationId xmlns:a16="http://schemas.microsoft.com/office/drawing/2014/main" id="{3588B477-A654-BCD6-78F0-A8F9E7018A42}"/>
              </a:ext>
            </a:extLst>
          </p:cNvPr>
          <p:cNvSpPr txBox="1"/>
          <p:nvPr/>
        </p:nvSpPr>
        <p:spPr>
          <a:xfrm>
            <a:off x="4351174" y="4089678"/>
            <a:ext cx="3489649" cy="2344360"/>
          </a:xfrm>
          <a:prstGeom prst="rect">
            <a:avLst/>
          </a:prstGeom>
          <a:noFill/>
        </p:spPr>
        <p:txBody>
          <a:bodyPr wrap="square" rtlCol="0">
            <a:spAutoFit/>
          </a:bodyPr>
          <a:lstStyle/>
          <a:p>
            <a:pPr algn="ctr">
              <a:lnSpc>
                <a:spcPct val="150000"/>
              </a:lnSpc>
            </a:pPr>
            <a:r>
              <a:rPr lang="zh-CN" altLang="en-US" sz="2800" b="1"/>
              <a:t>对齐标准</a:t>
            </a:r>
            <a:endParaRPr lang="en-US" altLang="zh-CN" sz="2800" b="1"/>
          </a:p>
          <a:p>
            <a:pPr marL="285750" indent="-285750">
              <a:lnSpc>
                <a:spcPct val="150000"/>
              </a:lnSpc>
              <a:buFont typeface="Arial" panose="020B0604020202020204" pitchFamily="34" charset="0"/>
              <a:buChar char="•"/>
            </a:pPr>
            <a:r>
              <a:rPr lang="zh-CN" altLang="en-US" sz="2400" b="1"/>
              <a:t>有用性</a:t>
            </a:r>
            <a:endParaRPr lang="en-US" altLang="zh-CN" sz="2400" b="1"/>
          </a:p>
          <a:p>
            <a:pPr marL="285750" indent="-285750">
              <a:lnSpc>
                <a:spcPct val="150000"/>
              </a:lnSpc>
              <a:buFont typeface="Arial" panose="020B0604020202020204" pitchFamily="34" charset="0"/>
              <a:buChar char="•"/>
            </a:pPr>
            <a:r>
              <a:rPr lang="zh-CN" altLang="en-US" sz="2400" b="1"/>
              <a:t>诚实性</a:t>
            </a:r>
            <a:r>
              <a:rPr lang="zh-CN" altLang="en-US" sz="2400"/>
              <a:t>：客观、真实</a:t>
            </a:r>
            <a:endParaRPr lang="en-US" altLang="zh-CN" sz="2400"/>
          </a:p>
          <a:p>
            <a:pPr marL="285750" indent="-285750">
              <a:lnSpc>
                <a:spcPct val="150000"/>
              </a:lnSpc>
              <a:buFont typeface="Arial" panose="020B0604020202020204" pitchFamily="34" charset="0"/>
              <a:buChar char="•"/>
            </a:pPr>
            <a:r>
              <a:rPr lang="zh-CN" altLang="en-US" sz="2400" b="1"/>
              <a:t>无害性</a:t>
            </a:r>
            <a:endParaRPr lang="en-US" sz="2400" b="1"/>
          </a:p>
        </p:txBody>
      </p:sp>
      <p:sp>
        <p:nvSpPr>
          <p:cNvPr id="6" name="灯片编号占位符 5">
            <a:extLst>
              <a:ext uri="{FF2B5EF4-FFF2-40B4-BE49-F238E27FC236}">
                <a16:creationId xmlns:a16="http://schemas.microsoft.com/office/drawing/2014/main" id="{A80FACF0-E1F3-8DB5-E78E-C3530EDB707C}"/>
              </a:ext>
            </a:extLst>
          </p:cNvPr>
          <p:cNvSpPr>
            <a:spLocks noGrp="1"/>
          </p:cNvSpPr>
          <p:nvPr>
            <p:ph type="sldNum" sz="quarter" idx="12"/>
          </p:nvPr>
        </p:nvSpPr>
        <p:spPr/>
        <p:txBody>
          <a:bodyPr/>
          <a:lstStyle/>
          <a:p>
            <a:fld id="{EC78E7B1-3FC2-4821-B144-3AA6EF938D0A}" type="slidenum">
              <a:rPr lang="zh-CN" altLang="en-US" sz="1400" b="1" smtClean="0"/>
              <a:pPr/>
              <a:t>53</a:t>
            </a:fld>
            <a:r>
              <a:rPr lang="zh-CN" altLang="en-US"/>
              <a:t> </a:t>
            </a:r>
            <a:r>
              <a:rPr lang="en-US" altLang="zh-CN"/>
              <a:t>/ 82</a:t>
            </a:r>
            <a:endParaRPr lang="zh-CN" altLang="en-US" dirty="0"/>
          </a:p>
        </p:txBody>
      </p:sp>
    </p:spTree>
    <p:extLst>
      <p:ext uri="{BB962C8B-B14F-4D97-AF65-F5344CB8AC3E}">
        <p14:creationId xmlns:p14="http://schemas.microsoft.com/office/powerpoint/2010/main" val="381636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969116-3136-9DA3-113F-C4567FFEEDF5}"/>
              </a:ext>
            </a:extLst>
          </p:cNvPr>
          <p:cNvSpPr>
            <a:spLocks noGrp="1"/>
          </p:cNvSpPr>
          <p:nvPr>
            <p:ph type="title"/>
          </p:nvPr>
        </p:nvSpPr>
        <p:spPr/>
        <p:txBody>
          <a:bodyPr/>
          <a:lstStyle/>
          <a:p>
            <a:r>
              <a:rPr lang="zh-CN" altLang="en-US"/>
              <a:t>基于人类反馈的强化学习方法</a:t>
            </a:r>
            <a:endParaRPr lang="en-US"/>
          </a:p>
        </p:txBody>
      </p:sp>
      <p:grpSp>
        <p:nvGrpSpPr>
          <p:cNvPr id="4" name="组合 3">
            <a:extLst>
              <a:ext uri="{FF2B5EF4-FFF2-40B4-BE49-F238E27FC236}">
                <a16:creationId xmlns:a16="http://schemas.microsoft.com/office/drawing/2014/main" id="{5F4363B5-1C9F-A9F3-168E-085ADDD0EBF6}"/>
              </a:ext>
            </a:extLst>
          </p:cNvPr>
          <p:cNvGrpSpPr/>
          <p:nvPr/>
        </p:nvGrpSpPr>
        <p:grpSpPr>
          <a:xfrm>
            <a:off x="425864" y="1594613"/>
            <a:ext cx="3428379" cy="4359311"/>
            <a:chOff x="425864" y="1594613"/>
            <a:chExt cx="3428379" cy="4359311"/>
          </a:xfrm>
        </p:grpSpPr>
        <p:pic>
          <p:nvPicPr>
            <p:cNvPr id="5" name="图片 4">
              <a:extLst>
                <a:ext uri="{FF2B5EF4-FFF2-40B4-BE49-F238E27FC236}">
                  <a16:creationId xmlns:a16="http://schemas.microsoft.com/office/drawing/2014/main" id="{6714EE30-29AD-5C71-5A3A-3C8BA07E667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25864" y="2283139"/>
              <a:ext cx="3317190" cy="3670785"/>
            </a:xfrm>
            <a:prstGeom prst="rect">
              <a:avLst/>
            </a:prstGeom>
          </p:spPr>
        </p:pic>
        <p:sp>
          <p:nvSpPr>
            <p:cNvPr id="7" name="文本框 6">
              <a:extLst>
                <a:ext uri="{FF2B5EF4-FFF2-40B4-BE49-F238E27FC236}">
                  <a16:creationId xmlns:a16="http://schemas.microsoft.com/office/drawing/2014/main" id="{87E05560-62EA-999E-0CDD-6A372CC22ABB}"/>
                </a:ext>
              </a:extLst>
            </p:cNvPr>
            <p:cNvSpPr txBox="1"/>
            <p:nvPr/>
          </p:nvSpPr>
          <p:spPr>
            <a:xfrm>
              <a:off x="2088180" y="1594613"/>
              <a:ext cx="1766063" cy="400110"/>
            </a:xfrm>
            <a:prstGeom prst="rect">
              <a:avLst/>
            </a:prstGeom>
            <a:solidFill>
              <a:schemeClr val="bg1">
                <a:lumMod val="95000"/>
              </a:schemeClr>
            </a:solidFill>
          </p:spPr>
          <p:txBody>
            <a:bodyPr wrap="square">
              <a:spAutoFit/>
            </a:bodyPr>
            <a:lstStyle/>
            <a:p>
              <a:pPr algn="ctr"/>
              <a:r>
                <a:rPr lang="zh-CN" altLang="en-US"/>
                <a:t>① </a:t>
              </a:r>
              <a:r>
                <a:rPr lang="zh-CN" altLang="en-US" sz="2000"/>
                <a:t>待对齐模型</a:t>
              </a:r>
              <a:endParaRPr lang="en-US"/>
            </a:p>
          </p:txBody>
        </p:sp>
        <p:cxnSp>
          <p:nvCxnSpPr>
            <p:cNvPr id="9" name="直接箭头连接符 8">
              <a:extLst>
                <a:ext uri="{FF2B5EF4-FFF2-40B4-BE49-F238E27FC236}">
                  <a16:creationId xmlns:a16="http://schemas.microsoft.com/office/drawing/2014/main" id="{1516328D-7A27-2890-1C70-F376C446CF32}"/>
                </a:ext>
              </a:extLst>
            </p:cNvPr>
            <p:cNvCxnSpPr>
              <a:cxnSpLocks/>
              <a:stCxn id="7" idx="2"/>
            </p:cNvCxnSpPr>
            <p:nvPr/>
          </p:nvCxnSpPr>
          <p:spPr>
            <a:xfrm>
              <a:off x="2971212" y="1994723"/>
              <a:ext cx="125641" cy="110090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grpSp>
      <p:grpSp>
        <p:nvGrpSpPr>
          <p:cNvPr id="11" name="组合 10">
            <a:extLst>
              <a:ext uri="{FF2B5EF4-FFF2-40B4-BE49-F238E27FC236}">
                <a16:creationId xmlns:a16="http://schemas.microsoft.com/office/drawing/2014/main" id="{2371D49B-5EBB-55B0-2ACB-F41332D24C98}"/>
              </a:ext>
            </a:extLst>
          </p:cNvPr>
          <p:cNvGrpSpPr/>
          <p:nvPr/>
        </p:nvGrpSpPr>
        <p:grpSpPr>
          <a:xfrm>
            <a:off x="7884368" y="1594613"/>
            <a:ext cx="4017598" cy="4355580"/>
            <a:chOff x="7884368" y="1594613"/>
            <a:chExt cx="4017598" cy="4355580"/>
          </a:xfrm>
        </p:grpSpPr>
        <p:pic>
          <p:nvPicPr>
            <p:cNvPr id="16" name="图片 15">
              <a:extLst>
                <a:ext uri="{FF2B5EF4-FFF2-40B4-BE49-F238E27FC236}">
                  <a16:creationId xmlns:a16="http://schemas.microsoft.com/office/drawing/2014/main" id="{8FD57B22-9FB6-FFB3-E1A9-2194B0D97CA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884368" y="2279408"/>
              <a:ext cx="3883423" cy="3670785"/>
            </a:xfrm>
            <a:prstGeom prst="rect">
              <a:avLst/>
            </a:prstGeom>
          </p:spPr>
        </p:pic>
        <p:sp>
          <p:nvSpPr>
            <p:cNvPr id="18" name="文本框 17">
              <a:extLst>
                <a:ext uri="{FF2B5EF4-FFF2-40B4-BE49-F238E27FC236}">
                  <a16:creationId xmlns:a16="http://schemas.microsoft.com/office/drawing/2014/main" id="{BE799290-5FA3-C1FC-B525-188A1BA25383}"/>
                </a:ext>
              </a:extLst>
            </p:cNvPr>
            <p:cNvSpPr txBox="1"/>
            <p:nvPr/>
          </p:nvSpPr>
          <p:spPr>
            <a:xfrm>
              <a:off x="10270138" y="1594613"/>
              <a:ext cx="1631828" cy="400110"/>
            </a:xfrm>
            <a:prstGeom prst="rect">
              <a:avLst/>
            </a:prstGeom>
            <a:solidFill>
              <a:schemeClr val="bg1">
                <a:lumMod val="95000"/>
              </a:schemeClr>
            </a:solidFill>
          </p:spPr>
          <p:txBody>
            <a:bodyPr wrap="square">
              <a:spAutoFit/>
            </a:bodyPr>
            <a:lstStyle/>
            <a:p>
              <a:pPr algn="ctr"/>
              <a:r>
                <a:rPr lang="zh-CN" altLang="en-US"/>
                <a:t>③ </a:t>
              </a:r>
              <a:r>
                <a:rPr lang="zh-CN" altLang="en-US" sz="2000"/>
                <a:t>强化学习</a:t>
              </a:r>
              <a:endParaRPr lang="en-US"/>
            </a:p>
          </p:txBody>
        </p:sp>
        <p:cxnSp>
          <p:nvCxnSpPr>
            <p:cNvPr id="19" name="直接箭头连接符 18">
              <a:extLst>
                <a:ext uri="{FF2B5EF4-FFF2-40B4-BE49-F238E27FC236}">
                  <a16:creationId xmlns:a16="http://schemas.microsoft.com/office/drawing/2014/main" id="{D3E0F27D-782A-51DB-23A6-106E3FDD7C32}"/>
                </a:ext>
              </a:extLst>
            </p:cNvPr>
            <p:cNvCxnSpPr>
              <a:cxnSpLocks/>
              <a:stCxn id="18" idx="2"/>
            </p:cNvCxnSpPr>
            <p:nvPr/>
          </p:nvCxnSpPr>
          <p:spPr>
            <a:xfrm flipH="1">
              <a:off x="10745735" y="1994723"/>
              <a:ext cx="340317" cy="748477"/>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0392EA1E-9887-88FB-800F-1155FFE0D886}"/>
                </a:ext>
              </a:extLst>
            </p:cNvPr>
            <p:cNvSpPr txBox="1"/>
            <p:nvPr/>
          </p:nvSpPr>
          <p:spPr>
            <a:xfrm>
              <a:off x="11036892" y="2452096"/>
              <a:ext cx="609598" cy="369332"/>
            </a:xfrm>
            <a:prstGeom prst="rect">
              <a:avLst/>
            </a:prstGeom>
            <a:noFill/>
          </p:spPr>
          <p:txBody>
            <a:bodyPr wrap="square">
              <a:spAutoFit/>
            </a:bodyPr>
            <a:lstStyle/>
            <a:p>
              <a:r>
                <a:rPr lang="en-US" b="1">
                  <a:solidFill>
                    <a:srgbClr val="FF0000"/>
                  </a:solidFill>
                  <a:latin typeface="楷体" panose="02010609060101010101" pitchFamily="49" charset="-122"/>
                  <a:ea typeface="楷体" panose="02010609060101010101" pitchFamily="49" charset="-122"/>
                </a:rPr>
                <a:t>PPO</a:t>
              </a:r>
              <a:endParaRPr lang="en-US">
                <a:latin typeface="楷体" panose="02010609060101010101" pitchFamily="49" charset="-122"/>
                <a:ea typeface="楷体" panose="02010609060101010101" pitchFamily="49" charset="-122"/>
              </a:endParaRPr>
            </a:p>
          </p:txBody>
        </p:sp>
      </p:grpSp>
      <p:sp>
        <p:nvSpPr>
          <p:cNvPr id="3" name="文本框 2">
            <a:extLst>
              <a:ext uri="{FF2B5EF4-FFF2-40B4-BE49-F238E27FC236}">
                <a16:creationId xmlns:a16="http://schemas.microsoft.com/office/drawing/2014/main" id="{71225AA3-F191-8424-85E8-D06A2690F093}"/>
              </a:ext>
            </a:extLst>
          </p:cNvPr>
          <p:cNvSpPr txBox="1"/>
          <p:nvPr/>
        </p:nvSpPr>
        <p:spPr>
          <a:xfrm>
            <a:off x="0" y="933450"/>
            <a:ext cx="12191999" cy="461665"/>
          </a:xfrm>
          <a:prstGeom prst="rect">
            <a:avLst/>
          </a:prstGeom>
          <a:noFill/>
        </p:spPr>
        <p:txBody>
          <a:bodyPr wrap="square" rtlCol="0">
            <a:spAutoFit/>
          </a:bodyPr>
          <a:lstStyle/>
          <a:p>
            <a:pPr algn="ctr"/>
            <a:r>
              <a:rPr lang="zh-CN" altLang="en-US" sz="2400"/>
              <a:t>利用收集到的人类反馈数据指导 </a:t>
            </a:r>
            <a:r>
              <a:rPr lang="en-US" altLang="zh-CN" sz="2400"/>
              <a:t>LLM </a:t>
            </a:r>
            <a:r>
              <a:rPr lang="zh-CN" altLang="en-US" sz="2400"/>
              <a:t>微调。</a:t>
            </a:r>
            <a:endParaRPr lang="en-US" sz="2400"/>
          </a:p>
        </p:txBody>
      </p:sp>
      <p:grpSp>
        <p:nvGrpSpPr>
          <p:cNvPr id="10" name="组合 9">
            <a:extLst>
              <a:ext uri="{FF2B5EF4-FFF2-40B4-BE49-F238E27FC236}">
                <a16:creationId xmlns:a16="http://schemas.microsoft.com/office/drawing/2014/main" id="{E1E0038B-C269-9FC1-723F-8D389555025D}"/>
              </a:ext>
            </a:extLst>
          </p:cNvPr>
          <p:cNvGrpSpPr/>
          <p:nvPr/>
        </p:nvGrpSpPr>
        <p:grpSpPr>
          <a:xfrm>
            <a:off x="3743054" y="1594613"/>
            <a:ext cx="4562642" cy="4836985"/>
            <a:chOff x="3743054" y="1594613"/>
            <a:chExt cx="4562642" cy="4836985"/>
          </a:xfrm>
        </p:grpSpPr>
        <p:pic>
          <p:nvPicPr>
            <p:cNvPr id="14" name="图片 13">
              <a:extLst>
                <a:ext uri="{FF2B5EF4-FFF2-40B4-BE49-F238E27FC236}">
                  <a16:creationId xmlns:a16="http://schemas.microsoft.com/office/drawing/2014/main" id="{EE76B1F7-24E5-7114-DEF9-873B806807E5}"/>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743054" y="2283139"/>
              <a:ext cx="3936040" cy="3670785"/>
            </a:xfrm>
            <a:prstGeom prst="rect">
              <a:avLst/>
            </a:prstGeom>
          </p:spPr>
        </p:pic>
        <p:sp>
          <p:nvSpPr>
            <p:cNvPr id="12" name="文本框 11">
              <a:extLst>
                <a:ext uri="{FF2B5EF4-FFF2-40B4-BE49-F238E27FC236}">
                  <a16:creationId xmlns:a16="http://schemas.microsoft.com/office/drawing/2014/main" id="{39665362-971E-C4D4-B2BD-14F2D475D53A}"/>
                </a:ext>
              </a:extLst>
            </p:cNvPr>
            <p:cNvSpPr txBox="1"/>
            <p:nvPr/>
          </p:nvSpPr>
          <p:spPr>
            <a:xfrm>
              <a:off x="6760538" y="1594613"/>
              <a:ext cx="1545158" cy="400110"/>
            </a:xfrm>
            <a:prstGeom prst="rect">
              <a:avLst/>
            </a:prstGeom>
            <a:solidFill>
              <a:schemeClr val="bg1">
                <a:lumMod val="95000"/>
              </a:schemeClr>
            </a:solidFill>
          </p:spPr>
          <p:txBody>
            <a:bodyPr wrap="square">
              <a:spAutoFit/>
            </a:bodyPr>
            <a:lstStyle/>
            <a:p>
              <a:pPr algn="ctr"/>
              <a:r>
                <a:rPr lang="zh-CN" altLang="en-US"/>
                <a:t>② </a:t>
              </a:r>
              <a:r>
                <a:rPr lang="zh-CN" altLang="en-US" sz="2000"/>
                <a:t>奖励模型</a:t>
              </a:r>
              <a:endParaRPr lang="en-US"/>
            </a:p>
          </p:txBody>
        </p:sp>
        <p:cxnSp>
          <p:nvCxnSpPr>
            <p:cNvPr id="13" name="直接箭头连接符 12">
              <a:extLst>
                <a:ext uri="{FF2B5EF4-FFF2-40B4-BE49-F238E27FC236}">
                  <a16:creationId xmlns:a16="http://schemas.microsoft.com/office/drawing/2014/main" id="{D382C1B8-7C42-CEE1-6116-C0D991A0C4DE}"/>
                </a:ext>
              </a:extLst>
            </p:cNvPr>
            <p:cNvCxnSpPr>
              <a:cxnSpLocks/>
              <a:stCxn id="12" idx="2"/>
            </p:cNvCxnSpPr>
            <p:nvPr/>
          </p:nvCxnSpPr>
          <p:spPr>
            <a:xfrm>
              <a:off x="7533117" y="1994723"/>
              <a:ext cx="0" cy="308210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C7FE9080-D608-BA97-F141-3683E0075B7B}"/>
                </a:ext>
              </a:extLst>
            </p:cNvPr>
            <p:cNvSpPr txBox="1"/>
            <p:nvPr/>
          </p:nvSpPr>
          <p:spPr>
            <a:xfrm>
              <a:off x="5467350" y="6022975"/>
              <a:ext cx="2284035" cy="408623"/>
            </a:xfrm>
            <a:prstGeom prst="wedgeRoundRectCallout">
              <a:avLst>
                <a:gd name="adj1" fmla="val 20869"/>
                <a:gd name="adj2" fmla="val -84353"/>
                <a:gd name="adj3" fmla="val 16667"/>
              </a:avLst>
            </a:prstGeom>
            <a:solidFill>
              <a:schemeClr val="bg1">
                <a:lumMod val="95000"/>
              </a:schemeClr>
            </a:solidFill>
            <a:ln>
              <a:solidFill>
                <a:schemeClr val="bg1">
                  <a:lumMod val="75000"/>
                </a:schemeClr>
              </a:solidFill>
            </a:ln>
          </p:spPr>
          <p:txBody>
            <a:bodyPr wrap="none" rtlCol="0">
              <a:spAutoFit/>
            </a:bodyPr>
            <a:lstStyle/>
            <a:p>
              <a:r>
                <a:rPr lang="zh-CN" altLang="en-US">
                  <a:solidFill>
                    <a:schemeClr val="accent2"/>
                  </a:solidFill>
                </a:rPr>
                <a:t>代替人类的实时标注</a:t>
              </a:r>
              <a:endParaRPr lang="en-US">
                <a:solidFill>
                  <a:schemeClr val="accent2"/>
                </a:solidFill>
              </a:endParaRPr>
            </a:p>
          </p:txBody>
        </p:sp>
      </p:grpSp>
      <p:sp>
        <p:nvSpPr>
          <p:cNvPr id="8" name="灯片编号占位符 7">
            <a:extLst>
              <a:ext uri="{FF2B5EF4-FFF2-40B4-BE49-F238E27FC236}">
                <a16:creationId xmlns:a16="http://schemas.microsoft.com/office/drawing/2014/main" id="{7F6204A2-1B82-738E-0875-4B22B400E9C6}"/>
              </a:ext>
            </a:extLst>
          </p:cNvPr>
          <p:cNvSpPr>
            <a:spLocks noGrp="1"/>
          </p:cNvSpPr>
          <p:nvPr>
            <p:ph type="sldNum" sz="quarter" idx="12"/>
          </p:nvPr>
        </p:nvSpPr>
        <p:spPr/>
        <p:txBody>
          <a:bodyPr/>
          <a:lstStyle/>
          <a:p>
            <a:fld id="{EC78E7B1-3FC2-4821-B144-3AA6EF938D0A}" type="slidenum">
              <a:rPr lang="zh-CN" altLang="en-US" sz="1400" b="1" smtClean="0"/>
              <a:pPr/>
              <a:t>54</a:t>
            </a:fld>
            <a:r>
              <a:rPr lang="zh-CN" altLang="en-US"/>
              <a:t> </a:t>
            </a:r>
            <a:r>
              <a:rPr lang="en-US" altLang="zh-CN"/>
              <a:t>/ 82</a:t>
            </a:r>
            <a:endParaRPr lang="zh-CN" altLang="en-US" dirty="0"/>
          </a:p>
        </p:txBody>
      </p:sp>
    </p:spTree>
    <p:extLst>
      <p:ext uri="{BB962C8B-B14F-4D97-AF65-F5344CB8AC3E}">
        <p14:creationId xmlns:p14="http://schemas.microsoft.com/office/powerpoint/2010/main" val="1859991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up)">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71411E-3431-F133-5838-E887E8AA35CF}"/>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5DB365F1-635F-EF97-9CE5-65FE792C2570}"/>
              </a:ext>
            </a:extLst>
          </p:cNvPr>
          <p:cNvSpPr>
            <a:spLocks noGrp="1"/>
          </p:cNvSpPr>
          <p:nvPr>
            <p:ph type="title"/>
          </p:nvPr>
        </p:nvSpPr>
        <p:spPr/>
        <p:txBody>
          <a:bodyPr/>
          <a:lstStyle/>
          <a:p>
            <a:r>
              <a:rPr lang="zh-CN" altLang="en-US" b="1"/>
              <a:t>幻象</a:t>
            </a:r>
            <a:r>
              <a:rPr lang="zh-CN" altLang="en-US"/>
              <a:t>问题</a:t>
            </a:r>
            <a:endParaRPr lang="en-US"/>
          </a:p>
        </p:txBody>
      </p:sp>
      <p:sp>
        <p:nvSpPr>
          <p:cNvPr id="6" name="文本框 5">
            <a:extLst>
              <a:ext uri="{FF2B5EF4-FFF2-40B4-BE49-F238E27FC236}">
                <a16:creationId xmlns:a16="http://schemas.microsoft.com/office/drawing/2014/main" id="{FFE219DE-DC8E-16F8-A2E1-401C7BD452F5}"/>
              </a:ext>
            </a:extLst>
          </p:cNvPr>
          <p:cNvSpPr txBox="1"/>
          <p:nvPr/>
        </p:nvSpPr>
        <p:spPr>
          <a:xfrm>
            <a:off x="7791450" y="157612"/>
            <a:ext cx="2676525" cy="584775"/>
          </a:xfrm>
          <a:prstGeom prst="rect">
            <a:avLst/>
          </a:prstGeom>
          <a:noFill/>
        </p:spPr>
        <p:txBody>
          <a:bodyPr wrap="square">
            <a:spAutoFit/>
          </a:bodyPr>
          <a:lstStyle/>
          <a:p>
            <a:r>
              <a:rPr lang="en-US" sz="3200">
                <a:solidFill>
                  <a:schemeClr val="bg1">
                    <a:lumMod val="50000"/>
                  </a:schemeClr>
                </a:solidFill>
              </a:rPr>
              <a:t>Hallucination</a:t>
            </a:r>
          </a:p>
        </p:txBody>
      </p:sp>
      <p:sp>
        <p:nvSpPr>
          <p:cNvPr id="10" name="文本框 9">
            <a:extLst>
              <a:ext uri="{FF2B5EF4-FFF2-40B4-BE49-F238E27FC236}">
                <a16:creationId xmlns:a16="http://schemas.microsoft.com/office/drawing/2014/main" id="{F3222FD9-C4A5-1241-5273-7D5F16B13E57}"/>
              </a:ext>
            </a:extLst>
          </p:cNvPr>
          <p:cNvSpPr txBox="1"/>
          <p:nvPr/>
        </p:nvSpPr>
        <p:spPr>
          <a:xfrm>
            <a:off x="0" y="953185"/>
            <a:ext cx="12192000" cy="461665"/>
          </a:xfrm>
          <a:prstGeom prst="rect">
            <a:avLst/>
          </a:prstGeom>
          <a:noFill/>
        </p:spPr>
        <p:txBody>
          <a:bodyPr wrap="square">
            <a:spAutoFit/>
          </a:bodyPr>
          <a:lstStyle/>
          <a:p>
            <a:pPr algn="ctr"/>
            <a:r>
              <a:rPr lang="zh-CN" altLang="en-US" sz="2400"/>
              <a:t>大模型容易编造事实、或生成无法由世界知识进行验证的文本。</a:t>
            </a:r>
            <a:endParaRPr lang="en-US" sz="2400"/>
          </a:p>
        </p:txBody>
      </p:sp>
      <p:sp>
        <p:nvSpPr>
          <p:cNvPr id="14" name="文本框 13">
            <a:extLst>
              <a:ext uri="{FF2B5EF4-FFF2-40B4-BE49-F238E27FC236}">
                <a16:creationId xmlns:a16="http://schemas.microsoft.com/office/drawing/2014/main" id="{55835095-A4A0-A4DA-461A-653C92031C08}"/>
              </a:ext>
            </a:extLst>
          </p:cNvPr>
          <p:cNvSpPr txBox="1"/>
          <p:nvPr/>
        </p:nvSpPr>
        <p:spPr>
          <a:xfrm>
            <a:off x="607072" y="1783811"/>
            <a:ext cx="2210773" cy="3914020"/>
          </a:xfrm>
          <a:prstGeom prst="rect">
            <a:avLst/>
          </a:prstGeom>
          <a:noFill/>
        </p:spPr>
        <p:txBody>
          <a:bodyPr wrap="square">
            <a:spAutoFit/>
          </a:bodyPr>
          <a:lstStyle/>
          <a:p>
            <a:pPr>
              <a:lnSpc>
                <a:spcPct val="150000"/>
              </a:lnSpc>
            </a:pPr>
            <a:r>
              <a:rPr lang="zh-CN" altLang="en-US" sz="2400" b="1"/>
              <a:t>分类</a:t>
            </a:r>
            <a:r>
              <a:rPr lang="zh-CN" altLang="en-US" sz="2400"/>
              <a:t>：</a:t>
            </a:r>
            <a:endParaRPr lang="en-US" altLang="zh-CN" sz="2400"/>
          </a:p>
          <a:p>
            <a:pPr marL="342900" indent="-342900">
              <a:lnSpc>
                <a:spcPct val="150000"/>
              </a:lnSpc>
              <a:buFont typeface="Arial" panose="020B0604020202020204" pitchFamily="34" charset="0"/>
              <a:buChar char="•"/>
            </a:pPr>
            <a:r>
              <a:rPr lang="zh-CN" altLang="en-US" sz="2400"/>
              <a:t>实体错误</a:t>
            </a:r>
          </a:p>
          <a:p>
            <a:pPr marL="342900" indent="-342900">
              <a:lnSpc>
                <a:spcPct val="150000"/>
              </a:lnSpc>
              <a:buFont typeface="Arial" panose="020B0604020202020204" pitchFamily="34" charset="0"/>
              <a:buChar char="•"/>
            </a:pPr>
            <a:r>
              <a:rPr lang="zh-CN" altLang="en-US" sz="2400"/>
              <a:t>关系错误</a:t>
            </a:r>
          </a:p>
          <a:p>
            <a:pPr marL="342900" indent="-342900">
              <a:lnSpc>
                <a:spcPct val="150000"/>
              </a:lnSpc>
              <a:buFont typeface="Arial" panose="020B0604020202020204" pitchFamily="34" charset="0"/>
              <a:buChar char="•"/>
            </a:pPr>
            <a:r>
              <a:rPr lang="zh-CN" altLang="en-US" sz="2400"/>
              <a:t>事实不完整</a:t>
            </a:r>
          </a:p>
          <a:p>
            <a:pPr marL="342900" indent="-342900">
              <a:lnSpc>
                <a:spcPct val="150000"/>
              </a:lnSpc>
              <a:buFont typeface="Arial" panose="020B0604020202020204" pitchFamily="34" charset="0"/>
              <a:buChar char="•"/>
            </a:pPr>
            <a:r>
              <a:rPr lang="zh-CN" altLang="en-US" sz="2400"/>
              <a:t>时效错误</a:t>
            </a:r>
          </a:p>
          <a:p>
            <a:pPr marL="342900" indent="-342900">
              <a:lnSpc>
                <a:spcPct val="150000"/>
              </a:lnSpc>
              <a:buFont typeface="Arial" panose="020B0604020202020204" pitchFamily="34" charset="0"/>
              <a:buChar char="•"/>
            </a:pPr>
            <a:r>
              <a:rPr lang="zh-CN" altLang="en-US" sz="2400"/>
              <a:t>过度表达</a:t>
            </a:r>
          </a:p>
          <a:p>
            <a:pPr marL="342900" indent="-342900">
              <a:lnSpc>
                <a:spcPct val="150000"/>
              </a:lnSpc>
              <a:buFont typeface="Arial" panose="020B0604020202020204" pitchFamily="34" charset="0"/>
              <a:buChar char="•"/>
            </a:pPr>
            <a:r>
              <a:rPr lang="zh-CN" altLang="en-US" sz="2400"/>
              <a:t>无法验证</a:t>
            </a:r>
            <a:endParaRPr lang="en-US" sz="2400"/>
          </a:p>
        </p:txBody>
      </p:sp>
      <p:sp>
        <p:nvSpPr>
          <p:cNvPr id="15" name="文本框 14">
            <a:extLst>
              <a:ext uri="{FF2B5EF4-FFF2-40B4-BE49-F238E27FC236}">
                <a16:creationId xmlns:a16="http://schemas.microsoft.com/office/drawing/2014/main" id="{F69BDAC2-C627-C584-605F-44A6958354E2}"/>
              </a:ext>
            </a:extLst>
          </p:cNvPr>
          <p:cNvSpPr txBox="1"/>
          <p:nvPr/>
        </p:nvSpPr>
        <p:spPr>
          <a:xfrm>
            <a:off x="3452618" y="1783811"/>
            <a:ext cx="3115842" cy="3914020"/>
          </a:xfrm>
          <a:prstGeom prst="rect">
            <a:avLst/>
          </a:prstGeom>
          <a:noFill/>
        </p:spPr>
        <p:txBody>
          <a:bodyPr wrap="square">
            <a:spAutoFit/>
          </a:bodyPr>
          <a:lstStyle/>
          <a:p>
            <a:pPr>
              <a:lnSpc>
                <a:spcPct val="150000"/>
              </a:lnSpc>
            </a:pPr>
            <a:r>
              <a:rPr lang="zh-CN" altLang="en-US" sz="2400" b="1"/>
              <a:t>产生原因</a:t>
            </a:r>
            <a:r>
              <a:rPr lang="zh-CN" altLang="en-US" sz="2400"/>
              <a:t>：</a:t>
            </a:r>
            <a:endParaRPr lang="en-US" altLang="zh-CN" sz="2400"/>
          </a:p>
          <a:p>
            <a:pPr marL="342900" indent="-342900">
              <a:lnSpc>
                <a:spcPct val="150000"/>
              </a:lnSpc>
              <a:buFont typeface="Arial" panose="020B0604020202020204" pitchFamily="34" charset="0"/>
              <a:buChar char="•"/>
            </a:pPr>
            <a:r>
              <a:rPr lang="zh-CN" altLang="en-US" sz="2400"/>
              <a:t>训练数据</a:t>
            </a:r>
            <a:br>
              <a:rPr lang="en-US" altLang="zh-CN" sz="2400"/>
            </a:br>
            <a:r>
              <a:rPr lang="zh-CN" altLang="en-US" sz="2400">
                <a:latin typeface="楷体" panose="02010609060101010101" pitchFamily="49" charset="-122"/>
                <a:ea typeface="楷体" panose="02010609060101010101" pitchFamily="49" charset="-122"/>
              </a:rPr>
              <a:t>质量、分布</a:t>
            </a:r>
            <a:endParaRPr lang="en-US" altLang="zh-CN" sz="2400">
              <a:latin typeface="楷体" panose="02010609060101010101" pitchFamily="49" charset="-122"/>
              <a:ea typeface="楷体" panose="02010609060101010101" pitchFamily="49" charset="-122"/>
            </a:endParaRPr>
          </a:p>
          <a:p>
            <a:pPr marL="342900" indent="-342900">
              <a:lnSpc>
                <a:spcPct val="150000"/>
              </a:lnSpc>
              <a:buFont typeface="Arial" panose="020B0604020202020204" pitchFamily="34" charset="0"/>
              <a:buChar char="•"/>
            </a:pPr>
            <a:r>
              <a:rPr lang="zh-CN" altLang="en-US" sz="2400"/>
              <a:t>训练方式</a:t>
            </a:r>
            <a:br>
              <a:rPr lang="en-US" altLang="zh-CN" sz="2400"/>
            </a:br>
            <a:r>
              <a:rPr lang="zh-CN" altLang="en-US" sz="2400">
                <a:latin typeface="楷体" panose="02010609060101010101" pitchFamily="49" charset="-122"/>
                <a:ea typeface="楷体" panose="02010609060101010101" pitchFamily="49" charset="-122"/>
              </a:rPr>
              <a:t>如 长程依赖减弱</a:t>
            </a:r>
            <a:endParaRPr lang="en-US" altLang="zh-CN" sz="2400">
              <a:latin typeface="楷体" panose="02010609060101010101" pitchFamily="49" charset="-122"/>
              <a:ea typeface="楷体" panose="02010609060101010101" pitchFamily="49" charset="-122"/>
            </a:endParaRPr>
          </a:p>
          <a:p>
            <a:pPr marL="342900" indent="-342900">
              <a:lnSpc>
                <a:spcPct val="150000"/>
              </a:lnSpc>
              <a:buFont typeface="Arial" panose="020B0604020202020204" pitchFamily="34" charset="0"/>
              <a:buChar char="•"/>
            </a:pPr>
            <a:r>
              <a:rPr lang="zh-CN" altLang="en-US" sz="2400"/>
              <a:t>解码生成</a:t>
            </a:r>
            <a:br>
              <a:rPr lang="en-US" altLang="zh-CN" sz="2400"/>
            </a:br>
            <a:r>
              <a:rPr lang="zh-CN" altLang="en-US" sz="2400">
                <a:latin typeface="楷体" panose="02010609060101010101" pitchFamily="49" charset="-122"/>
                <a:ea typeface="楷体" panose="02010609060101010101" pitchFamily="49" charset="-122"/>
              </a:rPr>
              <a:t>提示不好、随机性</a:t>
            </a:r>
          </a:p>
        </p:txBody>
      </p:sp>
      <p:sp>
        <p:nvSpPr>
          <p:cNvPr id="16" name="文本框 15">
            <a:extLst>
              <a:ext uri="{FF2B5EF4-FFF2-40B4-BE49-F238E27FC236}">
                <a16:creationId xmlns:a16="http://schemas.microsoft.com/office/drawing/2014/main" id="{7E9A0316-9066-16DE-3AB5-E1D8470BC13C}"/>
              </a:ext>
            </a:extLst>
          </p:cNvPr>
          <p:cNvSpPr txBox="1"/>
          <p:nvPr/>
        </p:nvSpPr>
        <p:spPr>
          <a:xfrm>
            <a:off x="7203232" y="1783811"/>
            <a:ext cx="4531567" cy="3914020"/>
          </a:xfrm>
          <a:prstGeom prst="rect">
            <a:avLst/>
          </a:prstGeom>
          <a:noFill/>
        </p:spPr>
        <p:txBody>
          <a:bodyPr wrap="square">
            <a:spAutoFit/>
          </a:bodyPr>
          <a:lstStyle/>
          <a:p>
            <a:pPr>
              <a:lnSpc>
                <a:spcPct val="150000"/>
              </a:lnSpc>
            </a:pPr>
            <a:r>
              <a:rPr lang="zh-CN" altLang="en-US" sz="2400" b="1" dirty="0"/>
              <a:t>检测方法</a:t>
            </a:r>
            <a:r>
              <a:rPr lang="zh-CN" altLang="en-US" sz="2400" dirty="0"/>
              <a:t>：</a:t>
            </a:r>
            <a:endParaRPr lang="en-US" altLang="zh-CN" sz="2400" dirty="0"/>
          </a:p>
          <a:p>
            <a:pPr marL="342900" indent="-342900">
              <a:lnSpc>
                <a:spcPct val="150000"/>
              </a:lnSpc>
              <a:buFont typeface="Arial" panose="020B0604020202020204" pitchFamily="34" charset="0"/>
              <a:buChar char="•"/>
            </a:pPr>
            <a:r>
              <a:rPr lang="zh-CN" altLang="en-US" sz="2400" dirty="0"/>
              <a:t>模型判别法</a:t>
            </a:r>
            <a:br>
              <a:rPr lang="en-US" altLang="zh-CN" sz="2400" dirty="0"/>
            </a:br>
            <a:r>
              <a:rPr lang="zh-CN" altLang="en-US" sz="2400" dirty="0">
                <a:latin typeface="楷体" panose="02010609060101010101" pitchFamily="49" charset="-122"/>
                <a:ea typeface="楷体" panose="02010609060101010101" pitchFamily="49" charset="-122"/>
              </a:rPr>
              <a:t>用好模型判别差模型</a:t>
            </a:r>
            <a:endParaRPr lang="en-US" altLang="zh-CN" sz="2400" dirty="0">
              <a:latin typeface="楷体" panose="02010609060101010101" pitchFamily="49" charset="-122"/>
              <a:ea typeface="楷体" panose="02010609060101010101" pitchFamily="49" charset="-122"/>
            </a:endParaRPr>
          </a:p>
          <a:p>
            <a:pPr marL="342900" indent="-342900">
              <a:lnSpc>
                <a:spcPct val="150000"/>
              </a:lnSpc>
              <a:buFont typeface="Arial" panose="020B0604020202020204" pitchFamily="34" charset="0"/>
              <a:buChar char="•"/>
            </a:pPr>
            <a:r>
              <a:rPr lang="zh-CN" altLang="en-US" sz="2400" dirty="0"/>
              <a:t>一致性判别</a:t>
            </a:r>
            <a:br>
              <a:rPr lang="en-US" altLang="zh-CN" sz="2400" dirty="0"/>
            </a:br>
            <a:r>
              <a:rPr lang="zh-CN" altLang="en-US" sz="2400" dirty="0">
                <a:latin typeface="楷体" panose="02010609060101010101" pitchFamily="49" charset="-122"/>
                <a:ea typeface="楷体" panose="02010609060101010101" pitchFamily="49" charset="-122"/>
              </a:rPr>
              <a:t>同一问题多次输出是否一致？</a:t>
            </a:r>
            <a:endParaRPr lang="en-US" altLang="zh-CN" sz="2400" dirty="0">
              <a:latin typeface="楷体" panose="02010609060101010101" pitchFamily="49" charset="-122"/>
              <a:ea typeface="楷体" panose="02010609060101010101" pitchFamily="49" charset="-122"/>
            </a:endParaRPr>
          </a:p>
          <a:p>
            <a:pPr marL="342900" indent="-342900">
              <a:lnSpc>
                <a:spcPct val="150000"/>
              </a:lnSpc>
              <a:buFont typeface="Arial" panose="020B0604020202020204" pitchFamily="34" charset="0"/>
              <a:buChar char="•"/>
            </a:pPr>
            <a:r>
              <a:rPr lang="zh-CN" altLang="en-US" sz="2400" dirty="0"/>
              <a:t>外部工具判别</a:t>
            </a:r>
            <a:br>
              <a:rPr lang="en-US" altLang="zh-CN" sz="2400" dirty="0"/>
            </a:br>
            <a:r>
              <a:rPr lang="zh-CN" altLang="en-US" sz="2400" dirty="0">
                <a:latin typeface="楷体" panose="02010609060101010101" pitchFamily="49" charset="-122"/>
                <a:ea typeface="楷体" panose="02010609060101010101" pitchFamily="49" charset="-122"/>
              </a:rPr>
              <a:t>如 对比搜索结果</a:t>
            </a:r>
          </a:p>
        </p:txBody>
      </p:sp>
      <p:sp>
        <p:nvSpPr>
          <p:cNvPr id="3" name="灯片编号占位符 2">
            <a:extLst>
              <a:ext uri="{FF2B5EF4-FFF2-40B4-BE49-F238E27FC236}">
                <a16:creationId xmlns:a16="http://schemas.microsoft.com/office/drawing/2014/main" id="{D9BA3C2A-0A56-BA5A-E47B-E07085ED1C8C}"/>
              </a:ext>
            </a:extLst>
          </p:cNvPr>
          <p:cNvSpPr>
            <a:spLocks noGrp="1"/>
          </p:cNvSpPr>
          <p:nvPr>
            <p:ph type="sldNum" sz="quarter" idx="12"/>
          </p:nvPr>
        </p:nvSpPr>
        <p:spPr/>
        <p:txBody>
          <a:bodyPr/>
          <a:lstStyle/>
          <a:p>
            <a:fld id="{EC78E7B1-3FC2-4821-B144-3AA6EF938D0A}" type="slidenum">
              <a:rPr lang="zh-CN" altLang="en-US" sz="1400" b="1" smtClean="0"/>
              <a:pPr/>
              <a:t>55</a:t>
            </a:fld>
            <a:r>
              <a:rPr lang="zh-CN" altLang="en-US"/>
              <a:t> </a:t>
            </a:r>
            <a:r>
              <a:rPr lang="en-US" altLang="zh-CN"/>
              <a:t>/ 82</a:t>
            </a:r>
            <a:endParaRPr lang="zh-CN" altLang="en-US" dirty="0"/>
          </a:p>
        </p:txBody>
      </p:sp>
    </p:spTree>
    <p:extLst>
      <p:ext uri="{BB962C8B-B14F-4D97-AF65-F5344CB8AC3E}">
        <p14:creationId xmlns:p14="http://schemas.microsoft.com/office/powerpoint/2010/main" val="22959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up)">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up)">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75D19-B7C9-BC05-22A7-112D259B9FC2}"/>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C592B6BE-2A5E-4380-0E8C-09D2A610C9BE}"/>
              </a:ext>
            </a:extLst>
          </p:cNvPr>
          <p:cNvGrpSpPr/>
          <p:nvPr/>
        </p:nvGrpSpPr>
        <p:grpSpPr>
          <a:xfrm>
            <a:off x="4163980" y="527701"/>
            <a:ext cx="3864040" cy="5633845"/>
            <a:chOff x="4391025" y="604480"/>
            <a:chExt cx="3864040" cy="5633845"/>
          </a:xfrm>
        </p:grpSpPr>
        <p:sp>
          <p:nvSpPr>
            <p:cNvPr id="3" name="矩形: 圆角 2">
              <a:extLst>
                <a:ext uri="{FF2B5EF4-FFF2-40B4-BE49-F238E27FC236}">
                  <a16:creationId xmlns:a16="http://schemas.microsoft.com/office/drawing/2014/main" id="{426058BE-038F-25CB-C7BB-8CF1147B9A40}"/>
                </a:ext>
              </a:extLst>
            </p:cNvPr>
            <p:cNvSpPr/>
            <p:nvPr/>
          </p:nvSpPr>
          <p:spPr>
            <a:xfrm>
              <a:off x="4391025" y="1313836"/>
              <a:ext cx="3864040" cy="2392678"/>
            </a:xfrm>
            <a:prstGeom prst="roundRect">
              <a:avLst>
                <a:gd name="adj" fmla="val 9677"/>
              </a:avLst>
            </a:prstGeom>
            <a:solidFill>
              <a:schemeClr val="accent6">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训</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练</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BD19E4B9-A06C-6912-3351-BD8B2562F5AB}"/>
                </a:ext>
              </a:extLst>
            </p:cNvPr>
            <p:cNvSpPr/>
            <p:nvPr/>
          </p:nvSpPr>
          <p:spPr>
            <a:xfrm>
              <a:off x="4391025" y="3845647"/>
              <a:ext cx="3864040" cy="2392678"/>
            </a:xfrm>
            <a:prstGeom prst="roundRect">
              <a:avLst>
                <a:gd name="adj" fmla="val 9677"/>
              </a:avLst>
            </a:prstGeom>
            <a:solidFill>
              <a:schemeClr val="accent4">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应</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用</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E3517697-47EC-317D-063E-59327A2C1A3C}"/>
                </a:ext>
              </a:extLst>
            </p:cNvPr>
            <p:cNvSpPr txBox="1"/>
            <p:nvPr/>
          </p:nvSpPr>
          <p:spPr>
            <a:xfrm>
              <a:off x="5595521" y="604480"/>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t>1.</a:t>
              </a:r>
              <a:r>
                <a:rPr lang="zh-CN" altLang="en-US" sz="3200"/>
                <a:t> 简 介</a:t>
              </a:r>
              <a:endParaRPr lang="en-US" altLang="zh-CN" sz="3200"/>
            </a:p>
          </p:txBody>
        </p:sp>
        <p:sp>
          <p:nvSpPr>
            <p:cNvPr id="6" name="文本框 5">
              <a:extLst>
                <a:ext uri="{FF2B5EF4-FFF2-40B4-BE49-F238E27FC236}">
                  <a16:creationId xmlns:a16="http://schemas.microsoft.com/office/drawing/2014/main" id="{28A1378B-786A-DC88-BED4-E23802206A38}"/>
                </a:ext>
              </a:extLst>
            </p:cNvPr>
            <p:cNvSpPr txBox="1"/>
            <p:nvPr/>
          </p:nvSpPr>
          <p:spPr>
            <a:xfrm>
              <a:off x="5595521" y="1423638"/>
              <a:ext cx="2659544" cy="584775"/>
            </a:xfrm>
            <a:prstGeom prst="rect">
              <a:avLst/>
            </a:prstGeom>
            <a:noFill/>
          </p:spPr>
          <p:txBody>
            <a:bodyPr wrap="square" rtlCol="0">
              <a:spAutoFit/>
            </a:bodyPr>
            <a:lstStyle/>
            <a:p>
              <a:r>
                <a:rPr lang="zh-CN" altLang="en-US" sz="3200"/>
                <a:t> </a:t>
              </a:r>
              <a:r>
                <a:rPr lang="en-US" altLang="zh-CN" sz="3200"/>
                <a:t>2.</a:t>
              </a:r>
              <a:r>
                <a:rPr lang="zh-CN" altLang="en-US" sz="3200"/>
                <a:t> 预训练</a:t>
              </a:r>
              <a:endParaRPr lang="en-US" altLang="zh-CN" sz="3200"/>
            </a:p>
          </p:txBody>
        </p:sp>
        <p:sp>
          <p:nvSpPr>
            <p:cNvPr id="16" name="文本框 15">
              <a:extLst>
                <a:ext uri="{FF2B5EF4-FFF2-40B4-BE49-F238E27FC236}">
                  <a16:creationId xmlns:a16="http://schemas.microsoft.com/office/drawing/2014/main" id="{2197A7A6-53DB-7761-B63A-397B15B310C1}"/>
                </a:ext>
              </a:extLst>
            </p:cNvPr>
            <p:cNvSpPr txBox="1"/>
            <p:nvPr/>
          </p:nvSpPr>
          <p:spPr>
            <a:xfrm>
              <a:off x="5595521" y="2242796"/>
              <a:ext cx="2659544" cy="584775"/>
            </a:xfrm>
            <a:prstGeom prst="rect">
              <a:avLst/>
            </a:prstGeom>
            <a:noFill/>
          </p:spPr>
          <p:txBody>
            <a:bodyPr wrap="square" rtlCol="0">
              <a:spAutoFit/>
            </a:bodyPr>
            <a:lstStyle/>
            <a:p>
              <a:r>
                <a:rPr lang="zh-CN" altLang="en-US" sz="3200"/>
                <a:t> </a:t>
              </a:r>
              <a:r>
                <a:rPr lang="en-US" altLang="zh-CN" sz="3200"/>
                <a:t>3.</a:t>
              </a:r>
              <a:r>
                <a:rPr lang="zh-CN" altLang="en-US" sz="3200"/>
                <a:t> 微调</a:t>
              </a:r>
              <a:endParaRPr lang="en-US" altLang="zh-CN" sz="3200"/>
            </a:p>
          </p:txBody>
        </p:sp>
        <p:sp>
          <p:nvSpPr>
            <p:cNvPr id="17" name="文本框 16">
              <a:extLst>
                <a:ext uri="{FF2B5EF4-FFF2-40B4-BE49-F238E27FC236}">
                  <a16:creationId xmlns:a16="http://schemas.microsoft.com/office/drawing/2014/main" id="{E0593770-090A-EFC3-1B25-677A5C12109A}"/>
                </a:ext>
              </a:extLst>
            </p:cNvPr>
            <p:cNvSpPr txBox="1"/>
            <p:nvPr/>
          </p:nvSpPr>
          <p:spPr>
            <a:xfrm>
              <a:off x="5595521" y="3061954"/>
              <a:ext cx="2659544" cy="584775"/>
            </a:xfrm>
            <a:prstGeom prst="rect">
              <a:avLst/>
            </a:prstGeom>
            <a:noFill/>
          </p:spPr>
          <p:txBody>
            <a:bodyPr wrap="square" rtlCol="0">
              <a:spAutoFit/>
            </a:bodyPr>
            <a:lstStyle/>
            <a:p>
              <a:r>
                <a:rPr lang="zh-CN" altLang="en-US" sz="3200" dirty="0"/>
                <a:t> </a:t>
              </a:r>
              <a:r>
                <a:rPr lang="en-US" altLang="zh-CN" sz="3200" dirty="0"/>
                <a:t>4.</a:t>
              </a:r>
              <a:r>
                <a:rPr lang="zh-CN" altLang="en-US" sz="3200" dirty="0"/>
                <a:t> 对齐</a:t>
              </a:r>
              <a:endParaRPr lang="en-US" altLang="zh-CN" sz="3200" dirty="0"/>
            </a:p>
          </p:txBody>
        </p:sp>
        <p:sp>
          <p:nvSpPr>
            <p:cNvPr id="18" name="文本框 17">
              <a:extLst>
                <a:ext uri="{FF2B5EF4-FFF2-40B4-BE49-F238E27FC236}">
                  <a16:creationId xmlns:a16="http://schemas.microsoft.com/office/drawing/2014/main" id="{89B66691-A7C8-1DCF-AB5F-D5ACEFC457E9}"/>
                </a:ext>
              </a:extLst>
            </p:cNvPr>
            <p:cNvSpPr txBox="1"/>
            <p:nvPr/>
          </p:nvSpPr>
          <p:spPr>
            <a:xfrm>
              <a:off x="5595521" y="3928737"/>
              <a:ext cx="2659544" cy="584775"/>
            </a:xfrm>
            <a:prstGeom prst="rect">
              <a:avLst/>
            </a:prstGeom>
            <a:noFill/>
          </p:spPr>
          <p:txBody>
            <a:bodyPr wrap="square" rtlCol="0">
              <a:spAutoFit/>
            </a:bodyPr>
            <a:lstStyle/>
            <a:p>
              <a:r>
                <a:rPr lang="zh-CN" altLang="en-US" sz="3200" dirty="0"/>
                <a:t> </a:t>
              </a:r>
              <a:r>
                <a:rPr lang="en-US" altLang="zh-CN" sz="3200" dirty="0"/>
                <a:t>5.</a:t>
              </a:r>
              <a:r>
                <a:rPr lang="zh-CN" altLang="en-US" sz="3200" dirty="0"/>
                <a:t> </a:t>
              </a:r>
              <a:r>
                <a:rPr lang="zh-CN" altLang="en-US" sz="3200" b="1" dirty="0"/>
                <a:t>压缩</a:t>
              </a:r>
              <a:endParaRPr lang="en-US" altLang="zh-CN" sz="3200" b="1" dirty="0"/>
            </a:p>
          </p:txBody>
        </p:sp>
        <p:sp>
          <p:nvSpPr>
            <p:cNvPr id="19" name="文本框 18">
              <a:extLst>
                <a:ext uri="{FF2B5EF4-FFF2-40B4-BE49-F238E27FC236}">
                  <a16:creationId xmlns:a16="http://schemas.microsoft.com/office/drawing/2014/main" id="{8B350CA7-C9C2-4DF7-B5FF-927C1A5943BB}"/>
                </a:ext>
              </a:extLst>
            </p:cNvPr>
            <p:cNvSpPr txBox="1"/>
            <p:nvPr/>
          </p:nvSpPr>
          <p:spPr>
            <a:xfrm>
              <a:off x="5595521" y="4747895"/>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6.</a:t>
              </a:r>
              <a:r>
                <a:rPr lang="zh-CN" altLang="en-US" sz="3200">
                  <a:solidFill>
                    <a:schemeClr val="bg1">
                      <a:lumMod val="65000"/>
                    </a:schemeClr>
                  </a:solidFill>
                </a:rPr>
                <a:t> </a:t>
              </a:r>
              <a:r>
                <a:rPr lang="zh-CN" altLang="en-US" sz="3200" b="1">
                  <a:solidFill>
                    <a:schemeClr val="bg1">
                      <a:lumMod val="65000"/>
                    </a:schemeClr>
                  </a:solidFill>
                </a:rPr>
                <a:t>提示学习</a:t>
              </a:r>
              <a:endParaRPr lang="en-US" altLang="zh-CN" sz="3200" b="1">
                <a:solidFill>
                  <a:schemeClr val="bg1">
                    <a:lumMod val="65000"/>
                  </a:schemeClr>
                </a:solidFill>
              </a:endParaRPr>
            </a:p>
          </p:txBody>
        </p:sp>
        <p:sp>
          <p:nvSpPr>
            <p:cNvPr id="20" name="文本框 19">
              <a:extLst>
                <a:ext uri="{FF2B5EF4-FFF2-40B4-BE49-F238E27FC236}">
                  <a16:creationId xmlns:a16="http://schemas.microsoft.com/office/drawing/2014/main" id="{8A277223-45A9-610D-F576-7BDA60853739}"/>
                </a:ext>
              </a:extLst>
            </p:cNvPr>
            <p:cNvSpPr txBox="1"/>
            <p:nvPr/>
          </p:nvSpPr>
          <p:spPr>
            <a:xfrm>
              <a:off x="5595521" y="5567053"/>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7.</a:t>
              </a:r>
              <a:r>
                <a:rPr lang="zh-CN" altLang="en-US" sz="3200">
                  <a:solidFill>
                    <a:schemeClr val="bg1">
                      <a:lumMod val="65000"/>
                    </a:schemeClr>
                  </a:solidFill>
                </a:rPr>
                <a:t> </a:t>
              </a:r>
              <a:r>
                <a:rPr lang="zh-CN" altLang="en-US" sz="3200" b="1">
                  <a:solidFill>
                    <a:schemeClr val="bg1">
                      <a:lumMod val="65000"/>
                    </a:schemeClr>
                  </a:solidFill>
                </a:rPr>
                <a:t>开发</a:t>
              </a:r>
              <a:endParaRPr lang="en-US" altLang="zh-CN" sz="3200" b="1">
                <a:solidFill>
                  <a:schemeClr val="bg1">
                    <a:lumMod val="65000"/>
                  </a:schemeClr>
                </a:solidFill>
              </a:endParaRPr>
            </a:p>
          </p:txBody>
        </p:sp>
      </p:grpSp>
      <p:sp>
        <p:nvSpPr>
          <p:cNvPr id="21" name="文本框 20">
            <a:extLst>
              <a:ext uri="{FF2B5EF4-FFF2-40B4-BE49-F238E27FC236}">
                <a16:creationId xmlns:a16="http://schemas.microsoft.com/office/drawing/2014/main" id="{03CA38FE-03A7-9EA2-3441-9FBF92197E6F}"/>
              </a:ext>
            </a:extLst>
          </p:cNvPr>
          <p:cNvSpPr txBox="1"/>
          <p:nvPr/>
        </p:nvSpPr>
        <p:spPr>
          <a:xfrm>
            <a:off x="485775" y="4346243"/>
            <a:ext cx="3248025" cy="1144031"/>
          </a:xfrm>
          <a:prstGeom prst="rect">
            <a:avLst/>
          </a:prstGeom>
          <a:noFill/>
        </p:spPr>
        <p:txBody>
          <a:bodyPr wrap="square">
            <a:spAutoFit/>
          </a:bodyPr>
          <a:lstStyle/>
          <a:p>
            <a:pPr algn="ctr">
              <a:lnSpc>
                <a:spcPct val="150000"/>
              </a:lnSpc>
            </a:pPr>
            <a:r>
              <a:rPr lang="zh-CN" altLang="en-US" sz="2400"/>
              <a:t>训练后，将</a:t>
            </a:r>
            <a:r>
              <a:rPr lang="en-US" altLang="zh-CN" sz="2400"/>
              <a:t>LLM</a:t>
            </a:r>
            <a:r>
              <a:rPr lang="zh-CN" altLang="en-US" sz="2400"/>
              <a:t>部署到真实场景中进行使用。</a:t>
            </a:r>
            <a:endParaRPr lang="en-US" altLang="zh-CN" sz="2400"/>
          </a:p>
        </p:txBody>
      </p:sp>
    </p:spTree>
    <p:extLst>
      <p:ext uri="{BB962C8B-B14F-4D97-AF65-F5344CB8AC3E}">
        <p14:creationId xmlns:p14="http://schemas.microsoft.com/office/powerpoint/2010/main" val="10343772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84A748-4A9C-2045-3D5D-3801CC48940B}"/>
              </a:ext>
            </a:extLst>
          </p:cNvPr>
          <p:cNvSpPr>
            <a:spLocks noGrp="1"/>
          </p:cNvSpPr>
          <p:nvPr>
            <p:ph type="title"/>
          </p:nvPr>
        </p:nvSpPr>
        <p:spPr/>
        <p:txBody>
          <a:bodyPr>
            <a:noAutofit/>
          </a:bodyPr>
          <a:lstStyle/>
          <a:p>
            <a:r>
              <a:rPr lang="zh-CN" altLang="en-US" sz="3600"/>
              <a:t>模型参数量增长  </a:t>
            </a:r>
            <a:r>
              <a:rPr lang="en-US" altLang="zh-CN" sz="3600">
                <a:solidFill>
                  <a:schemeClr val="bg1">
                    <a:lumMod val="50000"/>
                  </a:schemeClr>
                </a:solidFill>
              </a:rPr>
              <a:t>vs</a:t>
            </a:r>
            <a:r>
              <a:rPr lang="en-US" altLang="zh-CN" sz="3600"/>
              <a:t>  </a:t>
            </a:r>
            <a:r>
              <a:rPr lang="zh-CN" altLang="en-US" sz="3600"/>
              <a:t>计算硬件算力增长</a:t>
            </a:r>
            <a:endParaRPr lang="en-US" sz="3600"/>
          </a:p>
        </p:txBody>
      </p:sp>
      <p:pic>
        <p:nvPicPr>
          <p:cNvPr id="5" name="图片 4">
            <a:extLst>
              <a:ext uri="{FF2B5EF4-FFF2-40B4-BE49-F238E27FC236}">
                <a16:creationId xmlns:a16="http://schemas.microsoft.com/office/drawing/2014/main" id="{5955855A-72E9-469C-6501-9407EEAB4C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2022" y="1463186"/>
            <a:ext cx="8162925" cy="4705350"/>
          </a:xfrm>
          <a:prstGeom prst="rect">
            <a:avLst/>
          </a:prstGeom>
        </p:spPr>
      </p:pic>
      <p:sp>
        <p:nvSpPr>
          <p:cNvPr id="3" name="灯片编号占位符 2">
            <a:extLst>
              <a:ext uri="{FF2B5EF4-FFF2-40B4-BE49-F238E27FC236}">
                <a16:creationId xmlns:a16="http://schemas.microsoft.com/office/drawing/2014/main" id="{28165AE3-2972-60B0-6259-26C39C0C5561}"/>
              </a:ext>
            </a:extLst>
          </p:cNvPr>
          <p:cNvSpPr>
            <a:spLocks noGrp="1"/>
          </p:cNvSpPr>
          <p:nvPr>
            <p:ph type="sldNum" sz="quarter" idx="12"/>
          </p:nvPr>
        </p:nvSpPr>
        <p:spPr/>
        <p:txBody>
          <a:bodyPr/>
          <a:lstStyle/>
          <a:p>
            <a:fld id="{EC78E7B1-3FC2-4821-B144-3AA6EF938D0A}" type="slidenum">
              <a:rPr lang="zh-CN" altLang="en-US" sz="1400" b="1" smtClean="0"/>
              <a:pPr/>
              <a:t>57</a:t>
            </a:fld>
            <a:r>
              <a:rPr lang="zh-CN" altLang="en-US"/>
              <a:t> </a:t>
            </a:r>
            <a:r>
              <a:rPr lang="en-US" altLang="zh-CN"/>
              <a:t>/ 82</a:t>
            </a:r>
            <a:endParaRPr lang="zh-CN" altLang="en-US" dirty="0"/>
          </a:p>
        </p:txBody>
      </p:sp>
    </p:spTree>
    <p:extLst>
      <p:ext uri="{BB962C8B-B14F-4D97-AF65-F5344CB8AC3E}">
        <p14:creationId xmlns:p14="http://schemas.microsoft.com/office/powerpoint/2010/main" val="420200633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00A222-C934-3DA9-EDAA-27F743231F1F}"/>
              </a:ext>
            </a:extLst>
          </p:cNvPr>
          <p:cNvSpPr>
            <a:spLocks noGrp="1"/>
          </p:cNvSpPr>
          <p:nvPr>
            <p:ph type="title"/>
          </p:nvPr>
        </p:nvSpPr>
        <p:spPr/>
        <p:txBody>
          <a:bodyPr/>
          <a:lstStyle/>
          <a:p>
            <a:r>
              <a:rPr lang="zh-CN" altLang="en-US"/>
              <a:t>硬件瓶颈</a:t>
            </a:r>
            <a:endParaRPr lang="en-US"/>
          </a:p>
        </p:txBody>
      </p:sp>
      <p:sp>
        <p:nvSpPr>
          <p:cNvPr id="5" name="文本框 4">
            <a:extLst>
              <a:ext uri="{FF2B5EF4-FFF2-40B4-BE49-F238E27FC236}">
                <a16:creationId xmlns:a16="http://schemas.microsoft.com/office/drawing/2014/main" id="{4CD7EA89-59FB-1B9A-53B9-0FB9EE940937}"/>
              </a:ext>
            </a:extLst>
          </p:cNvPr>
          <p:cNvSpPr txBox="1"/>
          <p:nvPr/>
        </p:nvSpPr>
        <p:spPr>
          <a:xfrm>
            <a:off x="564023" y="1025516"/>
            <a:ext cx="11194990" cy="152278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400" b="1" dirty="0"/>
              <a:t>计算墙</a:t>
            </a:r>
            <a:r>
              <a:rPr lang="zh-CN" altLang="en-US" sz="2000" dirty="0"/>
              <a:t>：</a:t>
            </a:r>
            <a:r>
              <a:rPr lang="zh-CN" altLang="en-US" sz="2200" dirty="0"/>
              <a:t>单个设备所能提供的计算能力与 </a:t>
            </a:r>
            <a:r>
              <a:rPr lang="en-US" altLang="zh-CN" sz="2200" dirty="0"/>
              <a:t>LLM </a:t>
            </a:r>
            <a:r>
              <a:rPr lang="zh-CN" altLang="en-US" sz="2200" dirty="0"/>
              <a:t>所需的总计算量之间存在巨大差异。</a:t>
            </a:r>
            <a:br>
              <a:rPr lang="en-US" altLang="zh-CN" sz="2200" dirty="0"/>
            </a:br>
            <a:r>
              <a:rPr lang="en-US" altLang="zh-CN" sz="2000" dirty="0"/>
              <a:t>2022</a:t>
            </a:r>
            <a:r>
              <a:rPr lang="zh-CN" altLang="en-US" sz="2000" dirty="0"/>
              <a:t>年</a:t>
            </a:r>
            <a:r>
              <a:rPr lang="en-US" altLang="zh-CN" sz="2000" dirty="0"/>
              <a:t>3</a:t>
            </a:r>
            <a:r>
              <a:rPr lang="zh-CN" altLang="en-US" sz="2000" dirty="0"/>
              <a:t>月发布的</a:t>
            </a:r>
            <a:r>
              <a:rPr lang="en-US" altLang="zh-CN" sz="2000" dirty="0"/>
              <a:t>NVIDIA H100 SXM</a:t>
            </a:r>
            <a:r>
              <a:rPr lang="zh-CN" altLang="en-US" sz="2000" dirty="0"/>
              <a:t>单卡</a:t>
            </a:r>
            <a:r>
              <a:rPr lang="en-US" altLang="zh-CN" sz="2000" dirty="0"/>
              <a:t>FP16</a:t>
            </a:r>
            <a:r>
              <a:rPr lang="zh-CN" altLang="en-US" sz="2000" dirty="0"/>
              <a:t>算力只有 </a:t>
            </a:r>
            <a:r>
              <a:rPr lang="en-US" altLang="zh-CN" sz="2000" dirty="0"/>
              <a:t>2000TFLOPS</a:t>
            </a:r>
            <a:r>
              <a:rPr lang="zh-CN" altLang="en-US" sz="2000" dirty="0"/>
              <a:t>，</a:t>
            </a:r>
            <a:br>
              <a:rPr lang="en-US" altLang="zh-CN" sz="2000" dirty="0"/>
            </a:br>
            <a:r>
              <a:rPr lang="zh-CN" altLang="en-US" sz="2000" dirty="0"/>
              <a:t>而 </a:t>
            </a:r>
            <a:r>
              <a:rPr lang="en-US" altLang="zh-CN" sz="2000" dirty="0"/>
              <a:t>GPT-3 </a:t>
            </a:r>
            <a:r>
              <a:rPr lang="zh-CN" altLang="en-US" sz="2000" dirty="0"/>
              <a:t>则需要 </a:t>
            </a:r>
            <a:r>
              <a:rPr lang="en-US" altLang="zh-CN" sz="2000" dirty="0"/>
              <a:t>314ZFLOPs</a:t>
            </a:r>
            <a:r>
              <a:rPr lang="zh-CN" altLang="en-US" sz="2000" dirty="0"/>
              <a:t>总计算量，两者相差了</a:t>
            </a:r>
            <a:r>
              <a:rPr lang="en-US" altLang="zh-CN" sz="2000" dirty="0"/>
              <a:t>8</a:t>
            </a:r>
            <a:r>
              <a:rPr lang="zh-CN" altLang="en-US" sz="2000" dirty="0"/>
              <a:t>个数量级。</a:t>
            </a:r>
            <a:endParaRPr lang="en-US" dirty="0"/>
          </a:p>
        </p:txBody>
      </p:sp>
      <p:sp>
        <p:nvSpPr>
          <p:cNvPr id="3" name="灯片编号占位符 2">
            <a:extLst>
              <a:ext uri="{FF2B5EF4-FFF2-40B4-BE49-F238E27FC236}">
                <a16:creationId xmlns:a16="http://schemas.microsoft.com/office/drawing/2014/main" id="{ACC53646-93B5-D52A-E0CC-B2A755990E95}"/>
              </a:ext>
            </a:extLst>
          </p:cNvPr>
          <p:cNvSpPr>
            <a:spLocks noGrp="1"/>
          </p:cNvSpPr>
          <p:nvPr>
            <p:ph type="sldNum" sz="quarter" idx="12"/>
          </p:nvPr>
        </p:nvSpPr>
        <p:spPr/>
        <p:txBody>
          <a:bodyPr/>
          <a:lstStyle/>
          <a:p>
            <a:fld id="{EC78E7B1-3FC2-4821-B144-3AA6EF938D0A}" type="slidenum">
              <a:rPr lang="zh-CN" altLang="en-US" sz="1400" b="1" smtClean="0"/>
              <a:pPr/>
              <a:t>58</a:t>
            </a:fld>
            <a:r>
              <a:rPr lang="zh-CN" altLang="en-US"/>
              <a:t> </a:t>
            </a:r>
            <a:r>
              <a:rPr lang="en-US" altLang="zh-CN"/>
              <a:t>/ 82</a:t>
            </a:r>
            <a:endParaRPr lang="zh-CN" altLang="en-US" dirty="0"/>
          </a:p>
        </p:txBody>
      </p:sp>
      <p:sp>
        <p:nvSpPr>
          <p:cNvPr id="4" name="文本框 3">
            <a:extLst>
              <a:ext uri="{FF2B5EF4-FFF2-40B4-BE49-F238E27FC236}">
                <a16:creationId xmlns:a16="http://schemas.microsoft.com/office/drawing/2014/main" id="{80CBC357-D0C6-FF0B-842A-BC5D31C5B7D8}"/>
              </a:ext>
            </a:extLst>
          </p:cNvPr>
          <p:cNvSpPr txBox="1"/>
          <p:nvPr/>
        </p:nvSpPr>
        <p:spPr>
          <a:xfrm>
            <a:off x="564023" y="2672957"/>
            <a:ext cx="11194990" cy="1522789"/>
          </a:xfrm>
          <a:prstGeom prst="rect">
            <a:avLst/>
          </a:prstGeom>
          <a:noFill/>
        </p:spPr>
        <p:txBody>
          <a:bodyPr wrap="square">
            <a:spAutoFit/>
          </a:bodyPr>
          <a:lstStyle/>
          <a:p>
            <a:pPr marL="285750" indent="-285750">
              <a:lnSpc>
                <a:spcPct val="150000"/>
              </a:lnSpc>
              <a:spcBef>
                <a:spcPts val="600"/>
              </a:spcBef>
              <a:buFont typeface="Arial" panose="020B0604020202020204" pitchFamily="34" charset="0"/>
              <a:buChar char="•"/>
            </a:pPr>
            <a:r>
              <a:rPr lang="zh-CN" altLang="en-US" sz="2400" b="1" dirty="0"/>
              <a:t>显存墙</a:t>
            </a:r>
            <a:r>
              <a:rPr lang="zh-CN" altLang="en-US" sz="2000" dirty="0"/>
              <a:t>：</a:t>
            </a:r>
            <a:r>
              <a:rPr lang="zh-CN" altLang="en-US" sz="2200" dirty="0"/>
              <a:t>单个计算设备无法完整存储一个大语言模型的参数。</a:t>
            </a:r>
            <a:br>
              <a:rPr lang="en-US" altLang="zh-CN" sz="2200" dirty="0"/>
            </a:br>
            <a:r>
              <a:rPr lang="en-US" altLang="zh-CN" sz="2000" dirty="0"/>
              <a:t>GPT-3</a:t>
            </a:r>
            <a:r>
              <a:rPr lang="zh-CN" altLang="en-US" sz="2000" dirty="0"/>
              <a:t>包含</a:t>
            </a:r>
            <a:r>
              <a:rPr lang="en-US" altLang="zh-CN" sz="2000" dirty="0"/>
              <a:t>1750</a:t>
            </a:r>
            <a:r>
              <a:rPr lang="zh-CN" altLang="en-US" sz="2000" dirty="0"/>
              <a:t>亿参数，若在推理阶段用</a:t>
            </a:r>
            <a:r>
              <a:rPr lang="en-US" altLang="zh-CN" sz="2000" dirty="0"/>
              <a:t>FP32</a:t>
            </a:r>
            <a:r>
              <a:rPr lang="zh-CN" altLang="en-US" sz="2000" dirty="0"/>
              <a:t>格式进行存储，需要</a:t>
            </a:r>
            <a:r>
              <a:rPr lang="en-US" altLang="zh-CN" sz="2000" dirty="0"/>
              <a:t>700GB</a:t>
            </a:r>
            <a:r>
              <a:rPr lang="zh-CN" altLang="en-US" sz="2000" dirty="0"/>
              <a:t>内存空间，</a:t>
            </a:r>
            <a:br>
              <a:rPr lang="en-US" altLang="zh-CN" sz="2000" dirty="0"/>
            </a:br>
            <a:r>
              <a:rPr lang="zh-CN" altLang="en-US" sz="2000" dirty="0"/>
              <a:t>而 </a:t>
            </a:r>
            <a:r>
              <a:rPr lang="en-US" altLang="zh-CN" sz="2000" dirty="0"/>
              <a:t>NVIDIA H100 GPU</a:t>
            </a:r>
            <a:r>
              <a:rPr lang="zh-CN" altLang="en-US" sz="2000" dirty="0"/>
              <a:t>只有</a:t>
            </a:r>
            <a:r>
              <a:rPr lang="en-US" altLang="zh-CN" sz="2000" dirty="0"/>
              <a:t>80GB</a:t>
            </a:r>
            <a:r>
              <a:rPr lang="zh-CN" altLang="en-US" sz="2000" dirty="0"/>
              <a:t>显存。</a:t>
            </a:r>
            <a:endParaRPr lang="en-US" dirty="0"/>
          </a:p>
        </p:txBody>
      </p:sp>
      <p:sp>
        <p:nvSpPr>
          <p:cNvPr id="6" name="文本框 5">
            <a:extLst>
              <a:ext uri="{FF2B5EF4-FFF2-40B4-BE49-F238E27FC236}">
                <a16:creationId xmlns:a16="http://schemas.microsoft.com/office/drawing/2014/main" id="{396CE826-E6D6-29CA-3CB2-9F713ED783DC}"/>
              </a:ext>
            </a:extLst>
          </p:cNvPr>
          <p:cNvSpPr txBox="1"/>
          <p:nvPr/>
        </p:nvSpPr>
        <p:spPr>
          <a:xfrm>
            <a:off x="564023" y="4320399"/>
            <a:ext cx="11194990" cy="1984454"/>
          </a:xfrm>
          <a:prstGeom prst="rect">
            <a:avLst/>
          </a:prstGeom>
          <a:noFill/>
        </p:spPr>
        <p:txBody>
          <a:bodyPr wrap="square">
            <a:spAutoFit/>
          </a:bodyPr>
          <a:lstStyle/>
          <a:p>
            <a:pPr marL="285750" indent="-285750">
              <a:lnSpc>
                <a:spcPct val="150000"/>
              </a:lnSpc>
              <a:spcBef>
                <a:spcPts val="600"/>
              </a:spcBef>
              <a:buFont typeface="Arial" panose="020B0604020202020204" pitchFamily="34" charset="0"/>
              <a:buChar char="•"/>
            </a:pPr>
            <a:r>
              <a:rPr lang="zh-CN" altLang="en-US" sz="2400" b="1" dirty="0"/>
              <a:t>通信墙</a:t>
            </a:r>
            <a:r>
              <a:rPr lang="zh-CN" altLang="en-US" sz="2000" dirty="0"/>
              <a:t>：</a:t>
            </a:r>
            <a:r>
              <a:rPr lang="zh-CN" altLang="en-US" sz="2200" dirty="0"/>
              <a:t>各计算设备间需要频繁地传输参数，通信的延迟和带宽限制，可能成为瓶颈。</a:t>
            </a:r>
            <a:br>
              <a:rPr lang="en-US" altLang="zh-CN" sz="2200" dirty="0"/>
            </a:br>
            <a:r>
              <a:rPr lang="en-US" altLang="zh-CN" sz="2000" dirty="0"/>
              <a:t>GPT-3</a:t>
            </a:r>
            <a:r>
              <a:rPr lang="zh-CN" altLang="en-US" sz="2000" dirty="0"/>
              <a:t>训练过程中，如果分布式系统中存在</a:t>
            </a:r>
            <a:r>
              <a:rPr lang="en-US" altLang="zh-CN" sz="2000" dirty="0"/>
              <a:t>128</a:t>
            </a:r>
            <a:r>
              <a:rPr lang="zh-CN" altLang="en-US" sz="2000" dirty="0"/>
              <a:t>个模型副本，</a:t>
            </a:r>
            <a:br>
              <a:rPr lang="en-US" altLang="zh-CN" sz="2000" dirty="0"/>
            </a:br>
            <a:r>
              <a:rPr lang="zh-CN" altLang="en-US" sz="2000" dirty="0"/>
              <a:t>在每次迭代过程中至少需要传输 </a:t>
            </a:r>
            <a:r>
              <a:rPr lang="en-US" altLang="zh-CN" sz="2000" dirty="0"/>
              <a:t>90,000GB </a:t>
            </a:r>
            <a:r>
              <a:rPr lang="zh-CN" altLang="en-US" sz="2000" dirty="0"/>
              <a:t>的梯度数据。</a:t>
            </a:r>
            <a:br>
              <a:rPr lang="en-US" altLang="zh-CN" sz="2000" dirty="0"/>
            </a:br>
            <a:r>
              <a:rPr lang="zh-CN" altLang="en-US" sz="2000" dirty="0"/>
              <a:t>而</a:t>
            </a:r>
            <a:r>
              <a:rPr lang="en-US" altLang="zh-CN" sz="2000" dirty="0"/>
              <a:t>2023</a:t>
            </a:r>
            <a:r>
              <a:rPr lang="zh-CN" altLang="en-US" sz="2000" dirty="0"/>
              <a:t>年</a:t>
            </a:r>
            <a:r>
              <a:rPr lang="en-US" altLang="zh-CN" sz="2000" dirty="0"/>
              <a:t>8</a:t>
            </a:r>
            <a:r>
              <a:rPr lang="zh-CN" altLang="en-US" sz="2000" dirty="0"/>
              <a:t>月，单个 </a:t>
            </a:r>
            <a:r>
              <a:rPr lang="en-US" altLang="zh-CN" sz="2000" dirty="0"/>
              <a:t>InfiniBand </a:t>
            </a:r>
            <a:r>
              <a:rPr lang="zh-CN" altLang="en-US" sz="2000" dirty="0"/>
              <a:t>链路仅能够提供不超过 </a:t>
            </a:r>
            <a:r>
              <a:rPr lang="en-US" altLang="zh-CN" sz="2000" dirty="0"/>
              <a:t>800Gb/s </a:t>
            </a:r>
            <a:r>
              <a:rPr lang="zh-CN" altLang="en-US" sz="2000" dirty="0"/>
              <a:t>带宽。</a:t>
            </a:r>
            <a:endParaRPr lang="en-US" dirty="0"/>
          </a:p>
        </p:txBody>
      </p:sp>
    </p:spTree>
    <p:extLst>
      <p:ext uri="{BB962C8B-B14F-4D97-AF65-F5344CB8AC3E}">
        <p14:creationId xmlns:p14="http://schemas.microsoft.com/office/powerpoint/2010/main" val="308091394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A96F1BC-67A8-E224-56EE-71AAEBEBFBBC}"/>
              </a:ext>
            </a:extLst>
          </p:cNvPr>
          <p:cNvSpPr>
            <a:spLocks noGrp="1"/>
          </p:cNvSpPr>
          <p:nvPr>
            <p:ph type="title"/>
          </p:nvPr>
        </p:nvSpPr>
        <p:spPr/>
        <p:txBody>
          <a:bodyPr/>
          <a:lstStyle/>
          <a:p>
            <a:r>
              <a:rPr lang="zh-CN" altLang="en-US" b="1"/>
              <a:t>解码</a:t>
            </a:r>
            <a:r>
              <a:rPr lang="zh-CN" altLang="en-US"/>
              <a:t>策略</a:t>
            </a:r>
            <a:endParaRPr lang="en-US"/>
          </a:p>
        </p:txBody>
      </p:sp>
      <p:sp>
        <p:nvSpPr>
          <p:cNvPr id="8" name="文本框 7">
            <a:extLst>
              <a:ext uri="{FF2B5EF4-FFF2-40B4-BE49-F238E27FC236}">
                <a16:creationId xmlns:a16="http://schemas.microsoft.com/office/drawing/2014/main" id="{671A4173-9745-D123-CECE-8C1B14C0841D}"/>
              </a:ext>
            </a:extLst>
          </p:cNvPr>
          <p:cNvSpPr txBox="1"/>
          <p:nvPr/>
        </p:nvSpPr>
        <p:spPr>
          <a:xfrm>
            <a:off x="2129966" y="900000"/>
            <a:ext cx="6833059" cy="1144031"/>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400" b="1">
                <a:solidFill>
                  <a:schemeClr val="accent1"/>
                </a:solidFill>
              </a:rPr>
              <a:t>解码</a:t>
            </a:r>
            <a:r>
              <a:rPr lang="zh-CN" altLang="en-US" sz="2400"/>
              <a:t>：基于输入（提示）生成输出的过程。</a:t>
            </a:r>
            <a:endParaRPr lang="en-US" altLang="zh-CN" sz="2400"/>
          </a:p>
          <a:p>
            <a:pPr marL="342900" indent="-342900">
              <a:lnSpc>
                <a:spcPct val="150000"/>
              </a:lnSpc>
              <a:buFont typeface="Arial" panose="020B0604020202020204" pitchFamily="34" charset="0"/>
              <a:buChar char="•"/>
            </a:pPr>
            <a:r>
              <a:rPr lang="zh-CN" altLang="en-US" sz="2400" b="1"/>
              <a:t>自回归解码</a:t>
            </a:r>
            <a:r>
              <a:rPr lang="zh-CN" altLang="en-US" sz="2400"/>
              <a:t>：逐词生成下一个词。</a:t>
            </a:r>
            <a:endParaRPr lang="en-US" altLang="zh-CN" sz="2400"/>
          </a:p>
        </p:txBody>
      </p:sp>
      <p:sp>
        <p:nvSpPr>
          <p:cNvPr id="10" name="文本框 9">
            <a:extLst>
              <a:ext uri="{FF2B5EF4-FFF2-40B4-BE49-F238E27FC236}">
                <a16:creationId xmlns:a16="http://schemas.microsoft.com/office/drawing/2014/main" id="{725CC965-C2C0-EE5A-89C3-26AC62C8101F}"/>
              </a:ext>
            </a:extLst>
          </p:cNvPr>
          <p:cNvSpPr txBox="1"/>
          <p:nvPr/>
        </p:nvSpPr>
        <p:spPr>
          <a:xfrm>
            <a:off x="390525" y="2241324"/>
            <a:ext cx="6096000" cy="110261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400" b="1"/>
              <a:t>贪心搜索</a:t>
            </a:r>
            <a:r>
              <a:rPr lang="zh-CN" altLang="en-US" sz="2000"/>
              <a:t>：</a:t>
            </a:r>
            <a:br>
              <a:rPr lang="en-US" altLang="zh-CN" sz="2000"/>
            </a:br>
            <a:r>
              <a:rPr lang="zh-CN" altLang="en-US" sz="2200"/>
              <a:t>每个生成步骤中都选择概率最高的词元</a:t>
            </a:r>
            <a:endParaRPr lang="en-US" sz="2200"/>
          </a:p>
        </p:txBody>
      </p:sp>
      <p:pic>
        <p:nvPicPr>
          <p:cNvPr id="12" name="图片 11">
            <a:extLst>
              <a:ext uri="{FF2B5EF4-FFF2-40B4-BE49-F238E27FC236}">
                <a16:creationId xmlns:a16="http://schemas.microsoft.com/office/drawing/2014/main" id="{7DA4F26A-CD8D-4AD8-419E-C51BCF8BF8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3860288"/>
            <a:ext cx="5763436" cy="2209989"/>
          </a:xfrm>
          <a:prstGeom prst="rect">
            <a:avLst/>
          </a:prstGeom>
        </p:spPr>
      </p:pic>
      <p:sp>
        <p:nvSpPr>
          <p:cNvPr id="13" name="文本框 12">
            <a:extLst>
              <a:ext uri="{FF2B5EF4-FFF2-40B4-BE49-F238E27FC236}">
                <a16:creationId xmlns:a16="http://schemas.microsoft.com/office/drawing/2014/main" id="{D1915581-4DBA-2192-AB5E-D145250A09A1}"/>
              </a:ext>
            </a:extLst>
          </p:cNvPr>
          <p:cNvSpPr txBox="1"/>
          <p:nvPr/>
        </p:nvSpPr>
        <p:spPr>
          <a:xfrm>
            <a:off x="6905625" y="2241324"/>
            <a:ext cx="4629150" cy="110261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400" b="1"/>
              <a:t>束搜索</a:t>
            </a:r>
            <a:r>
              <a:rPr lang="zh-CN" altLang="en-US" sz="2000"/>
              <a:t>：</a:t>
            </a:r>
            <a:br>
              <a:rPr lang="en-US" altLang="zh-CN" sz="2000"/>
            </a:br>
            <a:r>
              <a:rPr lang="zh-CN" altLang="en-US" sz="2200"/>
              <a:t>每步保留前 𝑛 个具有最高概率</a:t>
            </a:r>
            <a:endParaRPr lang="en-US" sz="2200"/>
          </a:p>
        </p:txBody>
      </p:sp>
      <p:pic>
        <p:nvPicPr>
          <p:cNvPr id="15" name="图片 14">
            <a:extLst>
              <a:ext uri="{FF2B5EF4-FFF2-40B4-BE49-F238E27FC236}">
                <a16:creationId xmlns:a16="http://schemas.microsoft.com/office/drawing/2014/main" id="{AF634A2D-D4E6-BB09-39B6-E3F86FD4E3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7076" y="3941363"/>
            <a:ext cx="3968684" cy="2016637"/>
          </a:xfrm>
          <a:prstGeom prst="rect">
            <a:avLst/>
          </a:prstGeom>
        </p:spPr>
      </p:pic>
      <p:sp>
        <p:nvSpPr>
          <p:cNvPr id="3" name="灯片编号占位符 2">
            <a:extLst>
              <a:ext uri="{FF2B5EF4-FFF2-40B4-BE49-F238E27FC236}">
                <a16:creationId xmlns:a16="http://schemas.microsoft.com/office/drawing/2014/main" id="{15C4E0C6-288A-ABD8-A74C-D7D88EA40643}"/>
              </a:ext>
            </a:extLst>
          </p:cNvPr>
          <p:cNvSpPr>
            <a:spLocks noGrp="1"/>
          </p:cNvSpPr>
          <p:nvPr>
            <p:ph type="sldNum" sz="quarter" idx="12"/>
          </p:nvPr>
        </p:nvSpPr>
        <p:spPr/>
        <p:txBody>
          <a:bodyPr/>
          <a:lstStyle/>
          <a:p>
            <a:fld id="{EC78E7B1-3FC2-4821-B144-3AA6EF938D0A}" type="slidenum">
              <a:rPr lang="zh-CN" altLang="en-US" sz="1400" b="1" smtClean="0"/>
              <a:pPr/>
              <a:t>59</a:t>
            </a:fld>
            <a:r>
              <a:rPr lang="zh-CN" altLang="en-US"/>
              <a:t> </a:t>
            </a:r>
            <a:r>
              <a:rPr lang="en-US" altLang="zh-CN"/>
              <a:t>/ 82</a:t>
            </a:r>
            <a:endParaRPr lang="zh-CN" altLang="en-US" dirty="0"/>
          </a:p>
        </p:txBody>
      </p:sp>
    </p:spTree>
    <p:extLst>
      <p:ext uri="{BB962C8B-B14F-4D97-AF65-F5344CB8AC3E}">
        <p14:creationId xmlns:p14="http://schemas.microsoft.com/office/powerpoint/2010/main" val="3480624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19BA37-E3F4-B3F7-4593-53CE69E1C7C4}"/>
              </a:ext>
            </a:extLst>
          </p:cNvPr>
          <p:cNvSpPr>
            <a:spLocks noGrp="1"/>
          </p:cNvSpPr>
          <p:nvPr>
            <p:ph type="title"/>
          </p:nvPr>
        </p:nvSpPr>
        <p:spPr/>
        <p:txBody>
          <a:bodyPr/>
          <a:lstStyle/>
          <a:p>
            <a:r>
              <a:rPr lang="zh-CN" altLang="en-US"/>
              <a:t>大模型、大数据</a:t>
            </a:r>
            <a:endParaRPr lang="en-US"/>
          </a:p>
        </p:txBody>
      </p:sp>
      <p:graphicFrame>
        <p:nvGraphicFramePr>
          <p:cNvPr id="6" name="表格 5">
            <a:extLst>
              <a:ext uri="{FF2B5EF4-FFF2-40B4-BE49-F238E27FC236}">
                <a16:creationId xmlns:a16="http://schemas.microsoft.com/office/drawing/2014/main" id="{AFF7C2A3-841A-4AB6-DFF1-AD3F866B74C9}"/>
              </a:ext>
            </a:extLst>
          </p:cNvPr>
          <p:cNvGraphicFramePr>
            <a:graphicFrameLocks noGrp="1"/>
          </p:cNvGraphicFramePr>
          <p:nvPr>
            <p:extLst>
              <p:ext uri="{D42A27DB-BD31-4B8C-83A1-F6EECF244321}">
                <p14:modId xmlns:p14="http://schemas.microsoft.com/office/powerpoint/2010/main" val="4222452991"/>
              </p:ext>
            </p:extLst>
          </p:nvPr>
        </p:nvGraphicFramePr>
        <p:xfrm>
          <a:off x="728662" y="1081239"/>
          <a:ext cx="10734676" cy="3657599"/>
        </p:xfrm>
        <a:graphic>
          <a:graphicData uri="http://schemas.openxmlformats.org/drawingml/2006/table">
            <a:tbl>
              <a:tblPr firstRow="1" bandRow="1">
                <a:tableStyleId>{BC89EF96-8CEA-46FF-86C4-4CE0E7609802}</a:tableStyleId>
              </a:tblPr>
              <a:tblGrid>
                <a:gridCol w="2034203">
                  <a:extLst>
                    <a:ext uri="{9D8B030D-6E8A-4147-A177-3AD203B41FA5}">
                      <a16:colId xmlns:a16="http://schemas.microsoft.com/office/drawing/2014/main" val="2716730703"/>
                    </a:ext>
                  </a:extLst>
                </a:gridCol>
                <a:gridCol w="1465006">
                  <a:extLst>
                    <a:ext uri="{9D8B030D-6E8A-4147-A177-3AD203B41FA5}">
                      <a16:colId xmlns:a16="http://schemas.microsoft.com/office/drawing/2014/main" val="2963181423"/>
                    </a:ext>
                  </a:extLst>
                </a:gridCol>
                <a:gridCol w="1799303">
                  <a:extLst>
                    <a:ext uri="{9D8B030D-6E8A-4147-A177-3AD203B41FA5}">
                      <a16:colId xmlns:a16="http://schemas.microsoft.com/office/drawing/2014/main" val="1759170546"/>
                    </a:ext>
                  </a:extLst>
                </a:gridCol>
                <a:gridCol w="5436164">
                  <a:extLst>
                    <a:ext uri="{9D8B030D-6E8A-4147-A177-3AD203B41FA5}">
                      <a16:colId xmlns:a16="http://schemas.microsoft.com/office/drawing/2014/main" val="1920144030"/>
                    </a:ext>
                  </a:extLst>
                </a:gridCol>
              </a:tblGrid>
              <a:tr h="630883">
                <a:tc>
                  <a:txBody>
                    <a:bodyPr/>
                    <a:lstStyle/>
                    <a:p>
                      <a:pPr algn="ctr" fontAlgn="b"/>
                      <a:r>
                        <a:rPr lang="zh-CN" altLang="en-US" sz="2400" b="1" u="none" strike="noStrike">
                          <a:solidFill>
                            <a:schemeClr val="bg1"/>
                          </a:solidFill>
                          <a:effectLst/>
                        </a:rPr>
                        <a:t>模型</a:t>
                      </a:r>
                      <a:endParaRPr lang="zh-CN" altLang="en-US" sz="2400" b="1" i="0" u="none" strike="noStrike">
                        <a:solidFill>
                          <a:schemeClr val="bg1"/>
                        </a:solidFill>
                        <a:effectLst/>
                        <a:latin typeface="Aptos Narrow" panose="020B0004020202020204" pitchFamily="34" charset="0"/>
                      </a:endParaRPr>
                    </a:p>
                  </a:txBody>
                  <a:tcPr marL="9525" marR="9525" marT="9525" marB="0" anchor="ctr">
                    <a:solidFill>
                      <a:schemeClr val="accent5"/>
                    </a:solidFill>
                  </a:tcPr>
                </a:tc>
                <a:tc>
                  <a:txBody>
                    <a:bodyPr/>
                    <a:lstStyle/>
                    <a:p>
                      <a:pPr algn="ctr" fontAlgn="b"/>
                      <a:r>
                        <a:rPr lang="zh-CN" altLang="en-US" sz="2400" b="1" u="none" strike="noStrike">
                          <a:solidFill>
                            <a:schemeClr val="bg1"/>
                          </a:solidFill>
                          <a:effectLst/>
                        </a:rPr>
                        <a:t>参数量</a:t>
                      </a:r>
                      <a:endParaRPr lang="zh-CN" altLang="en-US" sz="2400" b="1" i="0" u="none" strike="noStrike">
                        <a:solidFill>
                          <a:schemeClr val="bg1"/>
                        </a:solidFill>
                        <a:effectLst/>
                        <a:latin typeface="Aptos Narrow" panose="020B0004020202020204" pitchFamily="34" charset="0"/>
                      </a:endParaRPr>
                    </a:p>
                  </a:txBody>
                  <a:tcPr marL="9525" marR="9525" marT="9525" marB="0" anchor="ctr">
                    <a:solidFill>
                      <a:schemeClr val="accent5"/>
                    </a:solidFill>
                  </a:tcPr>
                </a:tc>
                <a:tc>
                  <a:txBody>
                    <a:bodyPr/>
                    <a:lstStyle/>
                    <a:p>
                      <a:pPr algn="ctr" fontAlgn="b"/>
                      <a:r>
                        <a:rPr lang="zh-CN" altLang="en-US" sz="2400" b="1" u="none" strike="noStrike">
                          <a:solidFill>
                            <a:schemeClr val="bg1"/>
                          </a:solidFill>
                          <a:effectLst/>
                        </a:rPr>
                        <a:t>训练数据量</a:t>
                      </a:r>
                      <a:endParaRPr lang="zh-CN" altLang="en-US" sz="2400" b="1" i="0" u="none" strike="noStrike">
                        <a:solidFill>
                          <a:schemeClr val="bg1"/>
                        </a:solidFill>
                        <a:effectLst/>
                        <a:latin typeface="Aptos Narrow" panose="020B0004020202020204" pitchFamily="34" charset="0"/>
                      </a:endParaRPr>
                    </a:p>
                  </a:txBody>
                  <a:tcPr marL="9525" marR="9525" marT="9525" marB="0" anchor="ctr">
                    <a:solidFill>
                      <a:schemeClr val="accent5"/>
                    </a:solidFill>
                  </a:tcPr>
                </a:tc>
                <a:tc>
                  <a:txBody>
                    <a:bodyPr/>
                    <a:lstStyle/>
                    <a:p>
                      <a:pPr algn="ctr" fontAlgn="b"/>
                      <a:r>
                        <a:rPr lang="zh-CN" altLang="en-US" sz="2400" b="1" u="none" strike="noStrike">
                          <a:solidFill>
                            <a:schemeClr val="bg1"/>
                          </a:solidFill>
                          <a:effectLst/>
                        </a:rPr>
                        <a:t>贡 献</a:t>
                      </a:r>
                      <a:endParaRPr lang="zh-CN" altLang="en-US" sz="2400" b="1" i="0" u="none" strike="noStrike">
                        <a:solidFill>
                          <a:schemeClr val="bg1"/>
                        </a:solidFill>
                        <a:effectLst/>
                        <a:latin typeface="Aptos Narrow" panose="020B0004020202020204" pitchFamily="34" charset="0"/>
                      </a:endParaRPr>
                    </a:p>
                  </a:txBody>
                  <a:tcPr marL="9525" marR="9525" marT="9525" marB="0" anchor="ctr">
                    <a:solidFill>
                      <a:schemeClr val="accent5"/>
                    </a:solidFill>
                  </a:tcPr>
                </a:tc>
                <a:extLst>
                  <a:ext uri="{0D108BD9-81ED-4DB2-BD59-A6C34878D82A}">
                    <a16:rowId xmlns:a16="http://schemas.microsoft.com/office/drawing/2014/main" val="629744017"/>
                  </a:ext>
                </a:extLst>
              </a:tr>
              <a:tr h="756679">
                <a:tc>
                  <a:txBody>
                    <a:bodyPr/>
                    <a:lstStyle/>
                    <a:p>
                      <a:pPr algn="ctr" fontAlgn="b"/>
                      <a:r>
                        <a:rPr lang="en-US" sz="2000" b="0" u="none" strike="noStrike" dirty="0">
                          <a:solidFill>
                            <a:srgbClr val="000000"/>
                          </a:solidFill>
                          <a:effectLst/>
                        </a:rPr>
                        <a:t>GPT-3</a:t>
                      </a:r>
                    </a:p>
                    <a:p>
                      <a:pPr algn="ctr" fontAlgn="b"/>
                      <a:r>
                        <a:rPr lang="en-US" altLang="zh-CN" sz="1800" b="0" i="0" u="none" strike="noStrike" dirty="0">
                          <a:solidFill>
                            <a:schemeClr val="bg1">
                              <a:lumMod val="50000"/>
                            </a:schemeClr>
                          </a:solidFill>
                          <a:effectLst/>
                          <a:latin typeface="+mn-ea"/>
                          <a:ea typeface="+mn-ea"/>
                        </a:rPr>
                        <a:t>OpenAI</a:t>
                      </a:r>
                      <a:r>
                        <a:rPr lang="en-US" sz="1800" b="0" i="0" u="none" strike="noStrike" dirty="0">
                          <a:solidFill>
                            <a:schemeClr val="bg1">
                              <a:lumMod val="50000"/>
                            </a:schemeClr>
                          </a:solidFill>
                          <a:effectLst/>
                          <a:latin typeface="+mn-ea"/>
                          <a:ea typeface="+mn-ea"/>
                        </a:rPr>
                        <a:t> </a:t>
                      </a:r>
                      <a:r>
                        <a:rPr lang="zh-CN" altLang="en-US" sz="1800" b="0" i="0" u="none" strike="noStrike" dirty="0">
                          <a:solidFill>
                            <a:schemeClr val="bg1">
                              <a:lumMod val="50000"/>
                            </a:schemeClr>
                          </a:solidFill>
                          <a:effectLst/>
                          <a:latin typeface="+mn-ea"/>
                          <a:ea typeface="+mn-ea"/>
                        </a:rPr>
                        <a:t> </a:t>
                      </a:r>
                      <a:r>
                        <a:rPr lang="en-US" altLang="zh-CN" sz="1800" b="0" i="0" u="none" strike="noStrike" dirty="0">
                          <a:solidFill>
                            <a:schemeClr val="bg1">
                              <a:lumMod val="50000"/>
                            </a:schemeClr>
                          </a:solidFill>
                          <a:effectLst/>
                          <a:latin typeface="+mn-ea"/>
                          <a:ea typeface="+mn-ea"/>
                        </a:rPr>
                        <a:t>2020</a:t>
                      </a:r>
                      <a:endParaRPr lang="en-US" sz="1800" b="0" i="0" u="none" strike="noStrike" dirty="0">
                        <a:solidFill>
                          <a:srgbClr val="000000"/>
                        </a:solidFill>
                        <a:effectLst/>
                        <a:latin typeface="+mn-ea"/>
                        <a:ea typeface="+mn-ea"/>
                      </a:endParaRPr>
                    </a:p>
                  </a:txBody>
                  <a:tcPr marL="9525" marR="9525" marT="9525" marB="0" anchor="ctr"/>
                </a:tc>
                <a:tc>
                  <a:txBody>
                    <a:bodyPr/>
                    <a:lstStyle/>
                    <a:p>
                      <a:pPr algn="ctr" fontAlgn="b"/>
                      <a:r>
                        <a:rPr lang="en-US" sz="2000" b="0" u="none" strike="noStrike">
                          <a:solidFill>
                            <a:srgbClr val="000000"/>
                          </a:solidFill>
                          <a:effectLst/>
                        </a:rPr>
                        <a:t>175B</a:t>
                      </a:r>
                      <a:endParaRPr lang="en-US" sz="2000" b="0" i="0" u="none" strike="noStrike">
                        <a:solidFill>
                          <a:srgbClr val="000000"/>
                        </a:solidFill>
                        <a:effectLst/>
                        <a:latin typeface="Aptos Narrow" panose="020B0004020202020204" pitchFamily="34" charset="0"/>
                      </a:endParaRPr>
                    </a:p>
                  </a:txBody>
                  <a:tcPr marL="9525" marR="9525" marT="9525" marB="0" anchor="ctr"/>
                </a:tc>
                <a:tc>
                  <a:txBody>
                    <a:bodyPr/>
                    <a:lstStyle/>
                    <a:p>
                      <a:pPr algn="ctr" fontAlgn="b"/>
                      <a:r>
                        <a:rPr lang="en-US" sz="2000" b="0" u="none" strike="noStrike">
                          <a:solidFill>
                            <a:srgbClr val="000000"/>
                          </a:solidFill>
                          <a:effectLst/>
                        </a:rPr>
                        <a:t>300B token</a:t>
                      </a:r>
                      <a:endParaRPr lang="en-US" sz="2000" b="0" i="0" u="none" strike="noStrike">
                        <a:solidFill>
                          <a:srgbClr val="000000"/>
                        </a:solidFill>
                        <a:effectLst/>
                        <a:latin typeface="Aptos Narrow" panose="020B0004020202020204" pitchFamily="34" charset="0"/>
                      </a:endParaRPr>
                    </a:p>
                  </a:txBody>
                  <a:tcPr marL="9525" marR="9525" marT="9525" marB="0" anchor="ctr"/>
                </a:tc>
                <a:tc>
                  <a:txBody>
                    <a:bodyPr/>
                    <a:lstStyle/>
                    <a:p>
                      <a:pPr algn="ctr" fontAlgn="b"/>
                      <a:r>
                        <a:rPr lang="zh-CN" altLang="en-US" sz="2200" b="0" u="none" strike="noStrike">
                          <a:solidFill>
                            <a:srgbClr val="000000"/>
                          </a:solidFill>
                          <a:effectLst/>
                        </a:rPr>
                        <a:t>首次展示大模型的</a:t>
                      </a:r>
                      <a:r>
                        <a:rPr lang="zh-CN" altLang="en-US" sz="2200" b="1" u="none" strike="noStrike">
                          <a:solidFill>
                            <a:schemeClr val="accent2"/>
                          </a:solidFill>
                          <a:effectLst/>
                        </a:rPr>
                        <a:t>零样本</a:t>
                      </a:r>
                      <a:r>
                        <a:rPr lang="zh-CN" altLang="en-US" sz="2200" b="0" u="none" strike="noStrike">
                          <a:solidFill>
                            <a:srgbClr val="000000"/>
                          </a:solidFill>
                          <a:effectLst/>
                        </a:rPr>
                        <a:t>能力</a:t>
                      </a:r>
                      <a:endParaRPr lang="zh-CN" altLang="en-US" sz="2200" b="0" i="0" u="none" strike="noStrike">
                        <a:solidFill>
                          <a:srgbClr val="000000"/>
                        </a:solidFill>
                        <a:effectLst/>
                        <a:latin typeface="Aptos Narrow" panose="020B0004020202020204" pitchFamily="34" charset="0"/>
                      </a:endParaRPr>
                    </a:p>
                  </a:txBody>
                  <a:tcPr marL="9525" marR="9525" marT="9525" marB="0" anchor="ctr"/>
                </a:tc>
                <a:extLst>
                  <a:ext uri="{0D108BD9-81ED-4DB2-BD59-A6C34878D82A}">
                    <a16:rowId xmlns:a16="http://schemas.microsoft.com/office/drawing/2014/main" val="2098241232"/>
                  </a:ext>
                </a:extLst>
              </a:tr>
              <a:tr h="756679">
                <a:tc>
                  <a:txBody>
                    <a:bodyPr/>
                    <a:lstStyle/>
                    <a:p>
                      <a:pPr algn="ctr" fontAlgn="b"/>
                      <a:r>
                        <a:rPr lang="en-US" sz="2000" b="0" u="none" strike="noStrike" dirty="0">
                          <a:solidFill>
                            <a:srgbClr val="000000"/>
                          </a:solidFill>
                          <a:effectLst/>
                        </a:rPr>
                        <a:t>Chinchilla</a:t>
                      </a:r>
                    </a:p>
                    <a:p>
                      <a:pPr algn="ctr">
                        <a:lnSpc>
                          <a:spcPct val="130000"/>
                        </a:lnSpc>
                      </a:pPr>
                      <a:r>
                        <a:rPr lang="en-US" sz="1800" dirty="0">
                          <a:solidFill>
                            <a:schemeClr val="bg1">
                              <a:lumMod val="50000"/>
                            </a:schemeClr>
                          </a:solidFill>
                          <a:latin typeface="+mn-ea"/>
                          <a:ea typeface="+mn-ea"/>
                        </a:rPr>
                        <a:t>DeepMind  </a:t>
                      </a:r>
                      <a:r>
                        <a:rPr lang="en-US" altLang="zh-CN" sz="1800" dirty="0">
                          <a:solidFill>
                            <a:schemeClr val="bg1">
                              <a:lumMod val="50000"/>
                            </a:schemeClr>
                          </a:solidFill>
                          <a:latin typeface="+mn-ea"/>
                          <a:ea typeface="+mn-ea"/>
                        </a:rPr>
                        <a:t>2022</a:t>
                      </a:r>
                      <a:endParaRPr lang="en-US" sz="1800" dirty="0">
                        <a:solidFill>
                          <a:schemeClr val="bg1">
                            <a:lumMod val="50000"/>
                          </a:schemeClr>
                        </a:solidFill>
                        <a:latin typeface="+mn-ea"/>
                        <a:ea typeface="+mn-ea"/>
                      </a:endParaRPr>
                    </a:p>
                  </a:txBody>
                  <a:tcPr marL="9525" marR="9525" marT="9525" marB="0" anchor="ctr"/>
                </a:tc>
                <a:tc>
                  <a:txBody>
                    <a:bodyPr/>
                    <a:lstStyle/>
                    <a:p>
                      <a:pPr algn="ctr" fontAlgn="b"/>
                      <a:r>
                        <a:rPr lang="en-US" sz="2000" b="0" u="none" strike="noStrike">
                          <a:solidFill>
                            <a:srgbClr val="000000"/>
                          </a:solidFill>
                          <a:effectLst/>
                        </a:rPr>
                        <a:t>70B</a:t>
                      </a:r>
                      <a:endParaRPr lang="en-US" sz="2000" b="0" i="0" u="none" strike="noStrike">
                        <a:solidFill>
                          <a:srgbClr val="000000"/>
                        </a:solidFill>
                        <a:effectLst/>
                        <a:latin typeface="Aptos Narrow" panose="020B0004020202020204" pitchFamily="34" charset="0"/>
                      </a:endParaRPr>
                    </a:p>
                  </a:txBody>
                  <a:tcPr marL="9525" marR="9525" marT="9525" marB="0" anchor="ctr"/>
                </a:tc>
                <a:tc>
                  <a:txBody>
                    <a:bodyPr/>
                    <a:lstStyle/>
                    <a:p>
                      <a:pPr algn="ctr" fontAlgn="b"/>
                      <a:r>
                        <a:rPr lang="en-US" sz="2000" b="1" u="none" strike="noStrike">
                          <a:solidFill>
                            <a:schemeClr val="accent1"/>
                          </a:solidFill>
                          <a:effectLst/>
                        </a:rPr>
                        <a:t>1.4T</a:t>
                      </a:r>
                      <a:r>
                        <a:rPr lang="en-US" sz="2000" b="0" u="none" strike="noStrike">
                          <a:solidFill>
                            <a:srgbClr val="000000"/>
                          </a:solidFill>
                          <a:effectLst/>
                        </a:rPr>
                        <a:t> token</a:t>
                      </a:r>
                      <a:endParaRPr lang="en-US" sz="2000" b="0" i="0" u="none" strike="noStrike">
                        <a:solidFill>
                          <a:srgbClr val="000000"/>
                        </a:solidFill>
                        <a:effectLst/>
                        <a:latin typeface="Aptos Narrow" panose="020B0004020202020204" pitchFamily="34" charset="0"/>
                      </a:endParaRPr>
                    </a:p>
                  </a:txBody>
                  <a:tcPr marL="9525" marR="9525" marT="9525" marB="0" anchor="ctr"/>
                </a:tc>
                <a:tc>
                  <a:txBody>
                    <a:bodyPr/>
                    <a:lstStyle/>
                    <a:p>
                      <a:pPr algn="ctr" fontAlgn="b"/>
                      <a:r>
                        <a:rPr lang="zh-CN" altLang="en-US" sz="2200" b="0" u="none" strike="noStrike">
                          <a:solidFill>
                            <a:srgbClr val="000000"/>
                          </a:solidFill>
                          <a:effectLst/>
                        </a:rPr>
                        <a:t>数据效率优先，验证“</a:t>
                      </a:r>
                      <a:r>
                        <a:rPr lang="zh-CN" altLang="en-US" sz="2200" b="1" u="none" strike="noStrike">
                          <a:solidFill>
                            <a:schemeClr val="accent2"/>
                          </a:solidFill>
                          <a:effectLst/>
                        </a:rPr>
                        <a:t>均衡扩展</a:t>
                      </a:r>
                      <a:r>
                        <a:rPr lang="zh-CN" altLang="en-US" sz="2200" b="0" u="none" strike="noStrike">
                          <a:solidFill>
                            <a:srgbClr val="000000"/>
                          </a:solidFill>
                          <a:effectLst/>
                        </a:rPr>
                        <a:t>”理论</a:t>
                      </a:r>
                      <a:endParaRPr lang="en-US" altLang="zh-CN" sz="2200" b="0" u="none" strike="noStrike">
                        <a:solidFill>
                          <a:srgbClr val="000000"/>
                        </a:solidFill>
                        <a:effectLst/>
                      </a:endParaRPr>
                    </a:p>
                    <a:p>
                      <a:pPr algn="ctr" fontAlgn="b">
                        <a:lnSpc>
                          <a:spcPct val="130000"/>
                        </a:lnSpc>
                      </a:pPr>
                      <a:r>
                        <a:rPr lang="zh-CN" altLang="en-US" sz="1800" b="0" i="0" u="none" strike="noStrike">
                          <a:solidFill>
                            <a:schemeClr val="bg1">
                              <a:lumMod val="50000"/>
                            </a:schemeClr>
                          </a:solidFill>
                          <a:effectLst/>
                          <a:latin typeface="Aptos Narrow" panose="020B0004020202020204" pitchFamily="34" charset="0"/>
                        </a:rPr>
                        <a:t>更小的参数量比更大模型</a:t>
                      </a:r>
                      <a:r>
                        <a:rPr lang="en-US" altLang="zh-CN" sz="1800" b="0" i="0" u="none" strike="noStrike">
                          <a:solidFill>
                            <a:schemeClr val="bg1">
                              <a:lumMod val="50000"/>
                            </a:schemeClr>
                          </a:solidFill>
                          <a:effectLst/>
                          <a:latin typeface="Aptos Narrow" panose="020B0004020202020204" pitchFamily="34" charset="0"/>
                        </a:rPr>
                        <a:t>(</a:t>
                      </a:r>
                      <a:r>
                        <a:rPr lang="zh-CN" altLang="en-US" sz="1800" b="0" i="0" u="none" strike="noStrike">
                          <a:solidFill>
                            <a:schemeClr val="bg1">
                              <a:lumMod val="50000"/>
                            </a:schemeClr>
                          </a:solidFill>
                          <a:effectLst/>
                          <a:latin typeface="Aptos Narrow" panose="020B0004020202020204" pitchFamily="34" charset="0"/>
                        </a:rPr>
                        <a:t>如</a:t>
                      </a:r>
                      <a:r>
                        <a:rPr lang="en-US" altLang="zh-CN" sz="1800" b="0" i="0" u="none" strike="noStrike">
                          <a:solidFill>
                            <a:schemeClr val="bg1">
                              <a:lumMod val="50000"/>
                            </a:schemeClr>
                          </a:solidFill>
                          <a:effectLst/>
                          <a:latin typeface="Aptos Narrow" panose="020B0004020202020204" pitchFamily="34" charset="0"/>
                        </a:rPr>
                        <a:t>GPT-3)</a:t>
                      </a:r>
                      <a:r>
                        <a:rPr lang="zh-CN" altLang="en-US" sz="1800" b="0" i="0" u="none" strike="noStrike">
                          <a:solidFill>
                            <a:schemeClr val="bg1">
                              <a:lumMod val="50000"/>
                            </a:schemeClr>
                          </a:solidFill>
                          <a:effectLst/>
                          <a:latin typeface="Aptos Narrow" panose="020B0004020202020204" pitchFamily="34" charset="0"/>
                        </a:rPr>
                        <a:t>更强</a:t>
                      </a:r>
                    </a:p>
                  </a:txBody>
                  <a:tcPr marL="9525" marR="9525" marT="9525" marB="0" anchor="ctr"/>
                </a:tc>
                <a:extLst>
                  <a:ext uri="{0D108BD9-81ED-4DB2-BD59-A6C34878D82A}">
                    <a16:rowId xmlns:a16="http://schemas.microsoft.com/office/drawing/2014/main" val="2437409462"/>
                  </a:ext>
                </a:extLst>
              </a:tr>
              <a:tr h="756679">
                <a:tc>
                  <a:txBody>
                    <a:bodyPr/>
                    <a:lstStyle/>
                    <a:p>
                      <a:pPr algn="ctr" fontAlgn="b"/>
                      <a:r>
                        <a:rPr lang="en-US" sz="2000" b="0" u="none" strike="noStrike" dirty="0" err="1">
                          <a:solidFill>
                            <a:srgbClr val="000000"/>
                          </a:solidFill>
                          <a:effectLst/>
                        </a:rPr>
                        <a:t>PaLM</a:t>
                      </a:r>
                      <a:endParaRPr lang="en-US" sz="2000" b="0" u="none" strike="noStrike" dirty="0">
                        <a:solidFill>
                          <a:srgbClr val="000000"/>
                        </a:solidFill>
                        <a:effectLst/>
                      </a:endParaRPr>
                    </a:p>
                    <a:p>
                      <a:pPr algn="ctr" fontAlgn="b">
                        <a:lnSpc>
                          <a:spcPct val="130000"/>
                        </a:lnSpc>
                      </a:pPr>
                      <a:r>
                        <a:rPr lang="en-US" sz="1800" b="0" i="0" u="none" strike="noStrike" dirty="0">
                          <a:solidFill>
                            <a:schemeClr val="bg1">
                              <a:lumMod val="50000"/>
                            </a:schemeClr>
                          </a:solidFill>
                          <a:effectLst/>
                          <a:latin typeface="+mn-ea"/>
                          <a:ea typeface="+mn-ea"/>
                        </a:rPr>
                        <a:t>Google </a:t>
                      </a:r>
                      <a:r>
                        <a:rPr lang="zh-CN" altLang="en-US" sz="1800" b="0" i="0" u="none" strike="noStrike" dirty="0">
                          <a:solidFill>
                            <a:schemeClr val="bg1">
                              <a:lumMod val="50000"/>
                            </a:schemeClr>
                          </a:solidFill>
                          <a:effectLst/>
                          <a:latin typeface="+mn-ea"/>
                          <a:ea typeface="+mn-ea"/>
                        </a:rPr>
                        <a:t> </a:t>
                      </a:r>
                      <a:r>
                        <a:rPr lang="en-US" altLang="zh-CN" sz="1800" b="0" i="0" u="none" strike="noStrike" dirty="0">
                          <a:solidFill>
                            <a:schemeClr val="bg1">
                              <a:lumMod val="50000"/>
                            </a:schemeClr>
                          </a:solidFill>
                          <a:effectLst/>
                          <a:latin typeface="+mn-ea"/>
                          <a:ea typeface="+mn-ea"/>
                        </a:rPr>
                        <a:t>2022</a:t>
                      </a:r>
                      <a:endParaRPr lang="en-US" sz="1800" b="0" i="0" u="none" strike="noStrike" dirty="0">
                        <a:solidFill>
                          <a:schemeClr val="bg1">
                            <a:lumMod val="50000"/>
                          </a:schemeClr>
                        </a:solidFill>
                        <a:effectLst/>
                        <a:latin typeface="+mn-ea"/>
                        <a:ea typeface="+mn-ea"/>
                      </a:endParaRPr>
                    </a:p>
                  </a:txBody>
                  <a:tcPr marL="9525" marR="9525" marT="9525" marB="0" anchor="ctr"/>
                </a:tc>
                <a:tc>
                  <a:txBody>
                    <a:bodyPr/>
                    <a:lstStyle/>
                    <a:p>
                      <a:pPr algn="ctr" fontAlgn="b"/>
                      <a:r>
                        <a:rPr lang="en-US" sz="2000" b="1" u="none" strike="noStrike">
                          <a:solidFill>
                            <a:schemeClr val="accent1"/>
                          </a:solidFill>
                          <a:effectLst/>
                        </a:rPr>
                        <a:t>540</a:t>
                      </a:r>
                      <a:r>
                        <a:rPr lang="en-US" sz="2000" b="0" u="none" strike="noStrike">
                          <a:solidFill>
                            <a:srgbClr val="000000"/>
                          </a:solidFill>
                          <a:effectLst/>
                        </a:rPr>
                        <a:t>B</a:t>
                      </a:r>
                      <a:endParaRPr lang="en-US" sz="2000" b="0" i="0" u="none" strike="noStrike">
                        <a:solidFill>
                          <a:srgbClr val="000000"/>
                        </a:solidFill>
                        <a:effectLst/>
                        <a:latin typeface="Aptos Narrow" panose="020B0004020202020204" pitchFamily="34" charset="0"/>
                      </a:endParaRPr>
                    </a:p>
                  </a:txBody>
                  <a:tcPr marL="9525" marR="9525" marT="9525" marB="0" anchor="ctr"/>
                </a:tc>
                <a:tc>
                  <a:txBody>
                    <a:bodyPr/>
                    <a:lstStyle/>
                    <a:p>
                      <a:pPr algn="ctr" fontAlgn="b"/>
                      <a:r>
                        <a:rPr lang="en-US" sz="2000" b="0" u="none" strike="noStrike">
                          <a:solidFill>
                            <a:srgbClr val="000000"/>
                          </a:solidFill>
                          <a:effectLst/>
                        </a:rPr>
                        <a:t>780B token</a:t>
                      </a:r>
                      <a:endParaRPr lang="en-US" sz="2000" b="0" i="0" u="none" strike="noStrike">
                        <a:solidFill>
                          <a:srgbClr val="000000"/>
                        </a:solidFill>
                        <a:effectLst/>
                        <a:latin typeface="Aptos Narrow" panose="020B0004020202020204" pitchFamily="34" charset="0"/>
                      </a:endParaRPr>
                    </a:p>
                  </a:txBody>
                  <a:tcPr marL="9525" marR="9525" marT="9525" marB="0" anchor="ctr"/>
                </a:tc>
                <a:tc>
                  <a:txBody>
                    <a:bodyPr/>
                    <a:lstStyle/>
                    <a:p>
                      <a:pPr algn="ctr" fontAlgn="b"/>
                      <a:r>
                        <a:rPr lang="zh-CN" altLang="en-US" sz="2200" b="0" u="none" strike="noStrike">
                          <a:solidFill>
                            <a:srgbClr val="000000"/>
                          </a:solidFill>
                          <a:effectLst/>
                        </a:rPr>
                        <a:t>超大规模语言模型，攻克</a:t>
                      </a:r>
                      <a:r>
                        <a:rPr lang="zh-CN" altLang="en-US" sz="2200" b="1" u="none" strike="noStrike">
                          <a:solidFill>
                            <a:schemeClr val="accent2"/>
                          </a:solidFill>
                          <a:effectLst/>
                        </a:rPr>
                        <a:t>复杂推理</a:t>
                      </a:r>
                      <a:r>
                        <a:rPr lang="zh-CN" altLang="en-US" sz="2200" b="0" u="none" strike="noStrike">
                          <a:solidFill>
                            <a:srgbClr val="000000"/>
                          </a:solidFill>
                          <a:effectLst/>
                        </a:rPr>
                        <a:t>任务</a:t>
                      </a:r>
                      <a:endParaRPr lang="en-US" sz="2200" b="0" i="0" u="none" strike="noStrike">
                        <a:solidFill>
                          <a:srgbClr val="000000"/>
                        </a:solidFill>
                        <a:effectLst/>
                        <a:latin typeface="Aptos Narrow" panose="020B0004020202020204" pitchFamily="34" charset="0"/>
                      </a:endParaRPr>
                    </a:p>
                  </a:txBody>
                  <a:tcPr marL="9525" marR="9525" marT="9525" marB="0" anchor="ctr"/>
                </a:tc>
                <a:extLst>
                  <a:ext uri="{0D108BD9-81ED-4DB2-BD59-A6C34878D82A}">
                    <a16:rowId xmlns:a16="http://schemas.microsoft.com/office/drawing/2014/main" val="1153770305"/>
                  </a:ext>
                </a:extLst>
              </a:tr>
              <a:tr h="756679">
                <a:tc>
                  <a:txBody>
                    <a:bodyPr/>
                    <a:lstStyle/>
                    <a:p>
                      <a:pPr algn="ctr" fontAlgn="b"/>
                      <a:r>
                        <a:rPr lang="en-US" sz="2000" b="0" u="none" strike="noStrike">
                          <a:solidFill>
                            <a:srgbClr val="000000"/>
                          </a:solidFill>
                          <a:effectLst/>
                        </a:rPr>
                        <a:t>LLaMA</a:t>
                      </a:r>
                    </a:p>
                    <a:p>
                      <a:pPr algn="ctr" fontAlgn="b">
                        <a:lnSpc>
                          <a:spcPct val="130000"/>
                        </a:lnSpc>
                      </a:pPr>
                      <a:r>
                        <a:rPr lang="en-US" sz="1800" b="0" i="0" u="none" strike="noStrike">
                          <a:solidFill>
                            <a:schemeClr val="bg1">
                              <a:lumMod val="50000"/>
                            </a:schemeClr>
                          </a:solidFill>
                          <a:effectLst/>
                          <a:latin typeface="+mn-ea"/>
                          <a:ea typeface="+mn-ea"/>
                        </a:rPr>
                        <a:t>Meta</a:t>
                      </a:r>
                      <a:r>
                        <a:rPr lang="zh-CN" altLang="en-US" sz="1800" b="0" i="0" u="none" strike="noStrike">
                          <a:solidFill>
                            <a:schemeClr val="bg1">
                              <a:lumMod val="50000"/>
                            </a:schemeClr>
                          </a:solidFill>
                          <a:effectLst/>
                          <a:latin typeface="+mn-ea"/>
                          <a:ea typeface="+mn-ea"/>
                        </a:rPr>
                        <a:t> </a:t>
                      </a:r>
                      <a:r>
                        <a:rPr lang="en-US" altLang="zh-CN" sz="1800" b="0" i="0" u="none" strike="noStrike">
                          <a:solidFill>
                            <a:schemeClr val="bg1">
                              <a:lumMod val="50000"/>
                            </a:schemeClr>
                          </a:solidFill>
                          <a:effectLst/>
                          <a:latin typeface="+mn-ea"/>
                          <a:ea typeface="+mn-ea"/>
                        </a:rPr>
                        <a:t>2023</a:t>
                      </a:r>
                      <a:endParaRPr lang="en-US" sz="1800" b="0" i="0" u="none" strike="noStrike">
                        <a:solidFill>
                          <a:schemeClr val="bg1">
                            <a:lumMod val="50000"/>
                          </a:schemeClr>
                        </a:solidFill>
                        <a:effectLst/>
                        <a:latin typeface="+mn-ea"/>
                        <a:ea typeface="+mn-ea"/>
                      </a:endParaRPr>
                    </a:p>
                  </a:txBody>
                  <a:tcPr marL="9525" marR="9525" marT="9525" marB="0" anchor="ctr"/>
                </a:tc>
                <a:tc>
                  <a:txBody>
                    <a:bodyPr/>
                    <a:lstStyle/>
                    <a:p>
                      <a:pPr algn="ctr" fontAlgn="b"/>
                      <a:r>
                        <a:rPr lang="en-US" sz="2000" b="0" u="none" strike="noStrike">
                          <a:solidFill>
                            <a:srgbClr val="000000"/>
                          </a:solidFill>
                          <a:effectLst/>
                        </a:rPr>
                        <a:t>65B-600B</a:t>
                      </a:r>
                      <a:endParaRPr lang="en-US" sz="2000" b="0" i="0" u="none" strike="noStrike">
                        <a:solidFill>
                          <a:srgbClr val="000000"/>
                        </a:solidFill>
                        <a:effectLst/>
                        <a:latin typeface="Aptos Narrow" panose="020B0004020202020204" pitchFamily="34" charset="0"/>
                      </a:endParaRPr>
                    </a:p>
                  </a:txBody>
                  <a:tcPr marL="9525" marR="9525" marT="9525" marB="0" anchor="ctr"/>
                </a:tc>
                <a:tc>
                  <a:txBody>
                    <a:bodyPr/>
                    <a:lstStyle/>
                    <a:p>
                      <a:pPr algn="ctr" fontAlgn="b"/>
                      <a:r>
                        <a:rPr lang="en-US" sz="2000" b="0" u="none" strike="noStrike">
                          <a:solidFill>
                            <a:srgbClr val="000000"/>
                          </a:solidFill>
                          <a:effectLst/>
                        </a:rPr>
                        <a:t>1.4T token</a:t>
                      </a:r>
                      <a:endParaRPr lang="en-US" sz="2000" b="0" i="0" u="none" strike="noStrike">
                        <a:solidFill>
                          <a:srgbClr val="000000"/>
                        </a:solidFill>
                        <a:effectLst/>
                        <a:latin typeface="Aptos Narrow" panose="020B0004020202020204" pitchFamily="34" charset="0"/>
                      </a:endParaRPr>
                    </a:p>
                  </a:txBody>
                  <a:tcPr marL="9525" marR="9525" marT="9525" marB="0" anchor="ctr"/>
                </a:tc>
                <a:tc>
                  <a:txBody>
                    <a:bodyPr/>
                    <a:lstStyle/>
                    <a:p>
                      <a:pPr algn="ctr" fontAlgn="b"/>
                      <a:r>
                        <a:rPr lang="zh-CN" altLang="en-US" sz="2200" b="1" u="none" strike="noStrike" dirty="0">
                          <a:solidFill>
                            <a:schemeClr val="accent2"/>
                          </a:solidFill>
                          <a:effectLst/>
                        </a:rPr>
                        <a:t>开源</a:t>
                      </a:r>
                      <a:r>
                        <a:rPr lang="zh-CN" altLang="en-US" sz="2200" b="0" u="none" strike="noStrike" dirty="0">
                          <a:solidFill>
                            <a:srgbClr val="000000"/>
                          </a:solidFill>
                          <a:effectLst/>
                        </a:rPr>
                        <a:t>推动轻量化大模型研究</a:t>
                      </a:r>
                      <a:endParaRPr lang="zh-CN" altLang="en-US" sz="2200" b="0" i="0" u="none" strike="noStrike" dirty="0">
                        <a:solidFill>
                          <a:srgbClr val="000000"/>
                        </a:solidFill>
                        <a:effectLst/>
                        <a:latin typeface="Aptos Narrow" panose="020B0004020202020204" pitchFamily="34" charset="0"/>
                      </a:endParaRPr>
                    </a:p>
                  </a:txBody>
                  <a:tcPr marL="9525" marR="9525" marT="9525" marB="0" anchor="ctr"/>
                </a:tc>
                <a:extLst>
                  <a:ext uri="{0D108BD9-81ED-4DB2-BD59-A6C34878D82A}">
                    <a16:rowId xmlns:a16="http://schemas.microsoft.com/office/drawing/2014/main" val="4259319022"/>
                  </a:ext>
                </a:extLst>
              </a:tr>
            </a:tbl>
          </a:graphicData>
        </a:graphic>
      </p:graphicFrame>
      <p:sp>
        <p:nvSpPr>
          <p:cNvPr id="7" name="文本框 6">
            <a:extLst>
              <a:ext uri="{FF2B5EF4-FFF2-40B4-BE49-F238E27FC236}">
                <a16:creationId xmlns:a16="http://schemas.microsoft.com/office/drawing/2014/main" id="{51788FE0-C88E-13D6-8F6C-57841CBDF1C3}"/>
              </a:ext>
            </a:extLst>
          </p:cNvPr>
          <p:cNvSpPr txBox="1"/>
          <p:nvPr/>
        </p:nvSpPr>
        <p:spPr>
          <a:xfrm>
            <a:off x="2839064" y="5295305"/>
            <a:ext cx="6819900" cy="1144031"/>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400"/>
              <a:t>大模型极大扩展了模型参数、数据数量</a:t>
            </a:r>
          </a:p>
          <a:p>
            <a:pPr marL="342900" indent="-342900">
              <a:lnSpc>
                <a:spcPct val="150000"/>
              </a:lnSpc>
              <a:buFont typeface="Arial" panose="020B0604020202020204" pitchFamily="34" charset="0"/>
              <a:buChar char="•"/>
            </a:pPr>
            <a:r>
              <a:rPr lang="zh-CN" altLang="en-US" sz="2400"/>
              <a:t>需要更为复杂、精细的模型训练方法</a:t>
            </a:r>
            <a:endParaRPr lang="en-US" sz="2400"/>
          </a:p>
        </p:txBody>
      </p:sp>
      <p:sp>
        <p:nvSpPr>
          <p:cNvPr id="4" name="灯片编号占位符 3">
            <a:extLst>
              <a:ext uri="{FF2B5EF4-FFF2-40B4-BE49-F238E27FC236}">
                <a16:creationId xmlns:a16="http://schemas.microsoft.com/office/drawing/2014/main" id="{26222A7A-A2DB-7891-2EC0-C34C0BA7E0E8}"/>
              </a:ext>
            </a:extLst>
          </p:cNvPr>
          <p:cNvSpPr>
            <a:spLocks noGrp="1"/>
          </p:cNvSpPr>
          <p:nvPr>
            <p:ph type="sldNum" sz="quarter" idx="12"/>
          </p:nvPr>
        </p:nvSpPr>
        <p:spPr/>
        <p:txBody>
          <a:bodyPr/>
          <a:lstStyle/>
          <a:p>
            <a:fld id="{EC78E7B1-3FC2-4821-B144-3AA6EF938D0A}" type="slidenum">
              <a:rPr lang="zh-CN" altLang="en-US" sz="1400" b="1" smtClean="0"/>
              <a:pPr/>
              <a:t>6</a:t>
            </a:fld>
            <a:r>
              <a:rPr lang="zh-CN" altLang="en-US"/>
              <a:t> </a:t>
            </a:r>
            <a:r>
              <a:rPr lang="en-US" altLang="zh-CN"/>
              <a:t>/ 82</a:t>
            </a:r>
            <a:endParaRPr lang="zh-CN" altLang="en-US" dirty="0"/>
          </a:p>
        </p:txBody>
      </p:sp>
      <p:sp>
        <p:nvSpPr>
          <p:cNvPr id="11" name="文本框 10">
            <a:extLst>
              <a:ext uri="{FF2B5EF4-FFF2-40B4-BE49-F238E27FC236}">
                <a16:creationId xmlns:a16="http://schemas.microsoft.com/office/drawing/2014/main" id="{3C27630D-0CC7-652E-69E8-B79473970048}"/>
              </a:ext>
            </a:extLst>
          </p:cNvPr>
          <p:cNvSpPr txBox="1"/>
          <p:nvPr/>
        </p:nvSpPr>
        <p:spPr>
          <a:xfrm>
            <a:off x="3726426" y="4842987"/>
            <a:ext cx="3146322" cy="369332"/>
          </a:xfrm>
          <a:prstGeom prst="rect">
            <a:avLst/>
          </a:prstGeom>
          <a:noFill/>
        </p:spPr>
        <p:txBody>
          <a:bodyPr wrap="square">
            <a:spAutoFit/>
          </a:bodyPr>
          <a:lstStyle/>
          <a:p>
            <a:r>
              <a:rPr lang="en-US" altLang="zh-CN" dirty="0"/>
              <a:t>1T</a:t>
            </a:r>
            <a:r>
              <a:rPr lang="zh-CN" altLang="en-US" dirty="0"/>
              <a:t>（万亿）</a:t>
            </a:r>
            <a:r>
              <a:rPr lang="en-US" altLang="zh-CN" dirty="0"/>
              <a:t>= 1,000B</a:t>
            </a:r>
            <a:r>
              <a:rPr lang="zh-CN" altLang="en-US" dirty="0"/>
              <a:t>（十亿）</a:t>
            </a:r>
            <a:endParaRPr lang="en-US" dirty="0"/>
          </a:p>
        </p:txBody>
      </p:sp>
    </p:spTree>
    <p:extLst>
      <p:ext uri="{BB962C8B-B14F-4D97-AF65-F5344CB8AC3E}">
        <p14:creationId xmlns:p14="http://schemas.microsoft.com/office/powerpoint/2010/main" val="777714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0C4913-28A2-CB76-E09C-A45DD812E452}"/>
              </a:ext>
            </a:extLst>
          </p:cNvPr>
          <p:cNvSpPr>
            <a:spLocks noGrp="1"/>
          </p:cNvSpPr>
          <p:nvPr>
            <p:ph type="title"/>
          </p:nvPr>
        </p:nvSpPr>
        <p:spPr/>
        <p:txBody>
          <a:bodyPr/>
          <a:lstStyle/>
          <a:p>
            <a:r>
              <a:rPr lang="zh-CN" altLang="en-US" sz="3600">
                <a:solidFill>
                  <a:schemeClr val="bg1">
                    <a:lumMod val="50000"/>
                  </a:schemeClr>
                </a:solidFill>
              </a:rPr>
              <a:t>模型压缩方法</a:t>
            </a:r>
            <a:r>
              <a:rPr lang="en-US" altLang="zh-CN" sz="3600">
                <a:solidFill>
                  <a:schemeClr val="bg1">
                    <a:lumMod val="50000"/>
                  </a:schemeClr>
                </a:solidFill>
              </a:rPr>
              <a:t>1</a:t>
            </a:r>
            <a:r>
              <a:rPr lang="zh-CN" altLang="en-US"/>
              <a:t>：模型量化</a:t>
            </a:r>
            <a:endParaRPr lang="en-US"/>
          </a:p>
        </p:txBody>
      </p:sp>
      <p:sp>
        <p:nvSpPr>
          <p:cNvPr id="7" name="文本框 6">
            <a:extLst>
              <a:ext uri="{FF2B5EF4-FFF2-40B4-BE49-F238E27FC236}">
                <a16:creationId xmlns:a16="http://schemas.microsoft.com/office/drawing/2014/main" id="{14E6FFE7-A9F6-0D68-4227-818759FB2617}"/>
              </a:ext>
            </a:extLst>
          </p:cNvPr>
          <p:cNvSpPr txBox="1"/>
          <p:nvPr/>
        </p:nvSpPr>
        <p:spPr>
          <a:xfrm>
            <a:off x="0" y="900000"/>
            <a:ext cx="12192000" cy="590033"/>
          </a:xfrm>
          <a:prstGeom prst="rect">
            <a:avLst/>
          </a:prstGeom>
          <a:noFill/>
        </p:spPr>
        <p:txBody>
          <a:bodyPr wrap="square">
            <a:spAutoFit/>
          </a:bodyPr>
          <a:lstStyle/>
          <a:p>
            <a:pPr algn="ctr">
              <a:lnSpc>
                <a:spcPct val="150000"/>
              </a:lnSpc>
            </a:pPr>
            <a:r>
              <a:rPr lang="zh-CN" altLang="en-US" sz="2400"/>
              <a:t>在资源有限的环境下使用大模型，减少大模型占用显存。</a:t>
            </a:r>
            <a:endParaRPr lang="en-US" altLang="zh-CN" sz="2400"/>
          </a:p>
        </p:txBody>
      </p:sp>
      <p:sp>
        <p:nvSpPr>
          <p:cNvPr id="8" name="文本框 7">
            <a:extLst>
              <a:ext uri="{FF2B5EF4-FFF2-40B4-BE49-F238E27FC236}">
                <a16:creationId xmlns:a16="http://schemas.microsoft.com/office/drawing/2014/main" id="{540EF772-4FD9-52EB-2915-760FD7BB4209}"/>
              </a:ext>
            </a:extLst>
          </p:cNvPr>
          <p:cNvSpPr txBox="1"/>
          <p:nvPr/>
        </p:nvSpPr>
        <p:spPr>
          <a:xfrm>
            <a:off x="9275748" y="218834"/>
            <a:ext cx="2916252" cy="461665"/>
          </a:xfrm>
          <a:prstGeom prst="rect">
            <a:avLst/>
          </a:prstGeom>
          <a:noFill/>
        </p:spPr>
        <p:txBody>
          <a:bodyPr wrap="square">
            <a:spAutoFit/>
          </a:bodyPr>
          <a:lstStyle/>
          <a:p>
            <a:r>
              <a:rPr lang="en-US" altLang="zh-CN" sz="2400">
                <a:solidFill>
                  <a:schemeClr val="bg1">
                    <a:lumMod val="50000"/>
                  </a:schemeClr>
                </a:solidFill>
              </a:rPr>
              <a:t>Model Quantization</a:t>
            </a:r>
            <a:endParaRPr lang="en-US" sz="2400">
              <a:solidFill>
                <a:schemeClr val="bg1">
                  <a:lumMod val="50000"/>
                </a:schemeClr>
              </a:solidFill>
            </a:endParaRPr>
          </a:p>
        </p:txBody>
      </p:sp>
      <p:sp>
        <p:nvSpPr>
          <p:cNvPr id="10" name="文本框 9">
            <a:extLst>
              <a:ext uri="{FF2B5EF4-FFF2-40B4-BE49-F238E27FC236}">
                <a16:creationId xmlns:a16="http://schemas.microsoft.com/office/drawing/2014/main" id="{E39665E3-48ED-FB42-6B10-6DC331D32E31}"/>
              </a:ext>
            </a:extLst>
          </p:cNvPr>
          <p:cNvSpPr txBox="1"/>
          <p:nvPr/>
        </p:nvSpPr>
        <p:spPr>
          <a:xfrm>
            <a:off x="790575" y="1637665"/>
            <a:ext cx="11077575" cy="1056443"/>
          </a:xfrm>
          <a:prstGeom prst="rect">
            <a:avLst/>
          </a:prstGeom>
          <a:noFill/>
        </p:spPr>
        <p:txBody>
          <a:bodyPr wrap="square">
            <a:spAutoFit/>
          </a:bodyPr>
          <a:lstStyle/>
          <a:p>
            <a:pPr>
              <a:lnSpc>
                <a:spcPct val="150000"/>
              </a:lnSpc>
            </a:pPr>
            <a:r>
              <a:rPr lang="en-US" altLang="zh-CN" sz="2200">
                <a:solidFill>
                  <a:schemeClr val="accent1"/>
                </a:solidFill>
              </a:rPr>
              <a:t>INT8</a:t>
            </a:r>
            <a:r>
              <a:rPr lang="zh-CN" altLang="en-US" sz="2200" b="1">
                <a:solidFill>
                  <a:schemeClr val="accent1"/>
                </a:solidFill>
              </a:rPr>
              <a:t>量化</a:t>
            </a:r>
            <a:r>
              <a:rPr lang="zh-CN" altLang="en-US" sz="2200"/>
              <a:t>：将模型权重和激活值从浮点数（</a:t>
            </a:r>
            <a:r>
              <a:rPr lang="en-US" altLang="zh-CN" sz="2200"/>
              <a:t>FP32/FP16</a:t>
            </a:r>
            <a:r>
              <a:rPr lang="zh-CN" altLang="en-US" sz="2200"/>
              <a:t>）压缩为</a:t>
            </a:r>
            <a:r>
              <a:rPr lang="en-US" altLang="zh-CN" sz="2200"/>
              <a:t>8</a:t>
            </a:r>
            <a:r>
              <a:rPr lang="zh-CN" altLang="en-US" sz="2200"/>
              <a:t>位整数（</a:t>
            </a:r>
            <a:r>
              <a:rPr lang="en-US" altLang="zh-CN" sz="2200"/>
              <a:t>-128~127</a:t>
            </a:r>
            <a:r>
              <a:rPr lang="zh-CN" altLang="en-US" sz="2200"/>
              <a:t>）。</a:t>
            </a:r>
            <a:endParaRPr lang="en-US" altLang="zh-CN" sz="2200"/>
          </a:p>
          <a:p>
            <a:pPr>
              <a:lnSpc>
                <a:spcPct val="150000"/>
              </a:lnSpc>
            </a:pPr>
            <a:r>
              <a:rPr lang="zh-CN" altLang="en-US" sz="2200">
                <a:solidFill>
                  <a:schemeClr val="accent1"/>
                </a:solidFill>
              </a:rPr>
              <a:t>反量化</a:t>
            </a:r>
            <a:r>
              <a:rPr lang="zh-CN" altLang="en-US" sz="2200"/>
              <a:t>：将低精度数值还原为高精度表示的过程。</a:t>
            </a:r>
            <a:endParaRPr lang="en-US" sz="2200"/>
          </a:p>
        </p:txBody>
      </p:sp>
      <p:pic>
        <p:nvPicPr>
          <p:cNvPr id="12" name="图片 11">
            <a:extLst>
              <a:ext uri="{FF2B5EF4-FFF2-40B4-BE49-F238E27FC236}">
                <a16:creationId xmlns:a16="http://schemas.microsoft.com/office/drawing/2014/main" id="{5A86F105-FA01-2AAB-89D3-F82BE711AD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7624" y="3110667"/>
            <a:ext cx="3150060" cy="3330801"/>
          </a:xfrm>
          <a:prstGeom prst="rect">
            <a:avLst/>
          </a:prstGeom>
        </p:spPr>
      </p:pic>
      <p:pic>
        <p:nvPicPr>
          <p:cNvPr id="14" name="图片 13">
            <a:extLst>
              <a:ext uri="{FF2B5EF4-FFF2-40B4-BE49-F238E27FC236}">
                <a16:creationId xmlns:a16="http://schemas.microsoft.com/office/drawing/2014/main" id="{D073583E-67F6-553C-C539-B9E6A0FA1A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3690" y="3667868"/>
            <a:ext cx="4542845" cy="2688482"/>
          </a:xfrm>
          <a:prstGeom prst="rect">
            <a:avLst/>
          </a:prstGeom>
        </p:spPr>
      </p:pic>
      <p:cxnSp>
        <p:nvCxnSpPr>
          <p:cNvPr id="5" name="连接符: 曲线 4">
            <a:extLst>
              <a:ext uri="{FF2B5EF4-FFF2-40B4-BE49-F238E27FC236}">
                <a16:creationId xmlns:a16="http://schemas.microsoft.com/office/drawing/2014/main" id="{126D0D76-050A-CCC8-7D21-E9007E030336}"/>
              </a:ext>
            </a:extLst>
          </p:cNvPr>
          <p:cNvCxnSpPr>
            <a:cxnSpLocks/>
          </p:cNvCxnSpPr>
          <p:nvPr/>
        </p:nvCxnSpPr>
        <p:spPr>
          <a:xfrm rot="5400000" flipH="1" flipV="1">
            <a:off x="4546415" y="2650410"/>
            <a:ext cx="182880" cy="3840480"/>
          </a:xfrm>
          <a:prstGeom prst="curvedConnector3">
            <a:avLst>
              <a:gd name="adj1" fmla="val 395603"/>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3" name="连接符: 曲线 12">
            <a:extLst>
              <a:ext uri="{FF2B5EF4-FFF2-40B4-BE49-F238E27FC236}">
                <a16:creationId xmlns:a16="http://schemas.microsoft.com/office/drawing/2014/main" id="{D04E4560-4DCD-314D-3667-5909F88AAC0B}"/>
              </a:ext>
            </a:extLst>
          </p:cNvPr>
          <p:cNvCxnSpPr>
            <a:cxnSpLocks/>
          </p:cNvCxnSpPr>
          <p:nvPr/>
        </p:nvCxnSpPr>
        <p:spPr>
          <a:xfrm rot="5400000" flipH="1" flipV="1">
            <a:off x="4794065" y="3107610"/>
            <a:ext cx="182880" cy="2926080"/>
          </a:xfrm>
          <a:prstGeom prst="curvedConnector3">
            <a:avLst>
              <a:gd name="adj1" fmla="val 265395"/>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 name="灯片编号占位符 2">
            <a:extLst>
              <a:ext uri="{FF2B5EF4-FFF2-40B4-BE49-F238E27FC236}">
                <a16:creationId xmlns:a16="http://schemas.microsoft.com/office/drawing/2014/main" id="{A6F3C7D6-6B06-D85B-A525-C1522AA9EEFD}"/>
              </a:ext>
            </a:extLst>
          </p:cNvPr>
          <p:cNvSpPr>
            <a:spLocks noGrp="1"/>
          </p:cNvSpPr>
          <p:nvPr>
            <p:ph type="sldNum" sz="quarter" idx="12"/>
          </p:nvPr>
        </p:nvSpPr>
        <p:spPr/>
        <p:txBody>
          <a:bodyPr/>
          <a:lstStyle/>
          <a:p>
            <a:fld id="{EC78E7B1-3FC2-4821-B144-3AA6EF938D0A}" type="slidenum">
              <a:rPr lang="zh-CN" altLang="en-US" sz="1400" b="1" smtClean="0"/>
              <a:pPr/>
              <a:t>60</a:t>
            </a:fld>
            <a:r>
              <a:rPr lang="zh-CN" altLang="en-US"/>
              <a:t> </a:t>
            </a:r>
            <a:r>
              <a:rPr lang="en-US" altLang="zh-CN"/>
              <a:t>/ 82</a:t>
            </a:r>
            <a:endParaRPr lang="zh-CN" altLang="en-US" dirty="0"/>
          </a:p>
        </p:txBody>
      </p:sp>
    </p:spTree>
    <p:extLst>
      <p:ext uri="{BB962C8B-B14F-4D97-AF65-F5344CB8AC3E}">
        <p14:creationId xmlns:p14="http://schemas.microsoft.com/office/powerpoint/2010/main" val="7668966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655FE-419B-2FFD-B0F4-2B1DC15A06F6}"/>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F317965-4D08-58C1-5DE0-D22D04110226}"/>
              </a:ext>
            </a:extLst>
          </p:cNvPr>
          <p:cNvSpPr>
            <a:spLocks noGrp="1"/>
          </p:cNvSpPr>
          <p:nvPr>
            <p:ph type="title"/>
          </p:nvPr>
        </p:nvSpPr>
        <p:spPr/>
        <p:txBody>
          <a:bodyPr/>
          <a:lstStyle/>
          <a:p>
            <a:r>
              <a:rPr lang="zh-CN" altLang="en-US" sz="3600">
                <a:solidFill>
                  <a:schemeClr val="bg1">
                    <a:lumMod val="50000"/>
                  </a:schemeClr>
                </a:solidFill>
              </a:rPr>
              <a:t>模型压缩方法</a:t>
            </a:r>
            <a:r>
              <a:rPr lang="en-US" altLang="zh-CN" sz="3600">
                <a:solidFill>
                  <a:schemeClr val="bg1">
                    <a:lumMod val="50000"/>
                  </a:schemeClr>
                </a:solidFill>
              </a:rPr>
              <a:t>2</a:t>
            </a:r>
            <a:r>
              <a:rPr lang="zh-CN" altLang="en-US"/>
              <a:t>：模型蒸馏</a:t>
            </a:r>
            <a:endParaRPr lang="en-US"/>
          </a:p>
        </p:txBody>
      </p:sp>
      <p:sp>
        <p:nvSpPr>
          <p:cNvPr id="7" name="文本框 6">
            <a:extLst>
              <a:ext uri="{FF2B5EF4-FFF2-40B4-BE49-F238E27FC236}">
                <a16:creationId xmlns:a16="http://schemas.microsoft.com/office/drawing/2014/main" id="{FF92D2DB-53CE-0909-22BF-693BF360C6B5}"/>
              </a:ext>
            </a:extLst>
          </p:cNvPr>
          <p:cNvSpPr txBox="1"/>
          <p:nvPr/>
        </p:nvSpPr>
        <p:spPr>
          <a:xfrm>
            <a:off x="0" y="1077801"/>
            <a:ext cx="12192000" cy="548612"/>
          </a:xfrm>
          <a:prstGeom prst="rect">
            <a:avLst/>
          </a:prstGeom>
          <a:noFill/>
        </p:spPr>
        <p:txBody>
          <a:bodyPr wrap="square">
            <a:spAutoFit/>
          </a:bodyPr>
          <a:lstStyle/>
          <a:p>
            <a:pPr algn="ctr">
              <a:lnSpc>
                <a:spcPct val="150000"/>
              </a:lnSpc>
            </a:pPr>
            <a:r>
              <a:rPr lang="zh-CN" altLang="en-US" sz="2200"/>
              <a:t>精简模型结构：将复杂模型（教师模型）包含的知识迁移到简单模型（学生模型）中。</a:t>
            </a:r>
          </a:p>
        </p:txBody>
      </p:sp>
      <p:sp>
        <p:nvSpPr>
          <p:cNvPr id="8" name="文本框 7">
            <a:extLst>
              <a:ext uri="{FF2B5EF4-FFF2-40B4-BE49-F238E27FC236}">
                <a16:creationId xmlns:a16="http://schemas.microsoft.com/office/drawing/2014/main" id="{14A1E48C-C62B-11E8-F4D6-CC8E801BC7AA}"/>
              </a:ext>
            </a:extLst>
          </p:cNvPr>
          <p:cNvSpPr txBox="1"/>
          <p:nvPr/>
        </p:nvSpPr>
        <p:spPr>
          <a:xfrm>
            <a:off x="9361208" y="218834"/>
            <a:ext cx="2645635" cy="461665"/>
          </a:xfrm>
          <a:prstGeom prst="rect">
            <a:avLst/>
          </a:prstGeom>
          <a:noFill/>
        </p:spPr>
        <p:txBody>
          <a:bodyPr wrap="square">
            <a:spAutoFit/>
          </a:bodyPr>
          <a:lstStyle/>
          <a:p>
            <a:r>
              <a:rPr lang="en-US" altLang="zh-CN" sz="2400">
                <a:solidFill>
                  <a:schemeClr val="bg1">
                    <a:lumMod val="50000"/>
                  </a:schemeClr>
                </a:solidFill>
              </a:rPr>
              <a:t>Model Distillation</a:t>
            </a:r>
            <a:endParaRPr lang="en-US" sz="2400">
              <a:solidFill>
                <a:schemeClr val="bg1">
                  <a:lumMod val="50000"/>
                </a:schemeClr>
              </a:solidFill>
            </a:endParaRPr>
          </a:p>
        </p:txBody>
      </p:sp>
      <p:pic>
        <p:nvPicPr>
          <p:cNvPr id="11" name="图片 10">
            <a:extLst>
              <a:ext uri="{FF2B5EF4-FFF2-40B4-BE49-F238E27FC236}">
                <a16:creationId xmlns:a16="http://schemas.microsoft.com/office/drawing/2014/main" id="{28F7AFCB-B446-F442-9DB6-2FD36CC2F54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4095" y="2560558"/>
            <a:ext cx="4840747" cy="2344729"/>
          </a:xfrm>
          <a:prstGeom prst="rect">
            <a:avLst/>
          </a:prstGeom>
        </p:spPr>
      </p:pic>
      <p:pic>
        <p:nvPicPr>
          <p:cNvPr id="15" name="图片 14">
            <a:extLst>
              <a:ext uri="{FF2B5EF4-FFF2-40B4-BE49-F238E27FC236}">
                <a16:creationId xmlns:a16="http://schemas.microsoft.com/office/drawing/2014/main" id="{D0CB6A23-F775-2F9C-0AE3-CC578FEDC37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49311" y="2594426"/>
            <a:ext cx="5200872" cy="2344729"/>
          </a:xfrm>
          <a:prstGeom prst="rect">
            <a:avLst/>
          </a:prstGeom>
        </p:spPr>
      </p:pic>
      <p:sp>
        <p:nvSpPr>
          <p:cNvPr id="18" name="文本框 17">
            <a:extLst>
              <a:ext uri="{FF2B5EF4-FFF2-40B4-BE49-F238E27FC236}">
                <a16:creationId xmlns:a16="http://schemas.microsoft.com/office/drawing/2014/main" id="{7224BA75-CB83-F9AC-5B24-F6A0502A14DE}"/>
              </a:ext>
            </a:extLst>
          </p:cNvPr>
          <p:cNvSpPr txBox="1"/>
          <p:nvPr/>
        </p:nvSpPr>
        <p:spPr>
          <a:xfrm>
            <a:off x="1147805" y="5175862"/>
            <a:ext cx="3414402" cy="430887"/>
          </a:xfrm>
          <a:prstGeom prst="rect">
            <a:avLst/>
          </a:prstGeom>
          <a:noFill/>
        </p:spPr>
        <p:txBody>
          <a:bodyPr wrap="square">
            <a:spAutoFit/>
          </a:bodyPr>
          <a:lstStyle/>
          <a:p>
            <a:r>
              <a:rPr lang="zh-CN" altLang="en-US" sz="2200"/>
              <a:t>基于</a:t>
            </a:r>
            <a:r>
              <a:rPr lang="zh-CN" altLang="en-US" sz="2200" b="1"/>
              <a:t>预测分布</a:t>
            </a:r>
            <a:r>
              <a:rPr lang="zh-CN" altLang="en-US" sz="2200"/>
              <a:t>的知识蒸馏</a:t>
            </a:r>
            <a:endParaRPr lang="en-US" sz="2200"/>
          </a:p>
        </p:txBody>
      </p:sp>
      <p:sp>
        <p:nvSpPr>
          <p:cNvPr id="19" name="文本框 18">
            <a:extLst>
              <a:ext uri="{FF2B5EF4-FFF2-40B4-BE49-F238E27FC236}">
                <a16:creationId xmlns:a16="http://schemas.microsoft.com/office/drawing/2014/main" id="{6A9382B1-F34E-7D1D-A86A-D51B8DB3312D}"/>
              </a:ext>
            </a:extLst>
          </p:cNvPr>
          <p:cNvSpPr txBox="1"/>
          <p:nvPr/>
        </p:nvSpPr>
        <p:spPr>
          <a:xfrm>
            <a:off x="7394606" y="5175861"/>
            <a:ext cx="3864836" cy="430887"/>
          </a:xfrm>
          <a:prstGeom prst="rect">
            <a:avLst/>
          </a:prstGeom>
          <a:noFill/>
        </p:spPr>
        <p:txBody>
          <a:bodyPr wrap="square">
            <a:spAutoFit/>
          </a:bodyPr>
          <a:lstStyle/>
          <a:p>
            <a:r>
              <a:rPr lang="zh-CN" altLang="en-US" sz="2200"/>
              <a:t>基于</a:t>
            </a:r>
            <a:r>
              <a:rPr lang="zh-CN" altLang="en-US" sz="2200" b="1"/>
              <a:t>中间特征表示</a:t>
            </a:r>
            <a:r>
              <a:rPr lang="zh-CN" altLang="en-US" sz="2200"/>
              <a:t>的知识蒸馏</a:t>
            </a:r>
            <a:endParaRPr lang="en-US" sz="2200"/>
          </a:p>
        </p:txBody>
      </p:sp>
      <p:sp>
        <p:nvSpPr>
          <p:cNvPr id="4" name="灯片编号占位符 3">
            <a:extLst>
              <a:ext uri="{FF2B5EF4-FFF2-40B4-BE49-F238E27FC236}">
                <a16:creationId xmlns:a16="http://schemas.microsoft.com/office/drawing/2014/main" id="{13526383-2961-C3E6-FA95-FE4D61DAD2EC}"/>
              </a:ext>
            </a:extLst>
          </p:cNvPr>
          <p:cNvSpPr>
            <a:spLocks noGrp="1"/>
          </p:cNvSpPr>
          <p:nvPr>
            <p:ph type="sldNum" sz="quarter" idx="12"/>
          </p:nvPr>
        </p:nvSpPr>
        <p:spPr/>
        <p:txBody>
          <a:bodyPr/>
          <a:lstStyle/>
          <a:p>
            <a:fld id="{EC78E7B1-3FC2-4821-B144-3AA6EF938D0A}" type="slidenum">
              <a:rPr lang="zh-CN" altLang="en-US" sz="1400" b="1" smtClean="0"/>
              <a:pPr/>
              <a:t>61</a:t>
            </a:fld>
            <a:r>
              <a:rPr lang="zh-CN" altLang="en-US"/>
              <a:t> </a:t>
            </a:r>
            <a:r>
              <a:rPr lang="en-US" altLang="zh-CN"/>
              <a:t>/ 82</a:t>
            </a:r>
            <a:endParaRPr lang="zh-CN" altLang="en-US" dirty="0"/>
          </a:p>
        </p:txBody>
      </p:sp>
    </p:spTree>
    <p:extLst>
      <p:ext uri="{BB962C8B-B14F-4D97-AF65-F5344CB8AC3E}">
        <p14:creationId xmlns:p14="http://schemas.microsoft.com/office/powerpoint/2010/main" val="1485935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FAFCBC-2AC6-ABF9-B95D-0C681A225D5B}"/>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EACCD619-267F-3749-8C37-D84AC9518C2D}"/>
              </a:ext>
            </a:extLst>
          </p:cNvPr>
          <p:cNvSpPr>
            <a:spLocks noGrp="1"/>
          </p:cNvSpPr>
          <p:nvPr>
            <p:ph type="title"/>
          </p:nvPr>
        </p:nvSpPr>
        <p:spPr/>
        <p:txBody>
          <a:bodyPr/>
          <a:lstStyle/>
          <a:p>
            <a:r>
              <a:rPr lang="zh-CN" altLang="en-US" sz="3600">
                <a:solidFill>
                  <a:schemeClr val="bg1">
                    <a:lumMod val="50000"/>
                  </a:schemeClr>
                </a:solidFill>
              </a:rPr>
              <a:t>模型压缩方法</a:t>
            </a:r>
            <a:r>
              <a:rPr lang="en-US" altLang="zh-CN" sz="3600">
                <a:solidFill>
                  <a:schemeClr val="bg1">
                    <a:lumMod val="50000"/>
                  </a:schemeClr>
                </a:solidFill>
              </a:rPr>
              <a:t>3</a:t>
            </a:r>
            <a:r>
              <a:rPr lang="zh-CN" altLang="en-US"/>
              <a:t>：模型剪枝</a:t>
            </a:r>
            <a:endParaRPr lang="en-US"/>
          </a:p>
        </p:txBody>
      </p:sp>
      <p:sp>
        <p:nvSpPr>
          <p:cNvPr id="7" name="文本框 6">
            <a:extLst>
              <a:ext uri="{FF2B5EF4-FFF2-40B4-BE49-F238E27FC236}">
                <a16:creationId xmlns:a16="http://schemas.microsoft.com/office/drawing/2014/main" id="{277E0E28-FF82-A096-86D2-2DC211E215B1}"/>
              </a:ext>
            </a:extLst>
          </p:cNvPr>
          <p:cNvSpPr txBox="1"/>
          <p:nvPr/>
        </p:nvSpPr>
        <p:spPr>
          <a:xfrm>
            <a:off x="0" y="908742"/>
            <a:ext cx="12192000" cy="590033"/>
          </a:xfrm>
          <a:prstGeom prst="rect">
            <a:avLst/>
          </a:prstGeom>
          <a:noFill/>
        </p:spPr>
        <p:txBody>
          <a:bodyPr wrap="square">
            <a:spAutoFit/>
          </a:bodyPr>
          <a:lstStyle/>
          <a:p>
            <a:pPr algn="ctr">
              <a:lnSpc>
                <a:spcPct val="150000"/>
              </a:lnSpc>
            </a:pPr>
            <a:r>
              <a:rPr lang="zh-CN" altLang="en-US" sz="2400"/>
              <a:t>消减模型的参数数量。</a:t>
            </a:r>
            <a:endParaRPr lang="en-US" altLang="zh-CN" sz="2400"/>
          </a:p>
        </p:txBody>
      </p:sp>
      <p:sp>
        <p:nvSpPr>
          <p:cNvPr id="8" name="文本框 7">
            <a:extLst>
              <a:ext uri="{FF2B5EF4-FFF2-40B4-BE49-F238E27FC236}">
                <a16:creationId xmlns:a16="http://schemas.microsoft.com/office/drawing/2014/main" id="{24D151CA-E976-D7D5-5ABA-7D09B69973FC}"/>
              </a:ext>
            </a:extLst>
          </p:cNvPr>
          <p:cNvSpPr txBox="1"/>
          <p:nvPr/>
        </p:nvSpPr>
        <p:spPr>
          <a:xfrm>
            <a:off x="9378300" y="188390"/>
            <a:ext cx="2577266" cy="523220"/>
          </a:xfrm>
          <a:prstGeom prst="rect">
            <a:avLst/>
          </a:prstGeom>
          <a:noFill/>
        </p:spPr>
        <p:txBody>
          <a:bodyPr wrap="square">
            <a:spAutoFit/>
          </a:bodyPr>
          <a:lstStyle/>
          <a:p>
            <a:r>
              <a:rPr lang="en-US" altLang="zh-CN" sz="2800">
                <a:solidFill>
                  <a:schemeClr val="bg1">
                    <a:lumMod val="50000"/>
                  </a:schemeClr>
                </a:solidFill>
              </a:rPr>
              <a:t>Model Pruning</a:t>
            </a:r>
            <a:endParaRPr lang="en-US" sz="2800">
              <a:solidFill>
                <a:schemeClr val="bg1">
                  <a:lumMod val="50000"/>
                </a:schemeClr>
              </a:solidFill>
            </a:endParaRPr>
          </a:p>
        </p:txBody>
      </p:sp>
      <p:pic>
        <p:nvPicPr>
          <p:cNvPr id="5" name="图片 4">
            <a:extLst>
              <a:ext uri="{FF2B5EF4-FFF2-40B4-BE49-F238E27FC236}">
                <a16:creationId xmlns:a16="http://schemas.microsoft.com/office/drawing/2014/main" id="{E21BCD97-FA2B-36C1-7EF9-0A18D8F35E0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59843" y="2271252"/>
            <a:ext cx="3126658" cy="3619014"/>
          </a:xfrm>
          <a:prstGeom prst="rect">
            <a:avLst/>
          </a:prstGeom>
        </p:spPr>
      </p:pic>
      <p:sp>
        <p:nvSpPr>
          <p:cNvPr id="12" name="文本框 11">
            <a:extLst>
              <a:ext uri="{FF2B5EF4-FFF2-40B4-BE49-F238E27FC236}">
                <a16:creationId xmlns:a16="http://schemas.microsoft.com/office/drawing/2014/main" id="{F8FCE0FD-7E2E-BDEF-303B-A702E269F7C7}"/>
              </a:ext>
            </a:extLst>
          </p:cNvPr>
          <p:cNvSpPr txBox="1"/>
          <p:nvPr/>
        </p:nvSpPr>
        <p:spPr>
          <a:xfrm>
            <a:off x="1433237" y="1684958"/>
            <a:ext cx="1179871" cy="461665"/>
          </a:xfrm>
          <a:prstGeom prst="rect">
            <a:avLst/>
          </a:prstGeom>
          <a:noFill/>
        </p:spPr>
        <p:txBody>
          <a:bodyPr wrap="square">
            <a:spAutoFit/>
          </a:bodyPr>
          <a:lstStyle/>
          <a:p>
            <a:pPr algn="ctr"/>
            <a:r>
              <a:rPr lang="zh-CN" altLang="en-US" sz="2400" b="1"/>
              <a:t>剪枝前</a:t>
            </a:r>
            <a:endParaRPr lang="en-US" sz="2400" b="1"/>
          </a:p>
        </p:txBody>
      </p:sp>
      <p:grpSp>
        <p:nvGrpSpPr>
          <p:cNvPr id="17" name="组合 16">
            <a:extLst>
              <a:ext uri="{FF2B5EF4-FFF2-40B4-BE49-F238E27FC236}">
                <a16:creationId xmlns:a16="http://schemas.microsoft.com/office/drawing/2014/main" id="{838CDDBB-398F-5DD9-8449-2ABF5CEBB760}"/>
              </a:ext>
            </a:extLst>
          </p:cNvPr>
          <p:cNvGrpSpPr/>
          <p:nvPr/>
        </p:nvGrpSpPr>
        <p:grpSpPr>
          <a:xfrm>
            <a:off x="3400446" y="1684958"/>
            <a:ext cx="4904623" cy="4205308"/>
            <a:chOff x="4080387" y="1684958"/>
            <a:chExt cx="4904623" cy="4205308"/>
          </a:xfrm>
        </p:grpSpPr>
        <p:pic>
          <p:nvPicPr>
            <p:cNvPr id="6" name="图片 5">
              <a:extLst>
                <a:ext uri="{FF2B5EF4-FFF2-40B4-BE49-F238E27FC236}">
                  <a16:creationId xmlns:a16="http://schemas.microsoft.com/office/drawing/2014/main" id="{29249E2D-769F-8C7B-3725-6739FACD1CB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89526" y="2271252"/>
              <a:ext cx="3195484" cy="3619014"/>
            </a:xfrm>
            <a:prstGeom prst="rect">
              <a:avLst/>
            </a:prstGeom>
          </p:spPr>
        </p:pic>
        <p:sp>
          <p:nvSpPr>
            <p:cNvPr id="11" name="文本框 10">
              <a:extLst>
                <a:ext uri="{FF2B5EF4-FFF2-40B4-BE49-F238E27FC236}">
                  <a16:creationId xmlns:a16="http://schemas.microsoft.com/office/drawing/2014/main" id="{7DB4B88C-994C-1A3A-79AA-11A15DA0AA21}"/>
                </a:ext>
              </a:extLst>
            </p:cNvPr>
            <p:cNvSpPr txBox="1"/>
            <p:nvPr/>
          </p:nvSpPr>
          <p:spPr>
            <a:xfrm>
              <a:off x="4247536" y="3030483"/>
              <a:ext cx="1612490" cy="400110"/>
            </a:xfrm>
            <a:prstGeom prst="rect">
              <a:avLst/>
            </a:prstGeom>
            <a:noFill/>
          </p:spPr>
          <p:txBody>
            <a:bodyPr wrap="square">
              <a:spAutoFit/>
            </a:bodyPr>
            <a:lstStyle/>
            <a:p>
              <a:r>
                <a:rPr lang="zh-CN" altLang="en-US" sz="2000"/>
                <a:t>不重要权重</a:t>
              </a:r>
              <a:endParaRPr lang="en-US" sz="2000"/>
            </a:p>
          </p:txBody>
        </p:sp>
        <p:sp>
          <p:nvSpPr>
            <p:cNvPr id="13" name="文本框 12">
              <a:extLst>
                <a:ext uri="{FF2B5EF4-FFF2-40B4-BE49-F238E27FC236}">
                  <a16:creationId xmlns:a16="http://schemas.microsoft.com/office/drawing/2014/main" id="{7D72294F-B9B5-9C43-322E-9FB7E83AE062}"/>
                </a:ext>
              </a:extLst>
            </p:cNvPr>
            <p:cNvSpPr txBox="1"/>
            <p:nvPr/>
          </p:nvSpPr>
          <p:spPr>
            <a:xfrm>
              <a:off x="6843255" y="1684958"/>
              <a:ext cx="1179871" cy="461665"/>
            </a:xfrm>
            <a:prstGeom prst="rect">
              <a:avLst/>
            </a:prstGeom>
            <a:noFill/>
          </p:spPr>
          <p:txBody>
            <a:bodyPr wrap="square">
              <a:spAutoFit/>
            </a:bodyPr>
            <a:lstStyle/>
            <a:p>
              <a:pPr algn="ctr"/>
              <a:r>
                <a:rPr lang="zh-CN" altLang="en-US" sz="2400" b="1"/>
                <a:t>剪枝后</a:t>
              </a:r>
              <a:endParaRPr lang="en-US" sz="2400" b="1"/>
            </a:p>
          </p:txBody>
        </p:sp>
        <p:sp>
          <p:nvSpPr>
            <p:cNvPr id="14" name="文本框 13">
              <a:extLst>
                <a:ext uri="{FF2B5EF4-FFF2-40B4-BE49-F238E27FC236}">
                  <a16:creationId xmlns:a16="http://schemas.microsoft.com/office/drawing/2014/main" id="{C68B5124-0173-41BC-57C6-CD1A0CF1A78A}"/>
                </a:ext>
              </a:extLst>
            </p:cNvPr>
            <p:cNvSpPr txBox="1"/>
            <p:nvPr/>
          </p:nvSpPr>
          <p:spPr>
            <a:xfrm>
              <a:off x="4080387" y="4549901"/>
              <a:ext cx="1779639" cy="400110"/>
            </a:xfrm>
            <a:prstGeom prst="rect">
              <a:avLst/>
            </a:prstGeom>
            <a:noFill/>
          </p:spPr>
          <p:txBody>
            <a:bodyPr wrap="square">
              <a:spAutoFit/>
            </a:bodyPr>
            <a:lstStyle/>
            <a:p>
              <a:r>
                <a:rPr lang="zh-CN" altLang="en-US" sz="2000"/>
                <a:t>不重要神经元</a:t>
              </a:r>
              <a:endParaRPr lang="en-US" sz="2000"/>
            </a:p>
          </p:txBody>
        </p:sp>
      </p:grpSp>
      <p:sp>
        <p:nvSpPr>
          <p:cNvPr id="16" name="文本框 15">
            <a:extLst>
              <a:ext uri="{FF2B5EF4-FFF2-40B4-BE49-F238E27FC236}">
                <a16:creationId xmlns:a16="http://schemas.microsoft.com/office/drawing/2014/main" id="{13427EA0-018F-98A7-71B9-4A5AFBDAEEAA}"/>
              </a:ext>
            </a:extLst>
          </p:cNvPr>
          <p:cNvSpPr txBox="1"/>
          <p:nvPr/>
        </p:nvSpPr>
        <p:spPr>
          <a:xfrm>
            <a:off x="8305069" y="2817232"/>
            <a:ext cx="3525186" cy="707886"/>
          </a:xfrm>
          <a:prstGeom prst="rect">
            <a:avLst/>
          </a:prstGeom>
          <a:noFill/>
        </p:spPr>
        <p:txBody>
          <a:bodyPr wrap="square">
            <a:spAutoFit/>
          </a:bodyPr>
          <a:lstStyle/>
          <a:p>
            <a:r>
              <a:rPr lang="en-US" altLang="zh-CN" sz="2000"/>
              <a:t>LLaMA(7B)</a:t>
            </a:r>
            <a:r>
              <a:rPr lang="zh-CN" altLang="en-US" sz="2000"/>
              <a:t>上剪枝</a:t>
            </a:r>
            <a:r>
              <a:rPr lang="en-US" altLang="zh-CN" sz="2000"/>
              <a:t>20%</a:t>
            </a:r>
            <a:r>
              <a:rPr lang="zh-CN" altLang="en-US" sz="2000"/>
              <a:t>的参数，</a:t>
            </a:r>
            <a:br>
              <a:rPr lang="en-US" altLang="zh-CN" sz="2000"/>
            </a:br>
            <a:r>
              <a:rPr lang="zh-CN" altLang="en-US" sz="2000"/>
              <a:t>保持原始模型</a:t>
            </a:r>
            <a:r>
              <a:rPr lang="en-US" altLang="zh-CN" sz="2000"/>
              <a:t>93.6%</a:t>
            </a:r>
            <a:r>
              <a:rPr lang="zh-CN" altLang="en-US" sz="2000"/>
              <a:t>预测精度。</a:t>
            </a:r>
            <a:endParaRPr lang="en-US" sz="2000"/>
          </a:p>
        </p:txBody>
      </p:sp>
      <p:sp>
        <p:nvSpPr>
          <p:cNvPr id="19" name="文本框 18">
            <a:extLst>
              <a:ext uri="{FF2B5EF4-FFF2-40B4-BE49-F238E27FC236}">
                <a16:creationId xmlns:a16="http://schemas.microsoft.com/office/drawing/2014/main" id="{388A9B2B-16C5-28E5-6295-13C56E231F9B}"/>
              </a:ext>
            </a:extLst>
          </p:cNvPr>
          <p:cNvSpPr txBox="1"/>
          <p:nvPr/>
        </p:nvSpPr>
        <p:spPr>
          <a:xfrm>
            <a:off x="7923958" y="4177715"/>
            <a:ext cx="4010130" cy="1200329"/>
          </a:xfrm>
          <a:prstGeom prst="rect">
            <a:avLst/>
          </a:prstGeom>
          <a:noFill/>
        </p:spPr>
        <p:txBody>
          <a:bodyPr wrap="square">
            <a:spAutoFit/>
          </a:bodyPr>
          <a:lstStyle/>
          <a:p>
            <a:r>
              <a:rPr lang="en-US" altLang="zh-CN"/>
              <a:t>SparseGPT(</a:t>
            </a:r>
            <a:r>
              <a:rPr lang="zh-CN" altLang="en-US" b="0" i="0">
                <a:solidFill>
                  <a:srgbClr val="2C2C36"/>
                </a:solidFill>
                <a:effectLst/>
                <a:latin typeface="system-ui"/>
              </a:rPr>
              <a:t>一种高效的模型剪枝技术</a:t>
            </a:r>
            <a:r>
              <a:rPr lang="en-US" altLang="zh-CN"/>
              <a:t>)</a:t>
            </a:r>
          </a:p>
          <a:p>
            <a:r>
              <a:rPr lang="zh-CN" altLang="en-US"/>
              <a:t>只用</a:t>
            </a:r>
            <a:r>
              <a:rPr lang="en-US" altLang="zh-CN"/>
              <a:t>1</a:t>
            </a:r>
            <a:r>
              <a:rPr lang="zh-CN" altLang="en-US"/>
              <a:t>张</a:t>
            </a:r>
            <a:r>
              <a:rPr lang="en-US" altLang="zh-CN"/>
              <a:t>A100(80G)</a:t>
            </a:r>
            <a:r>
              <a:rPr lang="zh-CN" altLang="en-US"/>
              <a:t>显卡，</a:t>
            </a:r>
            <a:endParaRPr lang="en-US" altLang="zh-CN"/>
          </a:p>
          <a:p>
            <a:r>
              <a:rPr lang="zh-CN" altLang="en-US"/>
              <a:t>对脸书</a:t>
            </a:r>
            <a:r>
              <a:rPr lang="en-US" altLang="zh-CN"/>
              <a:t>OPT</a:t>
            </a:r>
            <a:r>
              <a:rPr lang="zh-CN" altLang="en-US"/>
              <a:t>模型</a:t>
            </a:r>
            <a:r>
              <a:rPr lang="en-US" altLang="zh-CN"/>
              <a:t>(175B) 60%</a:t>
            </a:r>
            <a:r>
              <a:rPr lang="zh-CN" altLang="en-US"/>
              <a:t>参数剪枝，</a:t>
            </a:r>
            <a:endParaRPr lang="en-US" altLang="zh-CN"/>
          </a:p>
          <a:p>
            <a:r>
              <a:rPr lang="zh-CN" altLang="en-US"/>
              <a:t>模型质量不变。</a:t>
            </a:r>
            <a:endParaRPr lang="en-US"/>
          </a:p>
        </p:txBody>
      </p:sp>
      <p:sp>
        <p:nvSpPr>
          <p:cNvPr id="3" name="灯片编号占位符 2">
            <a:extLst>
              <a:ext uri="{FF2B5EF4-FFF2-40B4-BE49-F238E27FC236}">
                <a16:creationId xmlns:a16="http://schemas.microsoft.com/office/drawing/2014/main" id="{4EF90061-6195-469B-31EF-C51676F4CF9B}"/>
              </a:ext>
            </a:extLst>
          </p:cNvPr>
          <p:cNvSpPr>
            <a:spLocks noGrp="1"/>
          </p:cNvSpPr>
          <p:nvPr>
            <p:ph type="sldNum" sz="quarter" idx="12"/>
          </p:nvPr>
        </p:nvSpPr>
        <p:spPr/>
        <p:txBody>
          <a:bodyPr/>
          <a:lstStyle/>
          <a:p>
            <a:fld id="{EC78E7B1-3FC2-4821-B144-3AA6EF938D0A}" type="slidenum">
              <a:rPr lang="zh-CN" altLang="en-US" sz="1400" b="1" smtClean="0"/>
              <a:pPr/>
              <a:t>62</a:t>
            </a:fld>
            <a:r>
              <a:rPr lang="zh-CN" altLang="en-US"/>
              <a:t> </a:t>
            </a:r>
            <a:r>
              <a:rPr lang="en-US" altLang="zh-CN"/>
              <a:t>/ 82</a:t>
            </a:r>
            <a:endParaRPr lang="zh-CN" altLang="en-US" dirty="0"/>
          </a:p>
        </p:txBody>
      </p:sp>
    </p:spTree>
    <p:extLst>
      <p:ext uri="{BB962C8B-B14F-4D97-AF65-F5344CB8AC3E}">
        <p14:creationId xmlns:p14="http://schemas.microsoft.com/office/powerpoint/2010/main" val="110414140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2D9307-D371-5398-6B1D-21372FAD4206}"/>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87907109-AFAD-BFEE-6233-EBD0D9EABF39}"/>
              </a:ext>
            </a:extLst>
          </p:cNvPr>
          <p:cNvGrpSpPr/>
          <p:nvPr/>
        </p:nvGrpSpPr>
        <p:grpSpPr>
          <a:xfrm>
            <a:off x="1682037" y="527701"/>
            <a:ext cx="3864040" cy="5633845"/>
            <a:chOff x="4391025" y="604480"/>
            <a:chExt cx="3864040" cy="5633845"/>
          </a:xfrm>
        </p:grpSpPr>
        <p:sp>
          <p:nvSpPr>
            <p:cNvPr id="3" name="矩形: 圆角 2">
              <a:extLst>
                <a:ext uri="{FF2B5EF4-FFF2-40B4-BE49-F238E27FC236}">
                  <a16:creationId xmlns:a16="http://schemas.microsoft.com/office/drawing/2014/main" id="{58B8FE04-8D8D-299B-D0E9-F279C53D8168}"/>
                </a:ext>
              </a:extLst>
            </p:cNvPr>
            <p:cNvSpPr/>
            <p:nvPr/>
          </p:nvSpPr>
          <p:spPr>
            <a:xfrm>
              <a:off x="4391025" y="1313836"/>
              <a:ext cx="3864040" cy="2392678"/>
            </a:xfrm>
            <a:prstGeom prst="roundRect">
              <a:avLst>
                <a:gd name="adj" fmla="val 9677"/>
              </a:avLst>
            </a:prstGeom>
            <a:solidFill>
              <a:schemeClr val="accent6">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训</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练</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579F3FA5-F101-8BF1-1F3E-878C910E9613}"/>
                </a:ext>
              </a:extLst>
            </p:cNvPr>
            <p:cNvSpPr/>
            <p:nvPr/>
          </p:nvSpPr>
          <p:spPr>
            <a:xfrm>
              <a:off x="4391025" y="3845647"/>
              <a:ext cx="3864040" cy="2392678"/>
            </a:xfrm>
            <a:prstGeom prst="roundRect">
              <a:avLst>
                <a:gd name="adj" fmla="val 9677"/>
              </a:avLst>
            </a:prstGeom>
            <a:solidFill>
              <a:schemeClr val="accent4">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应</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用</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161AD9D5-3F2D-3A44-DC8C-8CA5B8C48050}"/>
                </a:ext>
              </a:extLst>
            </p:cNvPr>
            <p:cNvSpPr txBox="1"/>
            <p:nvPr/>
          </p:nvSpPr>
          <p:spPr>
            <a:xfrm>
              <a:off x="5595521" y="604480"/>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t>1.</a:t>
              </a:r>
              <a:r>
                <a:rPr lang="zh-CN" altLang="en-US" sz="3200"/>
                <a:t> 简 介</a:t>
              </a:r>
              <a:endParaRPr lang="en-US" altLang="zh-CN" sz="3200"/>
            </a:p>
          </p:txBody>
        </p:sp>
        <p:sp>
          <p:nvSpPr>
            <p:cNvPr id="6" name="文本框 5">
              <a:extLst>
                <a:ext uri="{FF2B5EF4-FFF2-40B4-BE49-F238E27FC236}">
                  <a16:creationId xmlns:a16="http://schemas.microsoft.com/office/drawing/2014/main" id="{A7075173-0E3F-82D1-DF36-7B77B87C5BA0}"/>
                </a:ext>
              </a:extLst>
            </p:cNvPr>
            <p:cNvSpPr txBox="1"/>
            <p:nvPr/>
          </p:nvSpPr>
          <p:spPr>
            <a:xfrm>
              <a:off x="5595521" y="1423638"/>
              <a:ext cx="2659544" cy="584775"/>
            </a:xfrm>
            <a:prstGeom prst="rect">
              <a:avLst/>
            </a:prstGeom>
            <a:noFill/>
          </p:spPr>
          <p:txBody>
            <a:bodyPr wrap="square" rtlCol="0">
              <a:spAutoFit/>
            </a:bodyPr>
            <a:lstStyle/>
            <a:p>
              <a:r>
                <a:rPr lang="zh-CN" altLang="en-US" sz="3200"/>
                <a:t> </a:t>
              </a:r>
              <a:r>
                <a:rPr lang="en-US" altLang="zh-CN" sz="3200"/>
                <a:t>2.</a:t>
              </a:r>
              <a:r>
                <a:rPr lang="zh-CN" altLang="en-US" sz="3200"/>
                <a:t> 预训练</a:t>
              </a:r>
              <a:endParaRPr lang="en-US" altLang="zh-CN" sz="3200"/>
            </a:p>
          </p:txBody>
        </p:sp>
        <p:sp>
          <p:nvSpPr>
            <p:cNvPr id="16" name="文本框 15">
              <a:extLst>
                <a:ext uri="{FF2B5EF4-FFF2-40B4-BE49-F238E27FC236}">
                  <a16:creationId xmlns:a16="http://schemas.microsoft.com/office/drawing/2014/main" id="{1BE8FCDC-737F-7133-7383-099BDCCD77BB}"/>
                </a:ext>
              </a:extLst>
            </p:cNvPr>
            <p:cNvSpPr txBox="1"/>
            <p:nvPr/>
          </p:nvSpPr>
          <p:spPr>
            <a:xfrm>
              <a:off x="5595521" y="2242796"/>
              <a:ext cx="2659544" cy="584775"/>
            </a:xfrm>
            <a:prstGeom prst="rect">
              <a:avLst/>
            </a:prstGeom>
            <a:noFill/>
          </p:spPr>
          <p:txBody>
            <a:bodyPr wrap="square" rtlCol="0">
              <a:spAutoFit/>
            </a:bodyPr>
            <a:lstStyle/>
            <a:p>
              <a:r>
                <a:rPr lang="zh-CN" altLang="en-US" sz="3200"/>
                <a:t> </a:t>
              </a:r>
              <a:r>
                <a:rPr lang="en-US" altLang="zh-CN" sz="3200"/>
                <a:t>3.</a:t>
              </a:r>
              <a:r>
                <a:rPr lang="zh-CN" altLang="en-US" sz="3200"/>
                <a:t> 微调</a:t>
              </a:r>
              <a:endParaRPr lang="en-US" altLang="zh-CN" sz="3200"/>
            </a:p>
          </p:txBody>
        </p:sp>
        <p:sp>
          <p:nvSpPr>
            <p:cNvPr id="17" name="文本框 16">
              <a:extLst>
                <a:ext uri="{FF2B5EF4-FFF2-40B4-BE49-F238E27FC236}">
                  <a16:creationId xmlns:a16="http://schemas.microsoft.com/office/drawing/2014/main" id="{8A52A2C8-AC71-52E0-7C20-6D2DB9C217BE}"/>
                </a:ext>
              </a:extLst>
            </p:cNvPr>
            <p:cNvSpPr txBox="1"/>
            <p:nvPr/>
          </p:nvSpPr>
          <p:spPr>
            <a:xfrm>
              <a:off x="5595521" y="3061954"/>
              <a:ext cx="2659544" cy="584775"/>
            </a:xfrm>
            <a:prstGeom prst="rect">
              <a:avLst/>
            </a:prstGeom>
            <a:noFill/>
          </p:spPr>
          <p:txBody>
            <a:bodyPr wrap="square" rtlCol="0">
              <a:spAutoFit/>
            </a:bodyPr>
            <a:lstStyle/>
            <a:p>
              <a:r>
                <a:rPr lang="zh-CN" altLang="en-US" sz="3200" dirty="0"/>
                <a:t> </a:t>
              </a:r>
              <a:r>
                <a:rPr lang="en-US" altLang="zh-CN" sz="3200" dirty="0"/>
                <a:t>4.</a:t>
              </a:r>
              <a:r>
                <a:rPr lang="zh-CN" altLang="en-US" sz="3200" dirty="0"/>
                <a:t> 对齐</a:t>
              </a:r>
              <a:endParaRPr lang="en-US" altLang="zh-CN" sz="3200" dirty="0"/>
            </a:p>
          </p:txBody>
        </p:sp>
        <p:sp>
          <p:nvSpPr>
            <p:cNvPr id="18" name="文本框 17">
              <a:extLst>
                <a:ext uri="{FF2B5EF4-FFF2-40B4-BE49-F238E27FC236}">
                  <a16:creationId xmlns:a16="http://schemas.microsoft.com/office/drawing/2014/main" id="{3C7A8683-8040-ACEE-6264-024160531171}"/>
                </a:ext>
              </a:extLst>
            </p:cNvPr>
            <p:cNvSpPr txBox="1"/>
            <p:nvPr/>
          </p:nvSpPr>
          <p:spPr>
            <a:xfrm>
              <a:off x="5595521" y="3928737"/>
              <a:ext cx="2659544" cy="584775"/>
            </a:xfrm>
            <a:prstGeom prst="rect">
              <a:avLst/>
            </a:prstGeom>
            <a:noFill/>
          </p:spPr>
          <p:txBody>
            <a:bodyPr wrap="square" rtlCol="0">
              <a:spAutoFit/>
            </a:bodyPr>
            <a:lstStyle/>
            <a:p>
              <a:r>
                <a:rPr lang="zh-CN" altLang="en-US" sz="3200" dirty="0"/>
                <a:t> </a:t>
              </a:r>
              <a:r>
                <a:rPr lang="en-US" altLang="zh-CN" sz="3200" dirty="0"/>
                <a:t>5.</a:t>
              </a:r>
              <a:r>
                <a:rPr lang="zh-CN" altLang="en-US" sz="3200" dirty="0"/>
                <a:t> 压缩</a:t>
              </a:r>
              <a:endParaRPr lang="en-US" altLang="zh-CN" sz="3200" dirty="0"/>
            </a:p>
          </p:txBody>
        </p:sp>
        <p:sp>
          <p:nvSpPr>
            <p:cNvPr id="19" name="文本框 18">
              <a:extLst>
                <a:ext uri="{FF2B5EF4-FFF2-40B4-BE49-F238E27FC236}">
                  <a16:creationId xmlns:a16="http://schemas.microsoft.com/office/drawing/2014/main" id="{42E6E0A0-7C43-3A86-38BD-8A84C947EA24}"/>
                </a:ext>
              </a:extLst>
            </p:cNvPr>
            <p:cNvSpPr txBox="1"/>
            <p:nvPr/>
          </p:nvSpPr>
          <p:spPr>
            <a:xfrm>
              <a:off x="5595521" y="4747895"/>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t>6.</a:t>
              </a:r>
              <a:r>
                <a:rPr lang="zh-CN" altLang="en-US" sz="3200"/>
                <a:t> </a:t>
              </a:r>
              <a:r>
                <a:rPr lang="zh-CN" altLang="en-US" sz="3200" b="1"/>
                <a:t>提示学习</a:t>
              </a:r>
              <a:endParaRPr lang="en-US" altLang="zh-CN" sz="3200" b="1"/>
            </a:p>
          </p:txBody>
        </p:sp>
        <p:sp>
          <p:nvSpPr>
            <p:cNvPr id="20" name="文本框 19">
              <a:extLst>
                <a:ext uri="{FF2B5EF4-FFF2-40B4-BE49-F238E27FC236}">
                  <a16:creationId xmlns:a16="http://schemas.microsoft.com/office/drawing/2014/main" id="{AC6ED119-8BD3-F2E4-4523-AD38BAADF7EB}"/>
                </a:ext>
              </a:extLst>
            </p:cNvPr>
            <p:cNvSpPr txBox="1"/>
            <p:nvPr/>
          </p:nvSpPr>
          <p:spPr>
            <a:xfrm>
              <a:off x="5595521" y="5567053"/>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solidFill>
                    <a:schemeClr val="bg1">
                      <a:lumMod val="65000"/>
                    </a:schemeClr>
                  </a:solidFill>
                </a:rPr>
                <a:t>7.</a:t>
              </a:r>
              <a:r>
                <a:rPr lang="zh-CN" altLang="en-US" sz="3200">
                  <a:solidFill>
                    <a:schemeClr val="bg1">
                      <a:lumMod val="65000"/>
                    </a:schemeClr>
                  </a:solidFill>
                </a:rPr>
                <a:t> </a:t>
              </a:r>
              <a:r>
                <a:rPr lang="zh-CN" altLang="en-US" sz="3200" b="1">
                  <a:solidFill>
                    <a:schemeClr val="bg1">
                      <a:lumMod val="65000"/>
                    </a:schemeClr>
                  </a:solidFill>
                </a:rPr>
                <a:t>开发</a:t>
              </a:r>
              <a:endParaRPr lang="en-US" altLang="zh-CN" sz="3200" b="1">
                <a:solidFill>
                  <a:schemeClr val="bg1">
                    <a:lumMod val="65000"/>
                  </a:schemeClr>
                </a:solidFill>
              </a:endParaRPr>
            </a:p>
          </p:txBody>
        </p:sp>
      </p:grpSp>
      <p:sp>
        <p:nvSpPr>
          <p:cNvPr id="21" name="右大括号 20">
            <a:extLst>
              <a:ext uri="{FF2B5EF4-FFF2-40B4-BE49-F238E27FC236}">
                <a16:creationId xmlns:a16="http://schemas.microsoft.com/office/drawing/2014/main" id="{14ACD78C-A9E2-7AAA-AD69-CCFD823554A9}"/>
              </a:ext>
            </a:extLst>
          </p:cNvPr>
          <p:cNvSpPr/>
          <p:nvPr/>
        </p:nvSpPr>
        <p:spPr>
          <a:xfrm>
            <a:off x="5823617" y="2261099"/>
            <a:ext cx="149740" cy="1280160"/>
          </a:xfrm>
          <a:prstGeom prst="rightBrace">
            <a:avLst>
              <a:gd name="adj1" fmla="val 84026"/>
              <a:gd name="adj2" fmla="val 50000"/>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文本框 21">
            <a:extLst>
              <a:ext uri="{FF2B5EF4-FFF2-40B4-BE49-F238E27FC236}">
                <a16:creationId xmlns:a16="http://schemas.microsoft.com/office/drawing/2014/main" id="{A54E1358-91FD-1E6B-FF1F-33AA32267077}"/>
              </a:ext>
            </a:extLst>
          </p:cNvPr>
          <p:cNvSpPr txBox="1"/>
          <p:nvPr/>
        </p:nvSpPr>
        <p:spPr>
          <a:xfrm>
            <a:off x="6065065" y="2153794"/>
            <a:ext cx="3775393" cy="523220"/>
          </a:xfrm>
          <a:prstGeom prst="rect">
            <a:avLst/>
          </a:prstGeom>
          <a:noFill/>
        </p:spPr>
        <p:txBody>
          <a:bodyPr wrap="none" rtlCol="0">
            <a:spAutoFit/>
          </a:bodyPr>
          <a:lstStyle/>
          <a:p>
            <a:r>
              <a:rPr lang="zh-CN" altLang="en-US" sz="2800" b="1" dirty="0">
                <a:latin typeface="+mn-ea"/>
              </a:rPr>
              <a:t>后训练</a:t>
            </a:r>
            <a:r>
              <a:rPr lang="zh-CN" altLang="en-US" sz="2800" dirty="0">
                <a:latin typeface="+mn-ea"/>
              </a:rPr>
              <a:t>成本依然较高。</a:t>
            </a:r>
            <a:endParaRPr lang="en-US" sz="2800" dirty="0">
              <a:solidFill>
                <a:srgbClr val="FF0000"/>
              </a:solidFill>
            </a:endParaRPr>
          </a:p>
        </p:txBody>
      </p:sp>
      <p:sp>
        <p:nvSpPr>
          <p:cNvPr id="23" name="文本框 22">
            <a:extLst>
              <a:ext uri="{FF2B5EF4-FFF2-40B4-BE49-F238E27FC236}">
                <a16:creationId xmlns:a16="http://schemas.microsoft.com/office/drawing/2014/main" id="{78267909-DE54-A341-E0B9-86484940F31A}"/>
              </a:ext>
            </a:extLst>
          </p:cNvPr>
          <p:cNvSpPr txBox="1"/>
          <p:nvPr/>
        </p:nvSpPr>
        <p:spPr>
          <a:xfrm>
            <a:off x="6065065" y="2677487"/>
            <a:ext cx="5136335" cy="954107"/>
          </a:xfrm>
          <a:prstGeom prst="rect">
            <a:avLst/>
          </a:prstGeom>
          <a:noFill/>
        </p:spPr>
        <p:txBody>
          <a:bodyPr wrap="square" rtlCol="0">
            <a:spAutoFit/>
          </a:bodyPr>
          <a:lstStyle/>
          <a:p>
            <a:r>
              <a:rPr lang="zh-CN" altLang="en-US" sz="2800">
                <a:latin typeface="+mn-ea"/>
              </a:rPr>
              <a:t>基于自然语言的</a:t>
            </a:r>
            <a:r>
              <a:rPr lang="zh-CN" altLang="en-US" sz="2800" b="1">
                <a:latin typeface="+mn-ea"/>
              </a:rPr>
              <a:t>提示学习</a:t>
            </a:r>
            <a:br>
              <a:rPr lang="en-US" altLang="zh-CN" sz="2800" b="1">
                <a:latin typeface="+mn-ea"/>
              </a:rPr>
            </a:br>
            <a:r>
              <a:rPr lang="zh-CN" altLang="en-US" sz="2800">
                <a:latin typeface="+mn-ea"/>
              </a:rPr>
              <a:t>成为解决下游任务的主要途径</a:t>
            </a:r>
            <a:endParaRPr lang="en-US" sz="2800">
              <a:solidFill>
                <a:srgbClr val="FF0000"/>
              </a:solidFill>
            </a:endParaRPr>
          </a:p>
        </p:txBody>
      </p:sp>
      <p:sp>
        <p:nvSpPr>
          <p:cNvPr id="24" name="右大括号 23">
            <a:extLst>
              <a:ext uri="{FF2B5EF4-FFF2-40B4-BE49-F238E27FC236}">
                <a16:creationId xmlns:a16="http://schemas.microsoft.com/office/drawing/2014/main" id="{CE38F669-B056-9DC5-2F72-CECE97740D37}"/>
              </a:ext>
            </a:extLst>
          </p:cNvPr>
          <p:cNvSpPr/>
          <p:nvPr/>
        </p:nvSpPr>
        <p:spPr>
          <a:xfrm flipH="1">
            <a:off x="5823617" y="4343087"/>
            <a:ext cx="149740" cy="1280160"/>
          </a:xfrm>
          <a:prstGeom prst="rightBrace">
            <a:avLst>
              <a:gd name="adj1" fmla="val 84026"/>
              <a:gd name="adj2" fmla="val 50000"/>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文本框 24">
            <a:extLst>
              <a:ext uri="{FF2B5EF4-FFF2-40B4-BE49-F238E27FC236}">
                <a16:creationId xmlns:a16="http://schemas.microsoft.com/office/drawing/2014/main" id="{34718E71-8B17-CBF1-61CA-17529F7D61B4}"/>
              </a:ext>
            </a:extLst>
          </p:cNvPr>
          <p:cNvSpPr txBox="1"/>
          <p:nvPr/>
        </p:nvSpPr>
        <p:spPr>
          <a:xfrm>
            <a:off x="6065064" y="4124681"/>
            <a:ext cx="4081826" cy="523220"/>
          </a:xfrm>
          <a:prstGeom prst="rect">
            <a:avLst/>
          </a:prstGeom>
          <a:noFill/>
        </p:spPr>
        <p:txBody>
          <a:bodyPr wrap="square" rtlCol="0">
            <a:spAutoFit/>
          </a:bodyPr>
          <a:lstStyle/>
          <a:p>
            <a:r>
              <a:rPr lang="zh-CN" altLang="en-US" sz="2800">
                <a:latin typeface="+mn-ea"/>
              </a:rPr>
              <a:t>①</a:t>
            </a:r>
            <a:r>
              <a:rPr lang="zh-CN" altLang="en-US" sz="2800" b="1">
                <a:latin typeface="+mn-ea"/>
              </a:rPr>
              <a:t> 上下文学习</a:t>
            </a:r>
            <a:r>
              <a:rPr lang="zh-CN" altLang="en-US" sz="2800">
                <a:latin typeface="+mn-ea"/>
              </a:rPr>
              <a:t>        </a:t>
            </a:r>
            <a:r>
              <a:rPr lang="zh-CN" altLang="en-US" sz="2800">
                <a:solidFill>
                  <a:schemeClr val="bg1">
                    <a:lumMod val="50000"/>
                  </a:schemeClr>
                </a:solidFill>
                <a:latin typeface="楷体" panose="02010609060101010101" pitchFamily="49" charset="-122"/>
                <a:ea typeface="楷体" panose="02010609060101010101" pitchFamily="49" charset="-122"/>
              </a:rPr>
              <a:t>基本</a:t>
            </a:r>
            <a:endParaRPr lang="en-US" sz="2800">
              <a:solidFill>
                <a:schemeClr val="bg1">
                  <a:lumMod val="50000"/>
                </a:schemeClr>
              </a:solidFill>
              <a:latin typeface="楷体" panose="02010609060101010101" pitchFamily="49" charset="-122"/>
              <a:ea typeface="楷体" panose="02010609060101010101" pitchFamily="49" charset="-122"/>
            </a:endParaRPr>
          </a:p>
        </p:txBody>
      </p:sp>
      <p:sp>
        <p:nvSpPr>
          <p:cNvPr id="26" name="文本框 25">
            <a:extLst>
              <a:ext uri="{FF2B5EF4-FFF2-40B4-BE49-F238E27FC236}">
                <a16:creationId xmlns:a16="http://schemas.microsoft.com/office/drawing/2014/main" id="{44A6BC31-8886-4CA0-870A-A57408C02976}"/>
              </a:ext>
            </a:extLst>
          </p:cNvPr>
          <p:cNvSpPr txBox="1"/>
          <p:nvPr/>
        </p:nvSpPr>
        <p:spPr>
          <a:xfrm>
            <a:off x="6065064" y="4713007"/>
            <a:ext cx="4081826" cy="523220"/>
          </a:xfrm>
          <a:prstGeom prst="rect">
            <a:avLst/>
          </a:prstGeom>
          <a:noFill/>
        </p:spPr>
        <p:txBody>
          <a:bodyPr wrap="square" rtlCol="0">
            <a:spAutoFit/>
          </a:bodyPr>
          <a:lstStyle/>
          <a:p>
            <a:r>
              <a:rPr lang="zh-CN" altLang="en-US" sz="2800">
                <a:latin typeface="+mn-ea"/>
              </a:rPr>
              <a:t>②</a:t>
            </a:r>
            <a:r>
              <a:rPr lang="zh-CN" altLang="en-US" sz="2800" b="1">
                <a:latin typeface="+mn-ea"/>
              </a:rPr>
              <a:t> 思维链提示        </a:t>
            </a:r>
            <a:r>
              <a:rPr lang="zh-CN" altLang="en-US" sz="2800">
                <a:solidFill>
                  <a:schemeClr val="bg1">
                    <a:lumMod val="50000"/>
                  </a:schemeClr>
                </a:solidFill>
                <a:latin typeface="楷体" panose="02010609060101010101" pitchFamily="49" charset="-122"/>
                <a:ea typeface="楷体" panose="02010609060101010101" pitchFamily="49" charset="-122"/>
              </a:rPr>
              <a:t>高级</a:t>
            </a:r>
            <a:endParaRPr lang="en-US" sz="2800">
              <a:solidFill>
                <a:schemeClr val="bg1">
                  <a:lumMod val="50000"/>
                </a:schemeClr>
              </a:solidFill>
              <a:latin typeface="楷体" panose="02010609060101010101" pitchFamily="49" charset="-122"/>
              <a:ea typeface="楷体" panose="02010609060101010101" pitchFamily="49" charset="-122"/>
            </a:endParaRPr>
          </a:p>
        </p:txBody>
      </p:sp>
      <p:sp>
        <p:nvSpPr>
          <p:cNvPr id="27" name="文本框 26">
            <a:extLst>
              <a:ext uri="{FF2B5EF4-FFF2-40B4-BE49-F238E27FC236}">
                <a16:creationId xmlns:a16="http://schemas.microsoft.com/office/drawing/2014/main" id="{920539B3-71A2-FB40-A1CB-142D2F7AA43E}"/>
              </a:ext>
            </a:extLst>
          </p:cNvPr>
          <p:cNvSpPr txBox="1"/>
          <p:nvPr/>
        </p:nvSpPr>
        <p:spPr>
          <a:xfrm>
            <a:off x="6065063" y="5301333"/>
            <a:ext cx="4081827" cy="523220"/>
          </a:xfrm>
          <a:prstGeom prst="rect">
            <a:avLst/>
          </a:prstGeom>
          <a:noFill/>
        </p:spPr>
        <p:txBody>
          <a:bodyPr wrap="square" rtlCol="0">
            <a:spAutoFit/>
          </a:bodyPr>
          <a:lstStyle/>
          <a:p>
            <a:r>
              <a:rPr lang="zh-CN" altLang="en-US" sz="2800">
                <a:latin typeface="+mn-ea"/>
              </a:rPr>
              <a:t>③</a:t>
            </a:r>
            <a:r>
              <a:rPr lang="zh-CN" altLang="en-US" sz="2800" b="1">
                <a:latin typeface="+mn-ea"/>
              </a:rPr>
              <a:t> 检索增强生成    </a:t>
            </a:r>
            <a:r>
              <a:rPr lang="zh-CN" altLang="en-US" sz="2800">
                <a:solidFill>
                  <a:schemeClr val="bg1">
                    <a:lumMod val="50000"/>
                  </a:schemeClr>
                </a:solidFill>
                <a:latin typeface="楷体" panose="02010609060101010101" pitchFamily="49" charset="-122"/>
                <a:ea typeface="楷体" panose="02010609060101010101" pitchFamily="49" charset="-122"/>
              </a:rPr>
              <a:t>进阶</a:t>
            </a:r>
            <a:endParaRPr lang="en-US" sz="2800">
              <a:solidFill>
                <a:schemeClr val="bg1">
                  <a:lumMod val="50000"/>
                </a:schemeClr>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400122597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35E7BA-CE26-AE17-4A3B-55FB9565DBC2}"/>
              </a:ext>
            </a:extLst>
          </p:cNvPr>
          <p:cNvSpPr>
            <a:spLocks noGrp="1"/>
          </p:cNvSpPr>
          <p:nvPr>
            <p:ph type="title"/>
          </p:nvPr>
        </p:nvSpPr>
        <p:spPr/>
        <p:txBody>
          <a:bodyPr/>
          <a:lstStyle/>
          <a:p>
            <a:r>
              <a:rPr lang="zh-CN" altLang="en-US"/>
              <a:t>提示学习 </a:t>
            </a:r>
            <a:r>
              <a:rPr lang="en-US" altLang="zh-CN">
                <a:solidFill>
                  <a:schemeClr val="bg1">
                    <a:lumMod val="50000"/>
                  </a:schemeClr>
                </a:solidFill>
              </a:rPr>
              <a:t>/ </a:t>
            </a:r>
            <a:r>
              <a:rPr lang="zh-CN" altLang="en-US">
                <a:solidFill>
                  <a:schemeClr val="bg1">
                    <a:lumMod val="50000"/>
                  </a:schemeClr>
                </a:solidFill>
              </a:rPr>
              <a:t>提示工程</a:t>
            </a:r>
            <a:endParaRPr lang="en-US">
              <a:solidFill>
                <a:schemeClr val="bg1">
                  <a:lumMod val="50000"/>
                </a:schemeClr>
              </a:solidFill>
            </a:endParaRPr>
          </a:p>
        </p:txBody>
      </p:sp>
      <p:sp>
        <p:nvSpPr>
          <p:cNvPr id="5" name="文本框 4">
            <a:extLst>
              <a:ext uri="{FF2B5EF4-FFF2-40B4-BE49-F238E27FC236}">
                <a16:creationId xmlns:a16="http://schemas.microsoft.com/office/drawing/2014/main" id="{2CF9CAD4-F0C4-A4A5-C012-B2E9B736F3B6}"/>
              </a:ext>
            </a:extLst>
          </p:cNvPr>
          <p:cNvSpPr txBox="1"/>
          <p:nvPr/>
        </p:nvSpPr>
        <p:spPr>
          <a:xfrm>
            <a:off x="0" y="992695"/>
            <a:ext cx="12192000" cy="461665"/>
          </a:xfrm>
          <a:prstGeom prst="rect">
            <a:avLst/>
          </a:prstGeom>
          <a:noFill/>
        </p:spPr>
        <p:txBody>
          <a:bodyPr wrap="square">
            <a:spAutoFit/>
          </a:bodyPr>
          <a:lstStyle/>
          <a:p>
            <a:pPr algn="ctr"/>
            <a:r>
              <a:rPr lang="zh-CN" altLang="en-US" sz="2400"/>
              <a:t>仅通过 </a:t>
            </a:r>
            <a:r>
              <a:rPr lang="zh-CN" altLang="en-US" sz="2400" b="1"/>
              <a:t>提示</a:t>
            </a:r>
            <a:r>
              <a:rPr lang="zh-CN" altLang="en-US" sz="2400"/>
              <a:t>（</a:t>
            </a:r>
            <a:r>
              <a:rPr lang="en-US" altLang="zh-CN" sz="2400"/>
              <a:t>Prompt</a:t>
            </a:r>
            <a:r>
              <a:rPr lang="zh-CN" altLang="en-US" sz="2400"/>
              <a:t>）调用 </a:t>
            </a:r>
            <a:r>
              <a:rPr lang="en-US" altLang="zh-CN" sz="2400"/>
              <a:t>LLM </a:t>
            </a:r>
            <a:r>
              <a:rPr lang="zh-CN" altLang="en-US" sz="2400"/>
              <a:t>解决任务，不需要参数更新。</a:t>
            </a:r>
            <a:endParaRPr lang="en-US" sz="2200"/>
          </a:p>
        </p:txBody>
      </p:sp>
      <p:pic>
        <p:nvPicPr>
          <p:cNvPr id="6" name="图片 5">
            <a:extLst>
              <a:ext uri="{FF2B5EF4-FFF2-40B4-BE49-F238E27FC236}">
                <a16:creationId xmlns:a16="http://schemas.microsoft.com/office/drawing/2014/main" id="{7D4E2472-4611-441F-2EE2-BC77AABE5B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3825" y="1681786"/>
            <a:ext cx="4324350" cy="1338988"/>
          </a:xfrm>
          <a:prstGeom prst="rect">
            <a:avLst/>
          </a:prstGeom>
        </p:spPr>
      </p:pic>
      <p:sp>
        <p:nvSpPr>
          <p:cNvPr id="8" name="文本框 7">
            <a:extLst>
              <a:ext uri="{FF2B5EF4-FFF2-40B4-BE49-F238E27FC236}">
                <a16:creationId xmlns:a16="http://schemas.microsoft.com/office/drawing/2014/main" id="{B15C2266-7D55-3EA1-44E5-9EB04444D2EF}"/>
              </a:ext>
            </a:extLst>
          </p:cNvPr>
          <p:cNvSpPr txBox="1"/>
          <p:nvPr/>
        </p:nvSpPr>
        <p:spPr>
          <a:xfrm>
            <a:off x="838200" y="3394159"/>
            <a:ext cx="10164097" cy="2929135"/>
          </a:xfrm>
          <a:prstGeom prst="rect">
            <a:avLst/>
          </a:prstGeom>
          <a:noFill/>
        </p:spPr>
        <p:txBody>
          <a:bodyPr wrap="square">
            <a:spAutoFit/>
          </a:bodyPr>
          <a:lstStyle/>
          <a:p>
            <a:pPr algn="ctr"/>
            <a:r>
              <a:rPr lang="zh-CN" altLang="en-US" sz="2600" b="1"/>
              <a:t>关 键 要 素</a:t>
            </a:r>
            <a:endParaRPr lang="zh-CN" altLang="en-US" sz="2600"/>
          </a:p>
          <a:p>
            <a:pPr marL="171450" indent="-171450">
              <a:lnSpc>
                <a:spcPct val="150000"/>
              </a:lnSpc>
              <a:buFont typeface="Arial" panose="020B0604020202020204" pitchFamily="34" charset="0"/>
              <a:buChar char="•"/>
            </a:pPr>
            <a:r>
              <a:rPr lang="en-US" altLang="zh-CN" sz="2400"/>
              <a:t>【</a:t>
            </a:r>
            <a:r>
              <a:rPr lang="zh-CN" altLang="en-US" sz="2400"/>
              <a:t>定义任务目标</a:t>
            </a:r>
            <a:r>
              <a:rPr lang="en-US" altLang="zh-CN" sz="2400"/>
              <a:t>】</a:t>
            </a:r>
            <a:r>
              <a:rPr lang="zh-CN" altLang="en-US" sz="2400" b="1"/>
              <a:t>任 务 描 述</a:t>
            </a:r>
            <a:r>
              <a:rPr lang="zh-CN" altLang="en-US" sz="2400"/>
              <a:t>：</a:t>
            </a:r>
            <a:r>
              <a:rPr lang="zh-CN" altLang="en-US" sz="2200"/>
              <a:t>模型需要完成的任务。</a:t>
            </a:r>
          </a:p>
          <a:p>
            <a:pPr marL="171450" indent="-171450">
              <a:lnSpc>
                <a:spcPct val="130000"/>
              </a:lnSpc>
              <a:buFont typeface="Arial" panose="020B0604020202020204" pitchFamily="34" charset="0"/>
              <a:buChar char="•"/>
            </a:pPr>
            <a:r>
              <a:rPr lang="en-US" altLang="zh-CN" sz="2400"/>
              <a:t>【</a:t>
            </a:r>
            <a:r>
              <a:rPr lang="zh-CN" altLang="en-US" sz="2400"/>
              <a:t>提供具体内容</a:t>
            </a:r>
            <a:r>
              <a:rPr lang="en-US" altLang="zh-CN" sz="2400"/>
              <a:t>】</a:t>
            </a:r>
            <a:r>
              <a:rPr lang="zh-CN" altLang="en-US" sz="2400" b="1"/>
              <a:t>输 入 数 据</a:t>
            </a:r>
            <a:r>
              <a:rPr lang="zh-CN" altLang="en-US" sz="2400"/>
              <a:t>：</a:t>
            </a:r>
            <a:r>
              <a:rPr lang="zh-CN" altLang="en-US" sz="2200"/>
              <a:t>模型需要处理的具体内容。</a:t>
            </a:r>
          </a:p>
          <a:p>
            <a:pPr marL="171450" indent="-171450">
              <a:lnSpc>
                <a:spcPct val="130000"/>
              </a:lnSpc>
              <a:buFont typeface="Arial" panose="020B0604020202020204" pitchFamily="34" charset="0"/>
              <a:buChar char="•"/>
            </a:pPr>
            <a:r>
              <a:rPr lang="en-US" altLang="zh-CN" sz="2400"/>
              <a:t>【</a:t>
            </a:r>
            <a:r>
              <a:rPr lang="zh-CN" altLang="en-US" sz="2400"/>
              <a:t>补充背景知识</a:t>
            </a:r>
            <a:r>
              <a:rPr lang="en-US" altLang="zh-CN" sz="2400"/>
              <a:t>】</a:t>
            </a:r>
            <a:r>
              <a:rPr lang="zh-CN" altLang="en-US" sz="2400" b="1"/>
              <a:t>上下文信息</a:t>
            </a:r>
            <a:r>
              <a:rPr lang="zh-CN" altLang="en-US" sz="2400"/>
              <a:t>：</a:t>
            </a:r>
            <a:r>
              <a:rPr lang="zh-CN" altLang="en-US" sz="2200"/>
              <a:t>辅助模型理解任务和输入数据的背景信息。</a:t>
            </a:r>
          </a:p>
          <a:p>
            <a:pPr marL="171450" indent="-171450">
              <a:lnSpc>
                <a:spcPct val="130000"/>
              </a:lnSpc>
              <a:buFont typeface="Arial" panose="020B0604020202020204" pitchFamily="34" charset="0"/>
              <a:buChar char="•"/>
            </a:pPr>
            <a:r>
              <a:rPr lang="en-US" altLang="zh-CN" sz="2400"/>
              <a:t>【</a:t>
            </a:r>
            <a:r>
              <a:rPr lang="zh-CN" altLang="en-US" sz="2400"/>
              <a:t>设计提示方法</a:t>
            </a:r>
            <a:r>
              <a:rPr lang="en-US" altLang="zh-CN" sz="2400"/>
              <a:t>】</a:t>
            </a:r>
            <a:r>
              <a:rPr lang="zh-CN" altLang="en-US" sz="2400" b="1"/>
              <a:t>提 示 策 略</a:t>
            </a:r>
            <a:r>
              <a:rPr lang="zh-CN" altLang="en-US" sz="2400"/>
              <a:t>：</a:t>
            </a:r>
            <a:r>
              <a:rPr lang="zh-CN" altLang="en-US" sz="2200"/>
              <a:t>设计提示具体方法，例如，</a:t>
            </a:r>
            <a:br>
              <a:rPr lang="en-US" altLang="zh-CN" sz="2200"/>
            </a:br>
            <a:r>
              <a:rPr lang="en-US" altLang="zh-CN" sz="2200"/>
              <a:t>                                </a:t>
            </a:r>
            <a:r>
              <a:rPr lang="zh-CN" altLang="en-US" sz="2200">
                <a:latin typeface="楷体" panose="02010609060101010101" pitchFamily="49" charset="-122"/>
                <a:ea typeface="楷体" panose="02010609060101010101" pitchFamily="49" charset="-122"/>
              </a:rPr>
              <a:t>如何组织语言、是否加入示例、是否使用模板</a:t>
            </a:r>
            <a:r>
              <a:rPr lang="en-US" altLang="zh-CN" sz="2200">
                <a:latin typeface="楷体" panose="02010609060101010101" pitchFamily="49" charset="-122"/>
                <a:ea typeface="楷体" panose="02010609060101010101" pitchFamily="49" charset="-122"/>
              </a:rPr>
              <a:t>...</a:t>
            </a:r>
            <a:endParaRPr lang="zh-CN" altLang="en-US" sz="2200">
              <a:latin typeface="楷体" panose="02010609060101010101" pitchFamily="49" charset="-122"/>
              <a:ea typeface="楷体" panose="02010609060101010101" pitchFamily="49" charset="-122"/>
            </a:endParaRPr>
          </a:p>
        </p:txBody>
      </p:sp>
      <p:sp>
        <p:nvSpPr>
          <p:cNvPr id="3" name="灯片编号占位符 2">
            <a:extLst>
              <a:ext uri="{FF2B5EF4-FFF2-40B4-BE49-F238E27FC236}">
                <a16:creationId xmlns:a16="http://schemas.microsoft.com/office/drawing/2014/main" id="{066CC62B-11AD-3E24-6360-5320363CC6B3}"/>
              </a:ext>
            </a:extLst>
          </p:cNvPr>
          <p:cNvSpPr>
            <a:spLocks noGrp="1"/>
          </p:cNvSpPr>
          <p:nvPr>
            <p:ph type="sldNum" sz="quarter" idx="12"/>
          </p:nvPr>
        </p:nvSpPr>
        <p:spPr/>
        <p:txBody>
          <a:bodyPr/>
          <a:lstStyle/>
          <a:p>
            <a:fld id="{EC78E7B1-3FC2-4821-B144-3AA6EF938D0A}" type="slidenum">
              <a:rPr lang="zh-CN" altLang="en-US" sz="1400" b="1" smtClean="0"/>
              <a:pPr/>
              <a:t>64</a:t>
            </a:fld>
            <a:r>
              <a:rPr lang="zh-CN" altLang="en-US"/>
              <a:t> </a:t>
            </a:r>
            <a:r>
              <a:rPr lang="en-US" altLang="zh-CN"/>
              <a:t>/ 82</a:t>
            </a:r>
            <a:endParaRPr lang="zh-CN" altLang="en-US" dirty="0"/>
          </a:p>
        </p:txBody>
      </p:sp>
    </p:spTree>
    <p:extLst>
      <p:ext uri="{BB962C8B-B14F-4D97-AF65-F5344CB8AC3E}">
        <p14:creationId xmlns:p14="http://schemas.microsoft.com/office/powerpoint/2010/main" val="44905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095297-9F7B-7A40-4E9D-3EEBEFE7F485}"/>
              </a:ext>
            </a:extLst>
          </p:cNvPr>
          <p:cNvSpPr>
            <a:spLocks noGrp="1"/>
          </p:cNvSpPr>
          <p:nvPr>
            <p:ph type="title"/>
          </p:nvPr>
        </p:nvSpPr>
        <p:spPr/>
        <p:txBody>
          <a:bodyPr/>
          <a:lstStyle/>
          <a:p>
            <a:r>
              <a:rPr lang="zh-CN" altLang="en-US" sz="4000">
                <a:latin typeface="+mn-ea"/>
              </a:rPr>
              <a:t>① </a:t>
            </a:r>
            <a:r>
              <a:rPr lang="zh-CN" altLang="en-US"/>
              <a:t>上下文学习</a:t>
            </a:r>
            <a:endParaRPr lang="en-US"/>
          </a:p>
        </p:txBody>
      </p:sp>
      <p:sp>
        <p:nvSpPr>
          <p:cNvPr id="5" name="文本框 4">
            <a:extLst>
              <a:ext uri="{FF2B5EF4-FFF2-40B4-BE49-F238E27FC236}">
                <a16:creationId xmlns:a16="http://schemas.microsoft.com/office/drawing/2014/main" id="{8C70B8CF-587D-3D5C-EEAD-F39CA9913A1C}"/>
              </a:ext>
            </a:extLst>
          </p:cNvPr>
          <p:cNvSpPr txBox="1"/>
          <p:nvPr/>
        </p:nvSpPr>
        <p:spPr>
          <a:xfrm>
            <a:off x="8171284" y="188390"/>
            <a:ext cx="3333361" cy="523220"/>
          </a:xfrm>
          <a:prstGeom prst="rect">
            <a:avLst/>
          </a:prstGeom>
          <a:noFill/>
        </p:spPr>
        <p:txBody>
          <a:bodyPr wrap="square">
            <a:spAutoFit/>
          </a:bodyPr>
          <a:lstStyle/>
          <a:p>
            <a:r>
              <a:rPr lang="en-US" sz="2800">
                <a:solidFill>
                  <a:schemeClr val="bg1">
                    <a:lumMod val="50000"/>
                  </a:schemeClr>
                </a:solidFill>
              </a:rPr>
              <a:t>In-Context Learning</a:t>
            </a:r>
          </a:p>
        </p:txBody>
      </p:sp>
      <p:sp>
        <p:nvSpPr>
          <p:cNvPr id="7" name="文本框 6">
            <a:extLst>
              <a:ext uri="{FF2B5EF4-FFF2-40B4-BE49-F238E27FC236}">
                <a16:creationId xmlns:a16="http://schemas.microsoft.com/office/drawing/2014/main" id="{08FF56EB-D9A7-785C-C185-3D4AA03A07CE}"/>
              </a:ext>
            </a:extLst>
          </p:cNvPr>
          <p:cNvSpPr txBox="1"/>
          <p:nvPr/>
        </p:nvSpPr>
        <p:spPr>
          <a:xfrm>
            <a:off x="-1" y="1028897"/>
            <a:ext cx="12191999" cy="461665"/>
          </a:xfrm>
          <a:prstGeom prst="rect">
            <a:avLst/>
          </a:prstGeom>
          <a:noFill/>
        </p:spPr>
        <p:txBody>
          <a:bodyPr wrap="square">
            <a:spAutoFit/>
          </a:bodyPr>
          <a:lstStyle/>
          <a:p>
            <a:pPr algn="ctr"/>
            <a:r>
              <a:rPr lang="zh-CN" altLang="en-US" sz="2400"/>
              <a:t>通过上下文中的</a:t>
            </a:r>
            <a:r>
              <a:rPr lang="zh-CN" altLang="en-US" sz="2400" b="1">
                <a:solidFill>
                  <a:schemeClr val="accent2"/>
                </a:solidFill>
              </a:rPr>
              <a:t>示例</a:t>
            </a:r>
            <a:r>
              <a:rPr lang="zh-CN" altLang="en-US" sz="2400"/>
              <a:t>告诉 </a:t>
            </a:r>
            <a:r>
              <a:rPr lang="en-US" altLang="zh-CN" sz="2400"/>
              <a:t>LLM </a:t>
            </a:r>
            <a:r>
              <a:rPr lang="zh-CN" altLang="en-US" sz="2400"/>
              <a:t>如何完成任务。</a:t>
            </a:r>
            <a:endParaRPr lang="en-US" sz="2400"/>
          </a:p>
        </p:txBody>
      </p:sp>
      <p:grpSp>
        <p:nvGrpSpPr>
          <p:cNvPr id="3" name="组合 2">
            <a:extLst>
              <a:ext uri="{FF2B5EF4-FFF2-40B4-BE49-F238E27FC236}">
                <a16:creationId xmlns:a16="http://schemas.microsoft.com/office/drawing/2014/main" id="{4EFC229F-231A-581B-6FD4-904ABF4B9231}"/>
              </a:ext>
            </a:extLst>
          </p:cNvPr>
          <p:cNvGrpSpPr/>
          <p:nvPr/>
        </p:nvGrpSpPr>
        <p:grpSpPr>
          <a:xfrm>
            <a:off x="285750" y="1714941"/>
            <a:ext cx="2895601" cy="2222914"/>
            <a:chOff x="285750" y="1714941"/>
            <a:chExt cx="2895601" cy="2222914"/>
          </a:xfrm>
        </p:grpSpPr>
        <p:sp>
          <p:nvSpPr>
            <p:cNvPr id="9" name="文本框 8">
              <a:extLst>
                <a:ext uri="{FF2B5EF4-FFF2-40B4-BE49-F238E27FC236}">
                  <a16:creationId xmlns:a16="http://schemas.microsoft.com/office/drawing/2014/main" id="{C5ABD383-4713-AA9E-CF93-A5B74E31D187}"/>
                </a:ext>
              </a:extLst>
            </p:cNvPr>
            <p:cNvSpPr txBox="1"/>
            <p:nvPr/>
          </p:nvSpPr>
          <p:spPr>
            <a:xfrm>
              <a:off x="285751" y="2266616"/>
              <a:ext cx="2895600" cy="369332"/>
            </a:xfrm>
            <a:prstGeom prst="rect">
              <a:avLst/>
            </a:prstGeom>
            <a:solidFill>
              <a:schemeClr val="accent1">
                <a:lumMod val="20000"/>
                <a:lumOff val="80000"/>
              </a:schemeClr>
            </a:solidFill>
          </p:spPr>
          <p:txBody>
            <a:bodyPr wrap="square">
              <a:spAutoFit/>
            </a:bodyPr>
            <a:lstStyle/>
            <a:p>
              <a:r>
                <a:rPr lang="zh-CN" altLang="en-US"/>
                <a:t>请计算以下数学题的答案：  </a:t>
              </a:r>
            </a:p>
          </p:txBody>
        </p:sp>
        <p:sp>
          <p:nvSpPr>
            <p:cNvPr id="10" name="文本框 9">
              <a:extLst>
                <a:ext uri="{FF2B5EF4-FFF2-40B4-BE49-F238E27FC236}">
                  <a16:creationId xmlns:a16="http://schemas.microsoft.com/office/drawing/2014/main" id="{32F8CC86-0184-3DC0-B15B-04514BD4CD46}"/>
                </a:ext>
              </a:extLst>
            </p:cNvPr>
            <p:cNvSpPr txBox="1"/>
            <p:nvPr/>
          </p:nvSpPr>
          <p:spPr>
            <a:xfrm>
              <a:off x="285750" y="3081963"/>
              <a:ext cx="2895600" cy="369332"/>
            </a:xfrm>
            <a:prstGeom prst="rect">
              <a:avLst/>
            </a:prstGeom>
            <a:solidFill>
              <a:schemeClr val="accent4">
                <a:lumMod val="20000"/>
                <a:lumOff val="80000"/>
              </a:schemeClr>
            </a:solidFill>
          </p:spPr>
          <p:txBody>
            <a:bodyPr wrap="square">
              <a:spAutoFit/>
            </a:bodyPr>
            <a:lstStyle/>
            <a:p>
              <a:r>
                <a:rPr lang="zh-CN" altLang="en-US"/>
                <a:t>问题：</a:t>
              </a:r>
              <a:r>
                <a:rPr lang="en-US" altLang="zh-CN"/>
                <a:t>5 - 2 = ?</a:t>
              </a:r>
              <a:endParaRPr lang="en-US"/>
            </a:p>
          </p:txBody>
        </p:sp>
        <p:sp>
          <p:nvSpPr>
            <p:cNvPr id="11" name="文本框 10">
              <a:extLst>
                <a:ext uri="{FF2B5EF4-FFF2-40B4-BE49-F238E27FC236}">
                  <a16:creationId xmlns:a16="http://schemas.microsoft.com/office/drawing/2014/main" id="{3D3ADDC3-EAE9-26F1-CE65-771C12E6DF0E}"/>
                </a:ext>
              </a:extLst>
            </p:cNvPr>
            <p:cNvSpPr txBox="1"/>
            <p:nvPr/>
          </p:nvSpPr>
          <p:spPr>
            <a:xfrm>
              <a:off x="438150" y="1714941"/>
              <a:ext cx="2743200" cy="461665"/>
            </a:xfrm>
            <a:prstGeom prst="rect">
              <a:avLst/>
            </a:prstGeom>
            <a:noFill/>
          </p:spPr>
          <p:txBody>
            <a:bodyPr wrap="square">
              <a:spAutoFit/>
            </a:bodyPr>
            <a:lstStyle/>
            <a:p>
              <a:pPr marL="228600" indent="-228600">
                <a:buFont typeface="Arial" panose="020B0604020202020204" pitchFamily="34" charset="0"/>
                <a:buChar char="•"/>
              </a:pPr>
              <a:r>
                <a:rPr lang="zh-CN" altLang="en-US" sz="2400" b="1"/>
                <a:t>零样本</a:t>
              </a:r>
              <a:r>
                <a:rPr lang="zh-CN" altLang="en-US" sz="2000" b="1"/>
                <a:t>  </a:t>
              </a:r>
              <a:r>
                <a:rPr lang="en-US" altLang="zh-CN" sz="2000"/>
                <a:t>Zero-Shot</a:t>
              </a:r>
              <a:endParaRPr lang="en-US" sz="2000"/>
            </a:p>
          </p:txBody>
        </p:sp>
        <p:sp>
          <p:nvSpPr>
            <p:cNvPr id="12" name="文本框 11">
              <a:extLst>
                <a:ext uri="{FF2B5EF4-FFF2-40B4-BE49-F238E27FC236}">
                  <a16:creationId xmlns:a16="http://schemas.microsoft.com/office/drawing/2014/main" id="{538F9BE8-6254-B67F-0261-E68F167BD64F}"/>
                </a:ext>
              </a:extLst>
            </p:cNvPr>
            <p:cNvSpPr txBox="1"/>
            <p:nvPr/>
          </p:nvSpPr>
          <p:spPr>
            <a:xfrm>
              <a:off x="285751" y="3568523"/>
              <a:ext cx="2895600" cy="369332"/>
            </a:xfrm>
            <a:prstGeom prst="rect">
              <a:avLst/>
            </a:prstGeom>
            <a:solidFill>
              <a:schemeClr val="accent6">
                <a:lumMod val="20000"/>
                <a:lumOff val="80000"/>
              </a:schemeClr>
            </a:solidFill>
          </p:spPr>
          <p:txBody>
            <a:bodyPr wrap="square">
              <a:spAutoFit/>
            </a:bodyPr>
            <a:lstStyle/>
            <a:p>
              <a:r>
                <a:rPr lang="zh-CN" altLang="en-US"/>
                <a:t>答案：</a:t>
              </a:r>
              <a:r>
                <a:rPr lang="en-US" altLang="zh-CN"/>
                <a:t>3</a:t>
              </a:r>
              <a:endParaRPr lang="en-US"/>
            </a:p>
          </p:txBody>
        </p:sp>
      </p:grpSp>
      <p:grpSp>
        <p:nvGrpSpPr>
          <p:cNvPr id="6" name="组合 5">
            <a:extLst>
              <a:ext uri="{FF2B5EF4-FFF2-40B4-BE49-F238E27FC236}">
                <a16:creationId xmlns:a16="http://schemas.microsoft.com/office/drawing/2014/main" id="{A53E8BF8-CF9E-BB0E-3529-AF8FD965407D}"/>
              </a:ext>
            </a:extLst>
          </p:cNvPr>
          <p:cNvGrpSpPr/>
          <p:nvPr/>
        </p:nvGrpSpPr>
        <p:grpSpPr>
          <a:xfrm>
            <a:off x="3733798" y="1714941"/>
            <a:ext cx="3718897" cy="2222914"/>
            <a:chOff x="3733798" y="1714941"/>
            <a:chExt cx="3718897" cy="2222914"/>
          </a:xfrm>
        </p:grpSpPr>
        <p:sp>
          <p:nvSpPr>
            <p:cNvPr id="13" name="文本框 12">
              <a:extLst>
                <a:ext uri="{FF2B5EF4-FFF2-40B4-BE49-F238E27FC236}">
                  <a16:creationId xmlns:a16="http://schemas.microsoft.com/office/drawing/2014/main" id="{7E873561-4C0A-8522-85EB-3845B62571DA}"/>
                </a:ext>
              </a:extLst>
            </p:cNvPr>
            <p:cNvSpPr txBox="1"/>
            <p:nvPr/>
          </p:nvSpPr>
          <p:spPr>
            <a:xfrm>
              <a:off x="3838575" y="1714941"/>
              <a:ext cx="2743200" cy="461665"/>
            </a:xfrm>
            <a:prstGeom prst="rect">
              <a:avLst/>
            </a:prstGeom>
            <a:noFill/>
          </p:spPr>
          <p:txBody>
            <a:bodyPr wrap="square">
              <a:spAutoFit/>
            </a:bodyPr>
            <a:lstStyle/>
            <a:p>
              <a:pPr marL="228600" indent="-228600">
                <a:buFont typeface="Arial" panose="020B0604020202020204" pitchFamily="34" charset="0"/>
                <a:buChar char="•"/>
              </a:pPr>
              <a:r>
                <a:rPr lang="zh-CN" altLang="en-US" sz="2400" b="1"/>
                <a:t>单样本</a:t>
              </a:r>
              <a:r>
                <a:rPr lang="zh-CN" altLang="en-US" sz="2000" b="1"/>
                <a:t>  </a:t>
              </a:r>
              <a:r>
                <a:rPr lang="en-US" altLang="zh-CN" sz="2000"/>
                <a:t>One-Shot</a:t>
              </a:r>
              <a:endParaRPr lang="en-US" sz="2000"/>
            </a:p>
          </p:txBody>
        </p:sp>
        <p:sp>
          <p:nvSpPr>
            <p:cNvPr id="15" name="文本框 14">
              <a:extLst>
                <a:ext uri="{FF2B5EF4-FFF2-40B4-BE49-F238E27FC236}">
                  <a16:creationId xmlns:a16="http://schemas.microsoft.com/office/drawing/2014/main" id="{028DB540-E590-B241-B023-97248153859E}"/>
                </a:ext>
              </a:extLst>
            </p:cNvPr>
            <p:cNvSpPr txBox="1"/>
            <p:nvPr/>
          </p:nvSpPr>
          <p:spPr>
            <a:xfrm>
              <a:off x="3733799" y="2266616"/>
              <a:ext cx="3718896" cy="369332"/>
            </a:xfrm>
            <a:prstGeom prst="rect">
              <a:avLst/>
            </a:prstGeom>
            <a:solidFill>
              <a:schemeClr val="accent1">
                <a:lumMod val="20000"/>
                <a:lumOff val="80000"/>
              </a:schemeClr>
            </a:solidFill>
          </p:spPr>
          <p:txBody>
            <a:bodyPr wrap="square">
              <a:spAutoFit/>
            </a:bodyPr>
            <a:lstStyle/>
            <a:p>
              <a:r>
                <a:rPr lang="zh-CN" altLang="en-US"/>
                <a:t>请计算以下数学题的答案：  </a:t>
              </a:r>
            </a:p>
          </p:txBody>
        </p:sp>
        <p:sp>
          <p:nvSpPr>
            <p:cNvPr id="16" name="文本框 15">
              <a:extLst>
                <a:ext uri="{FF2B5EF4-FFF2-40B4-BE49-F238E27FC236}">
                  <a16:creationId xmlns:a16="http://schemas.microsoft.com/office/drawing/2014/main" id="{EAB45E75-7FAB-59CD-9B76-57B4306F0DA1}"/>
                </a:ext>
              </a:extLst>
            </p:cNvPr>
            <p:cNvSpPr txBox="1"/>
            <p:nvPr/>
          </p:nvSpPr>
          <p:spPr>
            <a:xfrm>
              <a:off x="3733799" y="2666970"/>
              <a:ext cx="3718896" cy="369332"/>
            </a:xfrm>
            <a:prstGeom prst="rect">
              <a:avLst/>
            </a:prstGeom>
            <a:solidFill>
              <a:schemeClr val="accent2">
                <a:lumMod val="20000"/>
                <a:lumOff val="80000"/>
              </a:schemeClr>
            </a:solidFill>
          </p:spPr>
          <p:txBody>
            <a:bodyPr wrap="square">
              <a:spAutoFit/>
            </a:bodyPr>
            <a:lstStyle/>
            <a:p>
              <a:r>
                <a:rPr lang="zh-CN" altLang="en-US"/>
                <a:t>示例：问题：</a:t>
              </a:r>
              <a:r>
                <a:rPr lang="en-US" altLang="zh-CN"/>
                <a:t>1 + 2 = ? → </a:t>
              </a:r>
              <a:r>
                <a:rPr lang="zh-CN" altLang="en-US"/>
                <a:t>答案：</a:t>
              </a:r>
              <a:r>
                <a:rPr lang="en-US" altLang="zh-CN"/>
                <a:t>3  </a:t>
              </a:r>
            </a:p>
          </p:txBody>
        </p:sp>
        <p:sp>
          <p:nvSpPr>
            <p:cNvPr id="17" name="文本框 16">
              <a:extLst>
                <a:ext uri="{FF2B5EF4-FFF2-40B4-BE49-F238E27FC236}">
                  <a16:creationId xmlns:a16="http://schemas.microsoft.com/office/drawing/2014/main" id="{AB5E00E1-5856-1DC3-9B72-9677F5DD1C96}"/>
                </a:ext>
              </a:extLst>
            </p:cNvPr>
            <p:cNvSpPr txBox="1"/>
            <p:nvPr/>
          </p:nvSpPr>
          <p:spPr>
            <a:xfrm>
              <a:off x="3733798" y="3081963"/>
              <a:ext cx="3718896" cy="369332"/>
            </a:xfrm>
            <a:prstGeom prst="rect">
              <a:avLst/>
            </a:prstGeom>
            <a:solidFill>
              <a:schemeClr val="accent4">
                <a:lumMod val="20000"/>
                <a:lumOff val="80000"/>
              </a:schemeClr>
            </a:solidFill>
          </p:spPr>
          <p:txBody>
            <a:bodyPr wrap="square">
              <a:spAutoFit/>
            </a:bodyPr>
            <a:lstStyle/>
            <a:p>
              <a:r>
                <a:rPr lang="zh-CN" altLang="en-US"/>
                <a:t>问题：</a:t>
              </a:r>
              <a:r>
                <a:rPr lang="en-US" altLang="zh-CN"/>
                <a:t>5 - 2 = ?</a:t>
              </a:r>
              <a:endParaRPr lang="en-US"/>
            </a:p>
          </p:txBody>
        </p:sp>
        <p:sp>
          <p:nvSpPr>
            <p:cNvPr id="18" name="文本框 17">
              <a:extLst>
                <a:ext uri="{FF2B5EF4-FFF2-40B4-BE49-F238E27FC236}">
                  <a16:creationId xmlns:a16="http://schemas.microsoft.com/office/drawing/2014/main" id="{81993979-7D34-44DC-4980-117182750DBD}"/>
                </a:ext>
              </a:extLst>
            </p:cNvPr>
            <p:cNvSpPr txBox="1"/>
            <p:nvPr/>
          </p:nvSpPr>
          <p:spPr>
            <a:xfrm>
              <a:off x="3733799" y="3568523"/>
              <a:ext cx="3718896" cy="369332"/>
            </a:xfrm>
            <a:prstGeom prst="rect">
              <a:avLst/>
            </a:prstGeom>
            <a:solidFill>
              <a:schemeClr val="accent6">
                <a:lumMod val="20000"/>
                <a:lumOff val="80000"/>
              </a:schemeClr>
            </a:solidFill>
          </p:spPr>
          <p:txBody>
            <a:bodyPr wrap="square">
              <a:spAutoFit/>
            </a:bodyPr>
            <a:lstStyle/>
            <a:p>
              <a:r>
                <a:rPr lang="zh-CN" altLang="en-US"/>
                <a:t>答案：</a:t>
              </a:r>
              <a:r>
                <a:rPr lang="en-US" altLang="zh-CN"/>
                <a:t>3</a:t>
              </a:r>
              <a:endParaRPr lang="en-US"/>
            </a:p>
          </p:txBody>
        </p:sp>
      </p:grpSp>
      <p:grpSp>
        <p:nvGrpSpPr>
          <p:cNvPr id="8" name="组合 7">
            <a:extLst>
              <a:ext uri="{FF2B5EF4-FFF2-40B4-BE49-F238E27FC236}">
                <a16:creationId xmlns:a16="http://schemas.microsoft.com/office/drawing/2014/main" id="{50873A25-CAC4-C1FA-020E-1F293A3A1C78}"/>
              </a:ext>
            </a:extLst>
          </p:cNvPr>
          <p:cNvGrpSpPr/>
          <p:nvPr/>
        </p:nvGrpSpPr>
        <p:grpSpPr>
          <a:xfrm>
            <a:off x="7958751" y="1714940"/>
            <a:ext cx="3966547" cy="2822990"/>
            <a:chOff x="7958751" y="1714940"/>
            <a:chExt cx="3966547" cy="2822990"/>
          </a:xfrm>
        </p:grpSpPr>
        <p:sp>
          <p:nvSpPr>
            <p:cNvPr id="14" name="文本框 13">
              <a:extLst>
                <a:ext uri="{FF2B5EF4-FFF2-40B4-BE49-F238E27FC236}">
                  <a16:creationId xmlns:a16="http://schemas.microsoft.com/office/drawing/2014/main" id="{02FE8662-D975-B91A-DB70-485AAB297D54}"/>
                </a:ext>
              </a:extLst>
            </p:cNvPr>
            <p:cNvSpPr txBox="1"/>
            <p:nvPr/>
          </p:nvSpPr>
          <p:spPr>
            <a:xfrm>
              <a:off x="8229600" y="1714940"/>
              <a:ext cx="2743200" cy="461665"/>
            </a:xfrm>
            <a:prstGeom prst="rect">
              <a:avLst/>
            </a:prstGeom>
            <a:noFill/>
          </p:spPr>
          <p:txBody>
            <a:bodyPr wrap="square">
              <a:spAutoFit/>
            </a:bodyPr>
            <a:lstStyle/>
            <a:p>
              <a:pPr marL="228600" indent="-228600">
                <a:buFont typeface="Arial" panose="020B0604020202020204" pitchFamily="34" charset="0"/>
                <a:buChar char="•"/>
              </a:pPr>
              <a:r>
                <a:rPr lang="zh-CN" altLang="en-US" sz="2400" b="1"/>
                <a:t>少样本</a:t>
              </a:r>
              <a:r>
                <a:rPr lang="zh-CN" altLang="en-US" sz="2000" b="1"/>
                <a:t>  </a:t>
              </a:r>
              <a:r>
                <a:rPr lang="en-US" altLang="zh-CN" sz="2000"/>
                <a:t>Few-Shot</a:t>
              </a:r>
              <a:endParaRPr lang="en-US" sz="2000"/>
            </a:p>
          </p:txBody>
        </p:sp>
        <p:sp>
          <p:nvSpPr>
            <p:cNvPr id="19" name="文本框 18">
              <a:extLst>
                <a:ext uri="{FF2B5EF4-FFF2-40B4-BE49-F238E27FC236}">
                  <a16:creationId xmlns:a16="http://schemas.microsoft.com/office/drawing/2014/main" id="{28036E2F-32D5-18B4-9999-4C68ADCA128E}"/>
                </a:ext>
              </a:extLst>
            </p:cNvPr>
            <p:cNvSpPr txBox="1"/>
            <p:nvPr/>
          </p:nvSpPr>
          <p:spPr>
            <a:xfrm>
              <a:off x="7958751" y="2266616"/>
              <a:ext cx="3966547" cy="369332"/>
            </a:xfrm>
            <a:prstGeom prst="rect">
              <a:avLst/>
            </a:prstGeom>
            <a:solidFill>
              <a:schemeClr val="accent1">
                <a:lumMod val="20000"/>
                <a:lumOff val="80000"/>
              </a:schemeClr>
            </a:solidFill>
          </p:spPr>
          <p:txBody>
            <a:bodyPr wrap="square">
              <a:spAutoFit/>
            </a:bodyPr>
            <a:lstStyle/>
            <a:p>
              <a:r>
                <a:rPr lang="zh-CN" altLang="en-US"/>
                <a:t>请计算以下数学题的答案：  </a:t>
              </a:r>
            </a:p>
          </p:txBody>
        </p:sp>
        <p:sp>
          <p:nvSpPr>
            <p:cNvPr id="20" name="文本框 19">
              <a:extLst>
                <a:ext uri="{FF2B5EF4-FFF2-40B4-BE49-F238E27FC236}">
                  <a16:creationId xmlns:a16="http://schemas.microsoft.com/office/drawing/2014/main" id="{66F86CF7-0C8E-0BBD-16A4-4E2FB2F6FF5B}"/>
                </a:ext>
              </a:extLst>
            </p:cNvPr>
            <p:cNvSpPr txBox="1"/>
            <p:nvPr/>
          </p:nvSpPr>
          <p:spPr>
            <a:xfrm>
              <a:off x="7958751" y="2666970"/>
              <a:ext cx="3966547" cy="1012713"/>
            </a:xfrm>
            <a:prstGeom prst="rect">
              <a:avLst/>
            </a:prstGeom>
            <a:solidFill>
              <a:schemeClr val="accent2">
                <a:lumMod val="20000"/>
                <a:lumOff val="80000"/>
              </a:schemeClr>
            </a:solidFill>
          </p:spPr>
          <p:txBody>
            <a:bodyPr wrap="square">
              <a:spAutoFit/>
            </a:bodyPr>
            <a:lstStyle/>
            <a:p>
              <a:r>
                <a:rPr lang="zh-CN" altLang="en-US"/>
                <a:t>示例</a:t>
              </a:r>
              <a:r>
                <a:rPr lang="en-US" altLang="zh-CN"/>
                <a:t>1</a:t>
              </a:r>
              <a:r>
                <a:rPr lang="zh-CN" altLang="en-US"/>
                <a:t>：问题：</a:t>
              </a:r>
              <a:r>
                <a:rPr lang="en-US" altLang="zh-CN"/>
                <a:t>1 + 2 = ? → </a:t>
              </a:r>
              <a:r>
                <a:rPr lang="zh-CN" altLang="en-US"/>
                <a:t>答案：</a:t>
              </a:r>
              <a:r>
                <a:rPr lang="en-US" altLang="zh-CN"/>
                <a:t>3</a:t>
              </a:r>
            </a:p>
            <a:p>
              <a:pPr>
                <a:lnSpc>
                  <a:spcPct val="120000"/>
                </a:lnSpc>
              </a:pPr>
              <a:r>
                <a:rPr lang="zh-CN" altLang="en-US"/>
                <a:t>示例</a:t>
              </a:r>
              <a:r>
                <a:rPr lang="en-US" altLang="zh-CN"/>
                <a:t>2</a:t>
              </a:r>
              <a:r>
                <a:rPr lang="zh-CN" altLang="en-US"/>
                <a:t>：问题：</a:t>
              </a:r>
              <a:r>
                <a:rPr lang="en-US" altLang="zh-CN"/>
                <a:t>3 × 4 = ? → </a:t>
              </a:r>
              <a:r>
                <a:rPr lang="zh-CN" altLang="en-US"/>
                <a:t>答案：</a:t>
              </a:r>
              <a:r>
                <a:rPr lang="en-US" altLang="zh-CN"/>
                <a:t>12  </a:t>
              </a:r>
            </a:p>
            <a:p>
              <a:pPr>
                <a:lnSpc>
                  <a:spcPct val="120000"/>
                </a:lnSpc>
              </a:pPr>
              <a:r>
                <a:rPr lang="zh-CN" altLang="en-US"/>
                <a:t>示例</a:t>
              </a:r>
              <a:r>
                <a:rPr lang="en-US" altLang="zh-CN"/>
                <a:t>3</a:t>
              </a:r>
              <a:r>
                <a:rPr lang="zh-CN" altLang="en-US"/>
                <a:t>：问题：</a:t>
              </a:r>
              <a:r>
                <a:rPr lang="en-US" altLang="zh-CN"/>
                <a:t>6 ÷ 2 = ? → </a:t>
              </a:r>
              <a:r>
                <a:rPr lang="zh-CN" altLang="en-US"/>
                <a:t>答案：</a:t>
              </a:r>
              <a:r>
                <a:rPr lang="en-US" altLang="zh-CN"/>
                <a:t>3</a:t>
              </a:r>
            </a:p>
          </p:txBody>
        </p:sp>
        <p:sp>
          <p:nvSpPr>
            <p:cNvPr id="21" name="文本框 20">
              <a:extLst>
                <a:ext uri="{FF2B5EF4-FFF2-40B4-BE49-F238E27FC236}">
                  <a16:creationId xmlns:a16="http://schemas.microsoft.com/office/drawing/2014/main" id="{0451F909-C4A6-1407-75C6-E4E7B34469E0}"/>
                </a:ext>
              </a:extLst>
            </p:cNvPr>
            <p:cNvSpPr txBox="1"/>
            <p:nvPr/>
          </p:nvSpPr>
          <p:spPr>
            <a:xfrm>
              <a:off x="7958751" y="3710613"/>
              <a:ext cx="3966547" cy="369332"/>
            </a:xfrm>
            <a:prstGeom prst="rect">
              <a:avLst/>
            </a:prstGeom>
            <a:solidFill>
              <a:schemeClr val="accent4">
                <a:lumMod val="20000"/>
                <a:lumOff val="80000"/>
              </a:schemeClr>
            </a:solidFill>
          </p:spPr>
          <p:txBody>
            <a:bodyPr wrap="square">
              <a:spAutoFit/>
            </a:bodyPr>
            <a:lstStyle/>
            <a:p>
              <a:r>
                <a:rPr lang="zh-CN" altLang="en-US"/>
                <a:t>问题：</a:t>
              </a:r>
              <a:r>
                <a:rPr lang="en-US" altLang="zh-CN"/>
                <a:t>5 - 2 = ?</a:t>
              </a:r>
              <a:endParaRPr lang="en-US"/>
            </a:p>
          </p:txBody>
        </p:sp>
        <p:sp>
          <p:nvSpPr>
            <p:cNvPr id="22" name="文本框 21">
              <a:extLst>
                <a:ext uri="{FF2B5EF4-FFF2-40B4-BE49-F238E27FC236}">
                  <a16:creationId xmlns:a16="http://schemas.microsoft.com/office/drawing/2014/main" id="{9FCF5550-BDB6-FDE4-937B-02B6EE336ECB}"/>
                </a:ext>
              </a:extLst>
            </p:cNvPr>
            <p:cNvSpPr txBox="1"/>
            <p:nvPr/>
          </p:nvSpPr>
          <p:spPr>
            <a:xfrm>
              <a:off x="7958751" y="4168598"/>
              <a:ext cx="3966547" cy="369332"/>
            </a:xfrm>
            <a:prstGeom prst="rect">
              <a:avLst/>
            </a:prstGeom>
            <a:solidFill>
              <a:schemeClr val="accent6">
                <a:lumMod val="20000"/>
                <a:lumOff val="80000"/>
              </a:schemeClr>
            </a:solidFill>
          </p:spPr>
          <p:txBody>
            <a:bodyPr wrap="square">
              <a:spAutoFit/>
            </a:bodyPr>
            <a:lstStyle/>
            <a:p>
              <a:r>
                <a:rPr lang="zh-CN" altLang="en-US"/>
                <a:t>答案：</a:t>
              </a:r>
              <a:r>
                <a:rPr lang="en-US" altLang="zh-CN"/>
                <a:t>3</a:t>
              </a:r>
              <a:endParaRPr lang="en-US"/>
            </a:p>
          </p:txBody>
        </p:sp>
      </p:grpSp>
      <p:sp>
        <p:nvSpPr>
          <p:cNvPr id="39" name="文本框 38">
            <a:extLst>
              <a:ext uri="{FF2B5EF4-FFF2-40B4-BE49-F238E27FC236}">
                <a16:creationId xmlns:a16="http://schemas.microsoft.com/office/drawing/2014/main" id="{6ECD0DBF-E84C-07F9-95EB-F810D873350A}"/>
              </a:ext>
            </a:extLst>
          </p:cNvPr>
          <p:cNvSpPr txBox="1"/>
          <p:nvPr/>
        </p:nvSpPr>
        <p:spPr>
          <a:xfrm>
            <a:off x="8229600" y="4731912"/>
            <a:ext cx="3810003" cy="143045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000"/>
              <a:t>可帮助大模型突破知识局限</a:t>
            </a:r>
            <a:endParaRPr lang="en-US" altLang="zh-CN" sz="2000"/>
          </a:p>
          <a:p>
            <a:pPr marL="285750" indent="-285750">
              <a:lnSpc>
                <a:spcPct val="150000"/>
              </a:lnSpc>
              <a:buFont typeface="Arial" panose="020B0604020202020204" pitchFamily="34" charset="0"/>
              <a:buChar char="•"/>
            </a:pPr>
            <a:r>
              <a:rPr lang="zh-CN" altLang="en-US" sz="2000"/>
              <a:t>让大模型遵循示例中的格式</a:t>
            </a:r>
            <a:endParaRPr lang="en-US" altLang="zh-CN" sz="2000"/>
          </a:p>
          <a:p>
            <a:pPr marL="285750" indent="-285750">
              <a:lnSpc>
                <a:spcPct val="150000"/>
              </a:lnSpc>
              <a:buFont typeface="Arial" panose="020B0604020202020204" pitchFamily="34" charset="0"/>
              <a:buChar char="•"/>
            </a:pPr>
            <a:r>
              <a:rPr lang="zh-CN" altLang="en-US" sz="2000"/>
              <a:t>相关样本示例应更靠近问题</a:t>
            </a:r>
            <a:endParaRPr lang="en-US" sz="2000"/>
          </a:p>
        </p:txBody>
      </p:sp>
      <p:grpSp>
        <p:nvGrpSpPr>
          <p:cNvPr id="23" name="组合 22">
            <a:extLst>
              <a:ext uri="{FF2B5EF4-FFF2-40B4-BE49-F238E27FC236}">
                <a16:creationId xmlns:a16="http://schemas.microsoft.com/office/drawing/2014/main" id="{736196C0-923E-B739-6120-E9B6DC571A2C}"/>
              </a:ext>
            </a:extLst>
          </p:cNvPr>
          <p:cNvGrpSpPr/>
          <p:nvPr/>
        </p:nvGrpSpPr>
        <p:grpSpPr>
          <a:xfrm>
            <a:off x="1038225" y="4242748"/>
            <a:ext cx="6877050" cy="2341799"/>
            <a:chOff x="1038225" y="4242748"/>
            <a:chExt cx="6877050" cy="2341799"/>
          </a:xfrm>
        </p:grpSpPr>
        <p:sp>
          <p:nvSpPr>
            <p:cNvPr id="25" name="文本框 24">
              <a:extLst>
                <a:ext uri="{FF2B5EF4-FFF2-40B4-BE49-F238E27FC236}">
                  <a16:creationId xmlns:a16="http://schemas.microsoft.com/office/drawing/2014/main" id="{97A49B67-8DA5-D2FE-19B4-E24C24F8D5B0}"/>
                </a:ext>
              </a:extLst>
            </p:cNvPr>
            <p:cNvSpPr txBox="1"/>
            <p:nvPr/>
          </p:nvSpPr>
          <p:spPr>
            <a:xfrm>
              <a:off x="3286122" y="4669752"/>
              <a:ext cx="4629153" cy="369332"/>
            </a:xfrm>
            <a:prstGeom prst="rect">
              <a:avLst/>
            </a:prstGeom>
            <a:solidFill>
              <a:schemeClr val="accent1">
                <a:lumMod val="20000"/>
                <a:lumOff val="80000"/>
              </a:schemeClr>
            </a:solidFill>
          </p:spPr>
          <p:txBody>
            <a:bodyPr wrap="square">
              <a:spAutoFit/>
            </a:bodyPr>
            <a:lstStyle/>
            <a:p>
              <a:r>
                <a:rPr lang="zh-CN" altLang="en-US"/>
                <a:t>请计算以下数学题的答案：  </a:t>
              </a:r>
            </a:p>
          </p:txBody>
        </p:sp>
        <p:sp>
          <p:nvSpPr>
            <p:cNvPr id="26" name="文本框 25">
              <a:extLst>
                <a:ext uri="{FF2B5EF4-FFF2-40B4-BE49-F238E27FC236}">
                  <a16:creationId xmlns:a16="http://schemas.microsoft.com/office/drawing/2014/main" id="{51A3B7BB-1CF0-3077-4526-773EBB1070C9}"/>
                </a:ext>
              </a:extLst>
            </p:cNvPr>
            <p:cNvSpPr txBox="1"/>
            <p:nvPr/>
          </p:nvSpPr>
          <p:spPr>
            <a:xfrm>
              <a:off x="3286122" y="5070106"/>
              <a:ext cx="4629153" cy="614977"/>
            </a:xfrm>
            <a:prstGeom prst="rect">
              <a:avLst/>
            </a:prstGeom>
            <a:solidFill>
              <a:schemeClr val="accent2">
                <a:lumMod val="20000"/>
                <a:lumOff val="80000"/>
              </a:schemeClr>
            </a:solidFill>
          </p:spPr>
          <p:txBody>
            <a:bodyPr wrap="square">
              <a:spAutoFit/>
            </a:bodyPr>
            <a:lstStyle/>
            <a:p>
              <a:r>
                <a:rPr lang="zh-CN" altLang="en-US" sz="1600"/>
                <a:t>错误示例：问题：</a:t>
              </a:r>
              <a:r>
                <a:rPr lang="en-US" altLang="zh-CN" sz="1600"/>
                <a:t>3 + 4 × 2 = ? → </a:t>
              </a:r>
              <a:r>
                <a:rPr lang="zh-CN" altLang="en-US" sz="1600" b="1"/>
                <a:t>错误答案</a:t>
              </a:r>
              <a:r>
                <a:rPr lang="zh-CN" altLang="en-US" sz="1600"/>
                <a:t>：</a:t>
              </a:r>
              <a:r>
                <a:rPr lang="en-US" altLang="zh-CN" sz="1600"/>
                <a:t>14  </a:t>
              </a:r>
            </a:p>
            <a:p>
              <a:pPr>
                <a:lnSpc>
                  <a:spcPct val="120000"/>
                </a:lnSpc>
              </a:pPr>
              <a:r>
                <a:rPr lang="zh-CN" altLang="en-US" sz="1600"/>
                <a:t>正确答案：</a:t>
              </a:r>
              <a:r>
                <a:rPr lang="en-US" altLang="zh-CN" sz="1600"/>
                <a:t>11</a:t>
              </a:r>
              <a:r>
                <a:rPr lang="zh-CN" altLang="en-US" sz="1600"/>
                <a:t>（先乘后加）</a:t>
              </a:r>
              <a:endParaRPr lang="en-US" altLang="zh-CN" sz="1600"/>
            </a:p>
          </p:txBody>
        </p:sp>
        <p:sp>
          <p:nvSpPr>
            <p:cNvPr id="27" name="文本框 26">
              <a:extLst>
                <a:ext uri="{FF2B5EF4-FFF2-40B4-BE49-F238E27FC236}">
                  <a16:creationId xmlns:a16="http://schemas.microsoft.com/office/drawing/2014/main" id="{4DBA77A5-B47A-DE22-2328-247B7DE40DB4}"/>
                </a:ext>
              </a:extLst>
            </p:cNvPr>
            <p:cNvSpPr txBox="1"/>
            <p:nvPr/>
          </p:nvSpPr>
          <p:spPr>
            <a:xfrm>
              <a:off x="3286121" y="5723224"/>
              <a:ext cx="4629153" cy="369332"/>
            </a:xfrm>
            <a:prstGeom prst="rect">
              <a:avLst/>
            </a:prstGeom>
            <a:solidFill>
              <a:schemeClr val="accent4">
                <a:lumMod val="20000"/>
                <a:lumOff val="80000"/>
              </a:schemeClr>
            </a:solidFill>
          </p:spPr>
          <p:txBody>
            <a:bodyPr wrap="square">
              <a:spAutoFit/>
            </a:bodyPr>
            <a:lstStyle/>
            <a:p>
              <a:r>
                <a:rPr lang="zh-CN" altLang="en-US"/>
                <a:t>问题：</a:t>
              </a:r>
              <a:r>
                <a:rPr lang="en-US" altLang="zh-CN"/>
                <a:t>5 - 2 = ?</a:t>
              </a:r>
              <a:endParaRPr lang="en-US"/>
            </a:p>
          </p:txBody>
        </p:sp>
        <p:sp>
          <p:nvSpPr>
            <p:cNvPr id="28" name="文本框 27">
              <a:extLst>
                <a:ext uri="{FF2B5EF4-FFF2-40B4-BE49-F238E27FC236}">
                  <a16:creationId xmlns:a16="http://schemas.microsoft.com/office/drawing/2014/main" id="{D81F802D-48BD-2EC9-959C-459085F9DC1A}"/>
                </a:ext>
              </a:extLst>
            </p:cNvPr>
            <p:cNvSpPr txBox="1"/>
            <p:nvPr/>
          </p:nvSpPr>
          <p:spPr>
            <a:xfrm>
              <a:off x="3286122" y="6209784"/>
              <a:ext cx="4629153" cy="369332"/>
            </a:xfrm>
            <a:prstGeom prst="rect">
              <a:avLst/>
            </a:prstGeom>
            <a:solidFill>
              <a:schemeClr val="accent6">
                <a:lumMod val="20000"/>
                <a:lumOff val="80000"/>
              </a:schemeClr>
            </a:solidFill>
          </p:spPr>
          <p:txBody>
            <a:bodyPr wrap="square">
              <a:spAutoFit/>
            </a:bodyPr>
            <a:lstStyle/>
            <a:p>
              <a:r>
                <a:rPr lang="zh-CN" altLang="en-US"/>
                <a:t>答案：</a:t>
              </a:r>
              <a:r>
                <a:rPr lang="en-US" altLang="zh-CN"/>
                <a:t>3</a:t>
              </a:r>
              <a:endParaRPr lang="en-US"/>
            </a:p>
          </p:txBody>
        </p:sp>
        <p:sp>
          <p:nvSpPr>
            <p:cNvPr id="30" name="文本框 29">
              <a:extLst>
                <a:ext uri="{FF2B5EF4-FFF2-40B4-BE49-F238E27FC236}">
                  <a16:creationId xmlns:a16="http://schemas.microsoft.com/office/drawing/2014/main" id="{75DE9C90-4E16-12EF-6662-D435796B5616}"/>
                </a:ext>
              </a:extLst>
            </p:cNvPr>
            <p:cNvSpPr txBox="1"/>
            <p:nvPr/>
          </p:nvSpPr>
          <p:spPr>
            <a:xfrm>
              <a:off x="3286121" y="4242748"/>
              <a:ext cx="4629153" cy="400110"/>
            </a:xfrm>
            <a:prstGeom prst="rect">
              <a:avLst/>
            </a:prstGeom>
            <a:noFill/>
          </p:spPr>
          <p:txBody>
            <a:bodyPr wrap="square">
              <a:spAutoFit/>
            </a:bodyPr>
            <a:lstStyle/>
            <a:p>
              <a:pPr algn="ctr"/>
              <a:r>
                <a:rPr lang="zh-CN" altLang="en-US" sz="2000" b="1"/>
                <a:t>引入错误示例</a:t>
              </a:r>
              <a:endParaRPr lang="en-US" sz="2000" b="1"/>
            </a:p>
          </p:txBody>
        </p:sp>
        <p:sp>
          <p:nvSpPr>
            <p:cNvPr id="32" name="文本框 31">
              <a:extLst>
                <a:ext uri="{FF2B5EF4-FFF2-40B4-BE49-F238E27FC236}">
                  <a16:creationId xmlns:a16="http://schemas.microsoft.com/office/drawing/2014/main" id="{EF1913B0-59CF-AEFE-406C-00EF19085A8A}"/>
                </a:ext>
              </a:extLst>
            </p:cNvPr>
            <p:cNvSpPr txBox="1"/>
            <p:nvPr/>
          </p:nvSpPr>
          <p:spPr>
            <a:xfrm>
              <a:off x="1038225" y="4670375"/>
              <a:ext cx="1609725" cy="400110"/>
            </a:xfrm>
            <a:prstGeom prst="homePlate">
              <a:avLst/>
            </a:prstGeom>
            <a:noFill/>
            <a:ln>
              <a:solidFill>
                <a:schemeClr val="bg1">
                  <a:lumMod val="85000"/>
                </a:schemeClr>
              </a:solidFill>
            </a:ln>
          </p:spPr>
          <p:txBody>
            <a:bodyPr wrap="square">
              <a:spAutoFit/>
            </a:bodyPr>
            <a:lstStyle/>
            <a:p>
              <a:r>
                <a:rPr lang="zh-CN" altLang="en-US" sz="2000">
                  <a:latin typeface="楷体" panose="02010609060101010101" pitchFamily="49" charset="-122"/>
                  <a:ea typeface="楷体" panose="02010609060101010101" pitchFamily="49" charset="-122"/>
                </a:rPr>
                <a:t>任务描述</a:t>
              </a:r>
              <a:endParaRPr lang="en-US" sz="2000">
                <a:latin typeface="楷体" panose="02010609060101010101" pitchFamily="49" charset="-122"/>
                <a:ea typeface="楷体" panose="02010609060101010101" pitchFamily="49" charset="-122"/>
              </a:endParaRPr>
            </a:p>
          </p:txBody>
        </p:sp>
        <p:sp>
          <p:nvSpPr>
            <p:cNvPr id="33" name="文本框 32">
              <a:extLst>
                <a:ext uri="{FF2B5EF4-FFF2-40B4-BE49-F238E27FC236}">
                  <a16:creationId xmlns:a16="http://schemas.microsoft.com/office/drawing/2014/main" id="{D461EE4E-FD7D-13FD-92D8-8F8EB7408A28}"/>
                </a:ext>
              </a:extLst>
            </p:cNvPr>
            <p:cNvSpPr txBox="1"/>
            <p:nvPr/>
          </p:nvSpPr>
          <p:spPr>
            <a:xfrm>
              <a:off x="1038225" y="5723224"/>
              <a:ext cx="1609725" cy="400110"/>
            </a:xfrm>
            <a:prstGeom prst="homePlate">
              <a:avLst/>
            </a:prstGeom>
            <a:noFill/>
            <a:ln>
              <a:solidFill>
                <a:schemeClr val="bg1">
                  <a:lumMod val="85000"/>
                </a:schemeClr>
              </a:solidFill>
            </a:ln>
          </p:spPr>
          <p:txBody>
            <a:bodyPr wrap="square">
              <a:spAutoFit/>
            </a:bodyPr>
            <a:lstStyle/>
            <a:p>
              <a:r>
                <a:rPr lang="zh-CN" altLang="en-US" sz="2000">
                  <a:latin typeface="楷体" panose="02010609060101010101" pitchFamily="49" charset="-122"/>
                  <a:ea typeface="楷体" panose="02010609060101010101" pitchFamily="49" charset="-122"/>
                </a:rPr>
                <a:t>输入数据</a:t>
              </a:r>
              <a:endParaRPr lang="en-US" sz="2000">
                <a:latin typeface="楷体" panose="02010609060101010101" pitchFamily="49" charset="-122"/>
                <a:ea typeface="楷体" panose="02010609060101010101" pitchFamily="49" charset="-122"/>
              </a:endParaRPr>
            </a:p>
          </p:txBody>
        </p:sp>
        <p:sp>
          <p:nvSpPr>
            <p:cNvPr id="34" name="文本框 33">
              <a:extLst>
                <a:ext uri="{FF2B5EF4-FFF2-40B4-BE49-F238E27FC236}">
                  <a16:creationId xmlns:a16="http://schemas.microsoft.com/office/drawing/2014/main" id="{251FE448-B4B9-3FEE-378F-2AAE31D7A9CF}"/>
                </a:ext>
              </a:extLst>
            </p:cNvPr>
            <p:cNvSpPr txBox="1"/>
            <p:nvPr/>
          </p:nvSpPr>
          <p:spPr>
            <a:xfrm>
              <a:off x="1038225" y="5196799"/>
              <a:ext cx="1609725" cy="400110"/>
            </a:xfrm>
            <a:prstGeom prst="homePlate">
              <a:avLst/>
            </a:prstGeom>
            <a:noFill/>
            <a:ln>
              <a:solidFill>
                <a:schemeClr val="bg1">
                  <a:lumMod val="85000"/>
                </a:schemeClr>
              </a:solidFill>
            </a:ln>
          </p:spPr>
          <p:txBody>
            <a:bodyPr wrap="square">
              <a:spAutoFit/>
            </a:bodyPr>
            <a:lstStyle/>
            <a:p>
              <a:r>
                <a:rPr lang="zh-CN" altLang="en-US" sz="2000">
                  <a:latin typeface="楷体" panose="02010609060101010101" pitchFamily="49" charset="-122"/>
                  <a:ea typeface="楷体" panose="02010609060101010101" pitchFamily="49" charset="-122"/>
                </a:rPr>
                <a:t>上下文信息</a:t>
              </a:r>
              <a:endParaRPr lang="en-US" sz="2000">
                <a:latin typeface="楷体" panose="02010609060101010101" pitchFamily="49" charset="-122"/>
                <a:ea typeface="楷体" panose="02010609060101010101" pitchFamily="49" charset="-122"/>
              </a:endParaRPr>
            </a:p>
          </p:txBody>
        </p:sp>
        <p:pic>
          <p:nvPicPr>
            <p:cNvPr id="37" name="图片 36">
              <a:extLst>
                <a:ext uri="{FF2B5EF4-FFF2-40B4-BE49-F238E27FC236}">
                  <a16:creationId xmlns:a16="http://schemas.microsoft.com/office/drawing/2014/main" id="{826102D5-0E98-2F12-DF16-748245B8EE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4640" y="6209784"/>
              <a:ext cx="365760" cy="374763"/>
            </a:xfrm>
            <a:prstGeom prst="rect">
              <a:avLst/>
            </a:prstGeom>
          </p:spPr>
        </p:pic>
        <p:pic>
          <p:nvPicPr>
            <p:cNvPr id="40" name="Picture 2" descr="User - Free user icons">
              <a:extLst>
                <a:ext uri="{FF2B5EF4-FFF2-40B4-BE49-F238E27FC236}">
                  <a16:creationId xmlns:a16="http://schemas.microsoft.com/office/drawing/2014/main" id="{53B4C1B5-D544-F566-D411-A5CBFC57B4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4640" y="4681476"/>
              <a:ext cx="365760" cy="365760"/>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灯片编号占位符 3">
            <a:extLst>
              <a:ext uri="{FF2B5EF4-FFF2-40B4-BE49-F238E27FC236}">
                <a16:creationId xmlns:a16="http://schemas.microsoft.com/office/drawing/2014/main" id="{392DE078-D44E-0ACD-A1A6-20CBDEC4DA95}"/>
              </a:ext>
            </a:extLst>
          </p:cNvPr>
          <p:cNvSpPr>
            <a:spLocks noGrp="1"/>
          </p:cNvSpPr>
          <p:nvPr>
            <p:ph type="sldNum" sz="quarter" idx="12"/>
          </p:nvPr>
        </p:nvSpPr>
        <p:spPr/>
        <p:txBody>
          <a:bodyPr/>
          <a:lstStyle/>
          <a:p>
            <a:fld id="{EC78E7B1-3FC2-4821-B144-3AA6EF938D0A}" type="slidenum">
              <a:rPr lang="zh-CN" altLang="en-US" sz="1400" b="1" smtClean="0"/>
              <a:pPr/>
              <a:t>65</a:t>
            </a:fld>
            <a:r>
              <a:rPr lang="zh-CN" altLang="en-US"/>
              <a:t> </a:t>
            </a:r>
            <a:r>
              <a:rPr lang="en-US" altLang="zh-CN"/>
              <a:t>/ 82</a:t>
            </a:r>
            <a:endParaRPr lang="zh-CN" altLang="en-US" dirty="0"/>
          </a:p>
        </p:txBody>
      </p:sp>
    </p:spTree>
    <p:extLst>
      <p:ext uri="{BB962C8B-B14F-4D97-AF65-F5344CB8AC3E}">
        <p14:creationId xmlns:p14="http://schemas.microsoft.com/office/powerpoint/2010/main" val="2616938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up)">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left)">
                                      <p:cBhvr>
                                        <p:cTn id="22" dur="500"/>
                                        <p:tgtEl>
                                          <p:spTgt spid="23"/>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wipe(left)">
                                      <p:cBhvr>
                                        <p:cTn id="2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47DBF8-FFC4-801F-5187-61A36E5317EB}"/>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ABE59454-49BC-F8C2-FDB6-ABBE92378276}"/>
              </a:ext>
            </a:extLst>
          </p:cNvPr>
          <p:cNvSpPr>
            <a:spLocks noGrp="1"/>
          </p:cNvSpPr>
          <p:nvPr>
            <p:ph type="title"/>
          </p:nvPr>
        </p:nvSpPr>
        <p:spPr/>
        <p:txBody>
          <a:bodyPr/>
          <a:lstStyle/>
          <a:p>
            <a:r>
              <a:rPr lang="zh-CN" altLang="en-US" sz="4000">
                <a:latin typeface="+mn-ea"/>
              </a:rPr>
              <a:t>② </a:t>
            </a:r>
            <a:r>
              <a:rPr lang="zh-CN" altLang="en-US"/>
              <a:t>思维链提示</a:t>
            </a:r>
            <a:endParaRPr lang="en-US"/>
          </a:p>
        </p:txBody>
      </p:sp>
      <p:sp>
        <p:nvSpPr>
          <p:cNvPr id="24" name="文本框 23">
            <a:extLst>
              <a:ext uri="{FF2B5EF4-FFF2-40B4-BE49-F238E27FC236}">
                <a16:creationId xmlns:a16="http://schemas.microsoft.com/office/drawing/2014/main" id="{8D5C125F-FB4F-5739-8E2E-D16A18D5119F}"/>
              </a:ext>
            </a:extLst>
          </p:cNvPr>
          <p:cNvSpPr txBox="1"/>
          <p:nvPr/>
        </p:nvSpPr>
        <p:spPr>
          <a:xfrm>
            <a:off x="8132200" y="249945"/>
            <a:ext cx="3781425" cy="430887"/>
          </a:xfrm>
          <a:prstGeom prst="rect">
            <a:avLst/>
          </a:prstGeom>
          <a:noFill/>
        </p:spPr>
        <p:txBody>
          <a:bodyPr wrap="square">
            <a:spAutoFit/>
          </a:bodyPr>
          <a:lstStyle/>
          <a:p>
            <a:r>
              <a:rPr lang="en-US" sz="2200">
                <a:solidFill>
                  <a:schemeClr val="bg1">
                    <a:lumMod val="50000"/>
                  </a:schemeClr>
                </a:solidFill>
              </a:rPr>
              <a:t>Chain-of-Thought Prompting</a:t>
            </a:r>
          </a:p>
        </p:txBody>
      </p:sp>
      <p:sp>
        <p:nvSpPr>
          <p:cNvPr id="29" name="文本框 28">
            <a:extLst>
              <a:ext uri="{FF2B5EF4-FFF2-40B4-BE49-F238E27FC236}">
                <a16:creationId xmlns:a16="http://schemas.microsoft.com/office/drawing/2014/main" id="{BC211D97-53EE-91CE-292F-6A35ADD0816B}"/>
              </a:ext>
            </a:extLst>
          </p:cNvPr>
          <p:cNvSpPr txBox="1"/>
          <p:nvPr/>
        </p:nvSpPr>
        <p:spPr>
          <a:xfrm>
            <a:off x="0" y="997545"/>
            <a:ext cx="12192000" cy="461665"/>
          </a:xfrm>
          <a:prstGeom prst="rect">
            <a:avLst/>
          </a:prstGeom>
          <a:noFill/>
        </p:spPr>
        <p:txBody>
          <a:bodyPr wrap="square">
            <a:spAutoFit/>
          </a:bodyPr>
          <a:lstStyle/>
          <a:p>
            <a:pPr algn="ctr"/>
            <a:r>
              <a:rPr lang="zh-CN" altLang="en-US" sz="2400"/>
              <a:t>高级提示策略，通过引导模型</a:t>
            </a:r>
            <a:r>
              <a:rPr lang="zh-CN" altLang="en-US" sz="2400" b="1">
                <a:solidFill>
                  <a:schemeClr val="accent2"/>
                </a:solidFill>
              </a:rPr>
              <a:t>分步骤推理</a:t>
            </a:r>
            <a:r>
              <a:rPr lang="zh-CN" altLang="en-US" sz="2400"/>
              <a:t>来解决复杂问题的提示策略。</a:t>
            </a:r>
            <a:endParaRPr lang="en-US" sz="2400"/>
          </a:p>
        </p:txBody>
      </p:sp>
      <p:grpSp>
        <p:nvGrpSpPr>
          <p:cNvPr id="3" name="组合 2">
            <a:extLst>
              <a:ext uri="{FF2B5EF4-FFF2-40B4-BE49-F238E27FC236}">
                <a16:creationId xmlns:a16="http://schemas.microsoft.com/office/drawing/2014/main" id="{738D59AC-FB0A-3753-D476-E1640CC48168}"/>
              </a:ext>
            </a:extLst>
          </p:cNvPr>
          <p:cNvGrpSpPr/>
          <p:nvPr/>
        </p:nvGrpSpPr>
        <p:grpSpPr>
          <a:xfrm>
            <a:off x="363516" y="1631614"/>
            <a:ext cx="4987628" cy="3848335"/>
            <a:chOff x="363516" y="1631614"/>
            <a:chExt cx="4987628" cy="3848335"/>
          </a:xfrm>
        </p:grpSpPr>
        <p:sp>
          <p:nvSpPr>
            <p:cNvPr id="9" name="文本框 8">
              <a:extLst>
                <a:ext uri="{FF2B5EF4-FFF2-40B4-BE49-F238E27FC236}">
                  <a16:creationId xmlns:a16="http://schemas.microsoft.com/office/drawing/2014/main" id="{8CD801B5-C138-207F-E352-78A6658D2F93}"/>
                </a:ext>
              </a:extLst>
            </p:cNvPr>
            <p:cNvSpPr txBox="1"/>
            <p:nvPr/>
          </p:nvSpPr>
          <p:spPr>
            <a:xfrm>
              <a:off x="962024" y="2142791"/>
              <a:ext cx="4389120" cy="369332"/>
            </a:xfrm>
            <a:prstGeom prst="rect">
              <a:avLst/>
            </a:prstGeom>
            <a:solidFill>
              <a:schemeClr val="accent1">
                <a:lumMod val="20000"/>
                <a:lumOff val="80000"/>
              </a:schemeClr>
            </a:solidFill>
          </p:spPr>
          <p:txBody>
            <a:bodyPr wrap="square">
              <a:spAutoFit/>
            </a:bodyPr>
            <a:lstStyle/>
            <a:p>
              <a:r>
                <a:rPr lang="zh-CN" altLang="en-US"/>
                <a:t>请</a:t>
              </a:r>
              <a:r>
                <a:rPr lang="zh-CN" altLang="en-US">
                  <a:solidFill>
                    <a:schemeClr val="accent2"/>
                  </a:solidFill>
                </a:rPr>
                <a:t>逐步推理</a:t>
              </a:r>
              <a:r>
                <a:rPr lang="zh-CN" altLang="en-US"/>
                <a:t>以下问题，并给出最终答案：  </a:t>
              </a:r>
            </a:p>
          </p:txBody>
        </p:sp>
        <p:sp>
          <p:nvSpPr>
            <p:cNvPr id="10" name="文本框 9">
              <a:extLst>
                <a:ext uri="{FF2B5EF4-FFF2-40B4-BE49-F238E27FC236}">
                  <a16:creationId xmlns:a16="http://schemas.microsoft.com/office/drawing/2014/main" id="{7E338214-E256-B2C6-6640-6A9BED775CAB}"/>
                </a:ext>
              </a:extLst>
            </p:cNvPr>
            <p:cNvSpPr txBox="1"/>
            <p:nvPr/>
          </p:nvSpPr>
          <p:spPr>
            <a:xfrm>
              <a:off x="962023" y="2567613"/>
              <a:ext cx="4389120" cy="742639"/>
            </a:xfrm>
            <a:prstGeom prst="rect">
              <a:avLst/>
            </a:prstGeom>
            <a:solidFill>
              <a:schemeClr val="accent4">
                <a:lumMod val="20000"/>
                <a:lumOff val="80000"/>
              </a:schemeClr>
            </a:solidFill>
          </p:spPr>
          <p:txBody>
            <a:bodyPr wrap="square">
              <a:spAutoFit/>
            </a:bodyPr>
            <a:lstStyle/>
            <a:p>
              <a:r>
                <a:rPr lang="zh-CN" altLang="en-US"/>
                <a:t>小明有</a:t>
              </a:r>
              <a:r>
                <a:rPr lang="en-US" altLang="zh-CN"/>
                <a:t>3</a:t>
              </a:r>
              <a:r>
                <a:rPr lang="zh-CN" altLang="en-US"/>
                <a:t>个苹果，吃了</a:t>
              </a:r>
              <a:r>
                <a:rPr lang="en-US" altLang="zh-CN"/>
                <a:t>1</a:t>
              </a:r>
              <a:r>
                <a:rPr lang="zh-CN" altLang="en-US"/>
                <a:t>个，又买了</a:t>
              </a:r>
              <a:r>
                <a:rPr lang="en-US" altLang="zh-CN"/>
                <a:t>5</a:t>
              </a:r>
              <a:r>
                <a:rPr lang="zh-CN" altLang="en-US"/>
                <a:t>个。</a:t>
              </a:r>
              <a:endParaRPr lang="en-US" altLang="zh-CN"/>
            </a:p>
            <a:p>
              <a:pPr>
                <a:lnSpc>
                  <a:spcPct val="150000"/>
                </a:lnSpc>
              </a:pPr>
              <a:r>
                <a:rPr lang="zh-CN" altLang="en-US"/>
                <a:t>现在有多少个苹果？</a:t>
              </a:r>
              <a:endParaRPr lang="en-US"/>
            </a:p>
          </p:txBody>
        </p:sp>
        <p:sp>
          <p:nvSpPr>
            <p:cNvPr id="11" name="文本框 10">
              <a:extLst>
                <a:ext uri="{FF2B5EF4-FFF2-40B4-BE49-F238E27FC236}">
                  <a16:creationId xmlns:a16="http://schemas.microsoft.com/office/drawing/2014/main" id="{D1ED93D6-E718-D7C6-B971-060AAD50C913}"/>
                </a:ext>
              </a:extLst>
            </p:cNvPr>
            <p:cNvSpPr txBox="1"/>
            <p:nvPr/>
          </p:nvSpPr>
          <p:spPr>
            <a:xfrm>
              <a:off x="1784983" y="1631614"/>
              <a:ext cx="2743200" cy="461665"/>
            </a:xfrm>
            <a:prstGeom prst="rect">
              <a:avLst/>
            </a:prstGeom>
            <a:noFill/>
          </p:spPr>
          <p:txBody>
            <a:bodyPr wrap="square">
              <a:spAutoFit/>
            </a:bodyPr>
            <a:lstStyle/>
            <a:p>
              <a:pPr marL="228600" indent="-228600">
                <a:buFont typeface="Arial" panose="020B0604020202020204" pitchFamily="34" charset="0"/>
                <a:buChar char="•"/>
              </a:pPr>
              <a:r>
                <a:rPr lang="zh-CN" altLang="en-US" sz="2400" b="1"/>
                <a:t>零样本</a:t>
              </a:r>
              <a:r>
                <a:rPr lang="zh-CN" altLang="en-US" sz="2000" b="1"/>
                <a:t>  </a:t>
              </a:r>
              <a:r>
                <a:rPr lang="en-US" altLang="zh-CN" sz="2000"/>
                <a:t>Zero-Shot</a:t>
              </a:r>
              <a:endParaRPr lang="en-US" sz="2000"/>
            </a:p>
          </p:txBody>
        </p:sp>
        <p:sp>
          <p:nvSpPr>
            <p:cNvPr id="12" name="文本框 11">
              <a:extLst>
                <a:ext uri="{FF2B5EF4-FFF2-40B4-BE49-F238E27FC236}">
                  <a16:creationId xmlns:a16="http://schemas.microsoft.com/office/drawing/2014/main" id="{8EC283E7-6A23-ADC1-9BEA-DFE74542C651}"/>
                </a:ext>
              </a:extLst>
            </p:cNvPr>
            <p:cNvSpPr txBox="1"/>
            <p:nvPr/>
          </p:nvSpPr>
          <p:spPr>
            <a:xfrm>
              <a:off x="962023" y="3501848"/>
              <a:ext cx="4389120" cy="1200329"/>
            </a:xfrm>
            <a:prstGeom prst="rect">
              <a:avLst/>
            </a:prstGeom>
            <a:solidFill>
              <a:schemeClr val="accent6">
                <a:lumMod val="20000"/>
                <a:lumOff val="80000"/>
              </a:schemeClr>
            </a:solidFill>
          </p:spPr>
          <p:txBody>
            <a:bodyPr wrap="square">
              <a:spAutoFit/>
            </a:bodyPr>
            <a:lstStyle/>
            <a:p>
              <a:r>
                <a:rPr lang="zh-CN" altLang="en-US"/>
                <a:t>步骤</a:t>
              </a:r>
              <a:r>
                <a:rPr lang="en-US" altLang="zh-CN"/>
                <a:t>1</a:t>
              </a:r>
              <a:r>
                <a:rPr lang="zh-CN" altLang="en-US"/>
                <a:t>：初始数量是</a:t>
              </a:r>
              <a:r>
                <a:rPr lang="en-US" altLang="zh-CN"/>
                <a:t>3</a:t>
              </a:r>
              <a:r>
                <a:rPr lang="zh-CN" altLang="en-US"/>
                <a:t>个苹果。</a:t>
              </a:r>
            </a:p>
            <a:p>
              <a:r>
                <a:rPr lang="zh-CN" altLang="en-US"/>
                <a:t>步骤</a:t>
              </a:r>
              <a:r>
                <a:rPr lang="en-US" altLang="zh-CN"/>
                <a:t>2</a:t>
              </a:r>
              <a:r>
                <a:rPr lang="zh-CN" altLang="en-US"/>
                <a:t>：吃了</a:t>
              </a:r>
              <a:r>
                <a:rPr lang="en-US" altLang="zh-CN"/>
                <a:t>1</a:t>
              </a:r>
              <a:r>
                <a:rPr lang="zh-CN" altLang="en-US"/>
                <a:t>个 → </a:t>
              </a:r>
              <a:r>
                <a:rPr lang="en-US" altLang="zh-CN"/>
                <a:t>3 - 1 = 2</a:t>
              </a:r>
              <a:r>
                <a:rPr lang="zh-CN" altLang="en-US"/>
                <a:t>个。</a:t>
              </a:r>
            </a:p>
            <a:p>
              <a:r>
                <a:rPr lang="zh-CN" altLang="en-US"/>
                <a:t>步骤</a:t>
              </a:r>
              <a:r>
                <a:rPr lang="en-US" altLang="zh-CN"/>
                <a:t>3</a:t>
              </a:r>
              <a:r>
                <a:rPr lang="zh-CN" altLang="en-US"/>
                <a:t>：买了</a:t>
              </a:r>
              <a:r>
                <a:rPr lang="en-US" altLang="zh-CN"/>
                <a:t>5</a:t>
              </a:r>
              <a:r>
                <a:rPr lang="zh-CN" altLang="en-US"/>
                <a:t>个 → </a:t>
              </a:r>
              <a:r>
                <a:rPr lang="en-US" altLang="zh-CN"/>
                <a:t>2 + 5 = 7</a:t>
              </a:r>
              <a:r>
                <a:rPr lang="zh-CN" altLang="en-US"/>
                <a:t>个。</a:t>
              </a:r>
            </a:p>
            <a:p>
              <a:r>
                <a:rPr lang="zh-CN" altLang="en-US"/>
                <a:t>答案：</a:t>
              </a:r>
              <a:r>
                <a:rPr lang="en-US" altLang="zh-CN"/>
                <a:t>7</a:t>
              </a:r>
              <a:r>
                <a:rPr lang="zh-CN" altLang="en-US"/>
                <a:t>个。</a:t>
              </a:r>
              <a:endParaRPr lang="en-US"/>
            </a:p>
          </p:txBody>
        </p:sp>
        <p:pic>
          <p:nvPicPr>
            <p:cNvPr id="37" name="图片 36">
              <a:extLst>
                <a:ext uri="{FF2B5EF4-FFF2-40B4-BE49-F238E27FC236}">
                  <a16:creationId xmlns:a16="http://schemas.microsoft.com/office/drawing/2014/main" id="{332DEA8C-3A91-BA07-DBEB-5795727AFB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516" y="3565595"/>
              <a:ext cx="365760" cy="374763"/>
            </a:xfrm>
            <a:prstGeom prst="rect">
              <a:avLst/>
            </a:prstGeom>
          </p:spPr>
        </p:pic>
        <p:sp>
          <p:nvSpPr>
            <p:cNvPr id="39" name="文本框 38">
              <a:extLst>
                <a:ext uri="{FF2B5EF4-FFF2-40B4-BE49-F238E27FC236}">
                  <a16:creationId xmlns:a16="http://schemas.microsoft.com/office/drawing/2014/main" id="{66A91C13-D46A-C795-43E5-0979EF16B0DC}"/>
                </a:ext>
              </a:extLst>
            </p:cNvPr>
            <p:cNvSpPr txBox="1"/>
            <p:nvPr/>
          </p:nvSpPr>
          <p:spPr>
            <a:xfrm>
              <a:off x="1023827" y="4972822"/>
              <a:ext cx="4167192" cy="507127"/>
            </a:xfrm>
            <a:prstGeom prst="rect">
              <a:avLst/>
            </a:prstGeom>
            <a:noFill/>
          </p:spPr>
          <p:txBody>
            <a:bodyPr wrap="square">
              <a:spAutoFit/>
            </a:bodyPr>
            <a:lstStyle/>
            <a:p>
              <a:pPr>
                <a:lnSpc>
                  <a:spcPct val="150000"/>
                </a:lnSpc>
              </a:pPr>
              <a:r>
                <a:rPr lang="zh-CN" altLang="en-US" sz="2000"/>
                <a:t>目前 </a:t>
              </a:r>
              <a:r>
                <a:rPr lang="en-US" altLang="zh-CN" sz="2000"/>
                <a:t>LLM </a:t>
              </a:r>
              <a:r>
                <a:rPr lang="zh-CN" altLang="en-US" sz="2000"/>
                <a:t>已经有了默认的推理步骤</a:t>
              </a:r>
              <a:endParaRPr lang="en-US" altLang="zh-CN" sz="2000"/>
            </a:p>
          </p:txBody>
        </p:sp>
        <p:pic>
          <p:nvPicPr>
            <p:cNvPr id="5122" name="Picture 2" descr="User - Free user icons">
              <a:extLst>
                <a:ext uri="{FF2B5EF4-FFF2-40B4-BE49-F238E27FC236}">
                  <a16:creationId xmlns:a16="http://schemas.microsoft.com/office/drawing/2014/main" id="{6ED6D767-C45A-DF59-D8A4-8BC4012E2A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516" y="2154515"/>
              <a:ext cx="365760" cy="36576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 name="组合 4">
            <a:extLst>
              <a:ext uri="{FF2B5EF4-FFF2-40B4-BE49-F238E27FC236}">
                <a16:creationId xmlns:a16="http://schemas.microsoft.com/office/drawing/2014/main" id="{5677CC0B-8ADD-FC1A-112D-855615923024}"/>
              </a:ext>
            </a:extLst>
          </p:cNvPr>
          <p:cNvGrpSpPr/>
          <p:nvPr/>
        </p:nvGrpSpPr>
        <p:grpSpPr>
          <a:xfrm>
            <a:off x="5829300" y="1631613"/>
            <a:ext cx="6025174" cy="4719010"/>
            <a:chOff x="5829300" y="1631613"/>
            <a:chExt cx="6025174" cy="4719010"/>
          </a:xfrm>
        </p:grpSpPr>
        <p:sp>
          <p:nvSpPr>
            <p:cNvPr id="14" name="文本框 13">
              <a:extLst>
                <a:ext uri="{FF2B5EF4-FFF2-40B4-BE49-F238E27FC236}">
                  <a16:creationId xmlns:a16="http://schemas.microsoft.com/office/drawing/2014/main" id="{A00E77E1-6011-F315-2535-76E0B2969CE5}"/>
                </a:ext>
              </a:extLst>
            </p:cNvPr>
            <p:cNvSpPr txBox="1"/>
            <p:nvPr/>
          </p:nvSpPr>
          <p:spPr>
            <a:xfrm>
              <a:off x="8054340" y="1631613"/>
              <a:ext cx="2743200" cy="461665"/>
            </a:xfrm>
            <a:prstGeom prst="rect">
              <a:avLst/>
            </a:prstGeom>
            <a:noFill/>
          </p:spPr>
          <p:txBody>
            <a:bodyPr wrap="square">
              <a:spAutoFit/>
            </a:bodyPr>
            <a:lstStyle/>
            <a:p>
              <a:pPr marL="228600" indent="-228600">
                <a:buFont typeface="Arial" panose="020B0604020202020204" pitchFamily="34" charset="0"/>
                <a:buChar char="•"/>
              </a:pPr>
              <a:r>
                <a:rPr lang="zh-CN" altLang="en-US" sz="2400" b="1"/>
                <a:t>单样本</a:t>
              </a:r>
              <a:r>
                <a:rPr lang="zh-CN" altLang="en-US" sz="2000" b="1"/>
                <a:t>  </a:t>
              </a:r>
              <a:r>
                <a:rPr lang="en-US" altLang="zh-CN" sz="2000"/>
                <a:t>One-Shot</a:t>
              </a:r>
              <a:endParaRPr lang="en-US" sz="2000"/>
            </a:p>
          </p:txBody>
        </p:sp>
        <p:sp>
          <p:nvSpPr>
            <p:cNvPr id="19" name="文本框 18">
              <a:extLst>
                <a:ext uri="{FF2B5EF4-FFF2-40B4-BE49-F238E27FC236}">
                  <a16:creationId xmlns:a16="http://schemas.microsoft.com/office/drawing/2014/main" id="{5006609D-0048-6EE2-744B-58EEC9E46800}"/>
                </a:ext>
              </a:extLst>
            </p:cNvPr>
            <p:cNvSpPr txBox="1"/>
            <p:nvPr/>
          </p:nvSpPr>
          <p:spPr>
            <a:xfrm>
              <a:off x="6642394" y="2142791"/>
              <a:ext cx="5212080" cy="369332"/>
            </a:xfrm>
            <a:prstGeom prst="rect">
              <a:avLst/>
            </a:prstGeom>
            <a:solidFill>
              <a:schemeClr val="accent1">
                <a:lumMod val="20000"/>
                <a:lumOff val="80000"/>
              </a:schemeClr>
            </a:solidFill>
          </p:spPr>
          <p:txBody>
            <a:bodyPr wrap="square">
              <a:spAutoFit/>
            </a:bodyPr>
            <a:lstStyle/>
            <a:p>
              <a:r>
                <a:rPr lang="zh-CN" altLang="en-US"/>
                <a:t>请计算以下数学题的答案：  </a:t>
              </a:r>
            </a:p>
          </p:txBody>
        </p:sp>
        <p:sp>
          <p:nvSpPr>
            <p:cNvPr id="20" name="文本框 19">
              <a:extLst>
                <a:ext uri="{FF2B5EF4-FFF2-40B4-BE49-F238E27FC236}">
                  <a16:creationId xmlns:a16="http://schemas.microsoft.com/office/drawing/2014/main" id="{6C3E639E-AE48-82F4-AA32-63128B76F3E2}"/>
                </a:ext>
              </a:extLst>
            </p:cNvPr>
            <p:cNvSpPr txBox="1"/>
            <p:nvPr/>
          </p:nvSpPr>
          <p:spPr>
            <a:xfrm>
              <a:off x="6642394" y="2543145"/>
              <a:ext cx="5212080" cy="1477328"/>
            </a:xfrm>
            <a:prstGeom prst="rect">
              <a:avLst/>
            </a:prstGeom>
            <a:solidFill>
              <a:schemeClr val="accent2">
                <a:lumMod val="20000"/>
                <a:lumOff val="80000"/>
              </a:schemeClr>
            </a:solidFill>
          </p:spPr>
          <p:txBody>
            <a:bodyPr wrap="square">
              <a:spAutoFit/>
            </a:bodyPr>
            <a:lstStyle/>
            <a:p>
              <a:r>
                <a:rPr lang="zh-CN" altLang="en-US" sz="1500"/>
                <a:t>示例：</a:t>
              </a:r>
              <a:endParaRPr lang="en-US" altLang="zh-CN" sz="1500"/>
            </a:p>
            <a:p>
              <a:r>
                <a:rPr lang="zh-CN" altLang="en-US" sz="1500"/>
                <a:t>问题：小红有</a:t>
              </a:r>
              <a:r>
                <a:rPr lang="en-US" altLang="zh-CN" sz="1500"/>
                <a:t>5</a:t>
              </a:r>
              <a:r>
                <a:rPr lang="zh-CN" altLang="en-US" sz="1500"/>
                <a:t>元钱，花了</a:t>
              </a:r>
              <a:r>
                <a:rPr lang="en-US" altLang="zh-CN" sz="1500"/>
                <a:t>2</a:t>
              </a:r>
              <a:r>
                <a:rPr lang="zh-CN" altLang="en-US" sz="1500"/>
                <a:t>元，又赚了</a:t>
              </a:r>
              <a:r>
                <a:rPr lang="en-US" altLang="zh-CN" sz="1500"/>
                <a:t>3</a:t>
              </a:r>
              <a:r>
                <a:rPr lang="zh-CN" altLang="en-US" sz="1500"/>
                <a:t>元。现在有多少元？</a:t>
              </a:r>
              <a:endParaRPr lang="en-US" altLang="zh-CN" sz="1500"/>
            </a:p>
            <a:p>
              <a:r>
                <a:rPr lang="zh-CN" altLang="en-US" sz="1500"/>
                <a:t>步骤</a:t>
              </a:r>
              <a:r>
                <a:rPr lang="en-US" altLang="zh-CN" sz="1500"/>
                <a:t>1</a:t>
              </a:r>
              <a:r>
                <a:rPr lang="zh-CN" altLang="en-US" sz="1500"/>
                <a:t>：初始金额是</a:t>
              </a:r>
              <a:r>
                <a:rPr lang="en-US" altLang="zh-CN" sz="1500"/>
                <a:t>5</a:t>
              </a:r>
              <a:r>
                <a:rPr lang="zh-CN" altLang="en-US" sz="1500"/>
                <a:t>元。</a:t>
              </a:r>
              <a:endParaRPr lang="en-US" altLang="zh-CN" sz="1500"/>
            </a:p>
            <a:p>
              <a:r>
                <a:rPr lang="zh-CN" altLang="en-US" sz="1500"/>
                <a:t>步骤</a:t>
              </a:r>
              <a:r>
                <a:rPr lang="en-US" altLang="zh-CN" sz="1500"/>
                <a:t>2</a:t>
              </a:r>
              <a:r>
                <a:rPr lang="zh-CN" altLang="en-US" sz="1500"/>
                <a:t>：花了</a:t>
              </a:r>
              <a:r>
                <a:rPr lang="en-US" altLang="zh-CN" sz="1500"/>
                <a:t>2</a:t>
              </a:r>
              <a:r>
                <a:rPr lang="zh-CN" altLang="en-US" sz="1500"/>
                <a:t>元 → </a:t>
              </a:r>
              <a:r>
                <a:rPr lang="en-US" altLang="zh-CN" sz="1500"/>
                <a:t>5 - 2 = 3</a:t>
              </a:r>
              <a:r>
                <a:rPr lang="zh-CN" altLang="en-US" sz="1500"/>
                <a:t>元。</a:t>
              </a:r>
              <a:endParaRPr lang="en-US" altLang="zh-CN" sz="1500"/>
            </a:p>
            <a:p>
              <a:r>
                <a:rPr lang="zh-CN" altLang="en-US" sz="1500"/>
                <a:t>步骤</a:t>
              </a:r>
              <a:r>
                <a:rPr lang="en-US" altLang="zh-CN" sz="1500"/>
                <a:t>3</a:t>
              </a:r>
              <a:r>
                <a:rPr lang="zh-CN" altLang="en-US" sz="1500"/>
                <a:t>：赚了</a:t>
              </a:r>
              <a:r>
                <a:rPr lang="en-US" altLang="zh-CN" sz="1500"/>
                <a:t>3</a:t>
              </a:r>
              <a:r>
                <a:rPr lang="zh-CN" altLang="en-US" sz="1500"/>
                <a:t>元 → </a:t>
              </a:r>
              <a:r>
                <a:rPr lang="en-US" altLang="zh-CN" sz="1500"/>
                <a:t>3 + 3 = 6</a:t>
              </a:r>
              <a:r>
                <a:rPr lang="zh-CN" altLang="en-US" sz="1500"/>
                <a:t>元。</a:t>
              </a:r>
              <a:endParaRPr lang="en-US" altLang="zh-CN" sz="1500"/>
            </a:p>
            <a:p>
              <a:r>
                <a:rPr lang="zh-CN" altLang="en-US" sz="1500"/>
                <a:t>答案：</a:t>
              </a:r>
              <a:r>
                <a:rPr lang="en-US" altLang="zh-CN" sz="1500"/>
                <a:t>6</a:t>
              </a:r>
              <a:r>
                <a:rPr lang="zh-CN" altLang="en-US" sz="1500"/>
                <a:t>元。</a:t>
              </a:r>
              <a:endParaRPr lang="en-US" altLang="zh-CN" sz="1500"/>
            </a:p>
          </p:txBody>
        </p:sp>
        <p:sp>
          <p:nvSpPr>
            <p:cNvPr id="34" name="文本框 33">
              <a:extLst>
                <a:ext uri="{FF2B5EF4-FFF2-40B4-BE49-F238E27FC236}">
                  <a16:creationId xmlns:a16="http://schemas.microsoft.com/office/drawing/2014/main" id="{5ED8F829-94FB-6CA0-871D-1A2FADD25C87}"/>
                </a:ext>
              </a:extLst>
            </p:cNvPr>
            <p:cNvSpPr txBox="1"/>
            <p:nvPr/>
          </p:nvSpPr>
          <p:spPr>
            <a:xfrm>
              <a:off x="5829300" y="2643032"/>
              <a:ext cx="720533" cy="1323439"/>
            </a:xfrm>
            <a:prstGeom prst="homePlate">
              <a:avLst/>
            </a:prstGeom>
            <a:noFill/>
            <a:ln>
              <a:solidFill>
                <a:schemeClr val="bg1">
                  <a:lumMod val="85000"/>
                </a:schemeClr>
              </a:solidFill>
            </a:ln>
          </p:spPr>
          <p:txBody>
            <a:bodyPr wrap="square">
              <a:spAutoFit/>
            </a:bodyPr>
            <a:lstStyle/>
            <a:p>
              <a:r>
                <a:rPr lang="zh-CN" altLang="en-US" sz="1600">
                  <a:latin typeface="楷体" panose="02010609060101010101" pitchFamily="49" charset="-122"/>
                  <a:ea typeface="楷体" panose="02010609060101010101" pitchFamily="49" charset="-122"/>
                </a:rPr>
                <a:t>思维链提示</a:t>
              </a:r>
              <a:endParaRPr lang="en-US" sz="1600">
                <a:latin typeface="楷体" panose="02010609060101010101" pitchFamily="49" charset="-122"/>
                <a:ea typeface="楷体" panose="02010609060101010101" pitchFamily="49" charset="-122"/>
              </a:endParaRPr>
            </a:p>
          </p:txBody>
        </p:sp>
        <p:sp>
          <p:nvSpPr>
            <p:cNvPr id="8" name="文本框 7">
              <a:extLst>
                <a:ext uri="{FF2B5EF4-FFF2-40B4-BE49-F238E27FC236}">
                  <a16:creationId xmlns:a16="http://schemas.microsoft.com/office/drawing/2014/main" id="{8B9EB684-BB34-4511-7533-AE060D778EA7}"/>
                </a:ext>
              </a:extLst>
            </p:cNvPr>
            <p:cNvSpPr txBox="1"/>
            <p:nvPr/>
          </p:nvSpPr>
          <p:spPr>
            <a:xfrm>
              <a:off x="6642394" y="4062236"/>
              <a:ext cx="5212080" cy="1019638"/>
            </a:xfrm>
            <a:prstGeom prst="rect">
              <a:avLst/>
            </a:prstGeom>
            <a:solidFill>
              <a:schemeClr val="accent4">
                <a:lumMod val="20000"/>
                <a:lumOff val="80000"/>
              </a:schemeClr>
            </a:solidFill>
          </p:spPr>
          <p:txBody>
            <a:bodyPr wrap="square">
              <a:spAutoFit/>
            </a:bodyPr>
            <a:lstStyle/>
            <a:p>
              <a:r>
                <a:rPr lang="zh-CN" altLang="en-US"/>
                <a:t>目标问题：</a:t>
              </a:r>
              <a:endParaRPr lang="en-US" altLang="zh-CN"/>
            </a:p>
            <a:p>
              <a:pPr>
                <a:lnSpc>
                  <a:spcPct val="120000"/>
                </a:lnSpc>
              </a:pPr>
              <a:r>
                <a:rPr lang="zh-CN" altLang="en-US"/>
                <a:t>小明有</a:t>
              </a:r>
              <a:r>
                <a:rPr lang="en-US" altLang="zh-CN"/>
                <a:t>3</a:t>
              </a:r>
              <a:r>
                <a:rPr lang="zh-CN" altLang="en-US"/>
                <a:t>个苹果，吃了</a:t>
              </a:r>
              <a:r>
                <a:rPr lang="en-US" altLang="zh-CN"/>
                <a:t>1</a:t>
              </a:r>
              <a:r>
                <a:rPr lang="zh-CN" altLang="en-US"/>
                <a:t>个，又买了</a:t>
              </a:r>
              <a:r>
                <a:rPr lang="en-US" altLang="zh-CN"/>
                <a:t>5</a:t>
              </a:r>
              <a:r>
                <a:rPr lang="zh-CN" altLang="en-US"/>
                <a:t>个。</a:t>
              </a:r>
              <a:endParaRPr lang="en-US" altLang="zh-CN"/>
            </a:p>
            <a:p>
              <a:pPr>
                <a:lnSpc>
                  <a:spcPct val="120000"/>
                </a:lnSpc>
              </a:pPr>
              <a:r>
                <a:rPr lang="zh-CN" altLang="en-US"/>
                <a:t>现在有多少个苹果？</a:t>
              </a:r>
              <a:endParaRPr lang="en-US"/>
            </a:p>
          </p:txBody>
        </p:sp>
        <p:sp>
          <p:nvSpPr>
            <p:cNvPr id="23" name="文本框 22">
              <a:extLst>
                <a:ext uri="{FF2B5EF4-FFF2-40B4-BE49-F238E27FC236}">
                  <a16:creationId xmlns:a16="http://schemas.microsoft.com/office/drawing/2014/main" id="{957D0A9F-1CEF-D367-FC4C-963096A01BBF}"/>
                </a:ext>
              </a:extLst>
            </p:cNvPr>
            <p:cNvSpPr txBox="1"/>
            <p:nvPr/>
          </p:nvSpPr>
          <p:spPr>
            <a:xfrm>
              <a:off x="6642394" y="5150294"/>
              <a:ext cx="5212080" cy="1200329"/>
            </a:xfrm>
            <a:prstGeom prst="rect">
              <a:avLst/>
            </a:prstGeom>
            <a:solidFill>
              <a:schemeClr val="accent6">
                <a:lumMod val="20000"/>
                <a:lumOff val="80000"/>
              </a:schemeClr>
            </a:solidFill>
          </p:spPr>
          <p:txBody>
            <a:bodyPr wrap="square">
              <a:spAutoFit/>
            </a:bodyPr>
            <a:lstStyle/>
            <a:p>
              <a:r>
                <a:rPr lang="zh-CN" altLang="en-US"/>
                <a:t>步骤</a:t>
              </a:r>
              <a:r>
                <a:rPr lang="en-US" altLang="zh-CN"/>
                <a:t>1</a:t>
              </a:r>
              <a:r>
                <a:rPr lang="zh-CN" altLang="en-US"/>
                <a:t>：初始数量是</a:t>
              </a:r>
              <a:r>
                <a:rPr lang="en-US" altLang="zh-CN"/>
                <a:t>3</a:t>
              </a:r>
              <a:r>
                <a:rPr lang="zh-CN" altLang="en-US"/>
                <a:t>个苹果。</a:t>
              </a:r>
            </a:p>
            <a:p>
              <a:r>
                <a:rPr lang="zh-CN" altLang="en-US"/>
                <a:t>步骤</a:t>
              </a:r>
              <a:r>
                <a:rPr lang="en-US" altLang="zh-CN"/>
                <a:t>2</a:t>
              </a:r>
              <a:r>
                <a:rPr lang="zh-CN" altLang="en-US"/>
                <a:t>：吃了</a:t>
              </a:r>
              <a:r>
                <a:rPr lang="en-US" altLang="zh-CN"/>
                <a:t>1</a:t>
              </a:r>
              <a:r>
                <a:rPr lang="zh-CN" altLang="en-US"/>
                <a:t>个 → </a:t>
              </a:r>
              <a:r>
                <a:rPr lang="en-US" altLang="zh-CN"/>
                <a:t>3 - 1 = 2</a:t>
              </a:r>
              <a:r>
                <a:rPr lang="zh-CN" altLang="en-US"/>
                <a:t>个。</a:t>
              </a:r>
            </a:p>
            <a:p>
              <a:r>
                <a:rPr lang="zh-CN" altLang="en-US"/>
                <a:t>步骤</a:t>
              </a:r>
              <a:r>
                <a:rPr lang="en-US" altLang="zh-CN"/>
                <a:t>3</a:t>
              </a:r>
              <a:r>
                <a:rPr lang="zh-CN" altLang="en-US"/>
                <a:t>：买了</a:t>
              </a:r>
              <a:r>
                <a:rPr lang="en-US" altLang="zh-CN"/>
                <a:t>5</a:t>
              </a:r>
              <a:r>
                <a:rPr lang="zh-CN" altLang="en-US"/>
                <a:t>个 → </a:t>
              </a:r>
              <a:r>
                <a:rPr lang="en-US" altLang="zh-CN"/>
                <a:t>2 + 5 = 7</a:t>
              </a:r>
              <a:r>
                <a:rPr lang="zh-CN" altLang="en-US"/>
                <a:t>个。</a:t>
              </a:r>
            </a:p>
            <a:p>
              <a:r>
                <a:rPr lang="zh-CN" altLang="en-US"/>
                <a:t>答案：</a:t>
              </a:r>
              <a:r>
                <a:rPr lang="en-US" altLang="zh-CN"/>
                <a:t>7</a:t>
              </a:r>
              <a:r>
                <a:rPr lang="zh-CN" altLang="en-US"/>
                <a:t>个。</a:t>
              </a:r>
              <a:endParaRPr lang="en-US"/>
            </a:p>
          </p:txBody>
        </p:sp>
        <p:pic>
          <p:nvPicPr>
            <p:cNvPr id="31" name="图片 30">
              <a:extLst>
                <a:ext uri="{FF2B5EF4-FFF2-40B4-BE49-F238E27FC236}">
                  <a16:creationId xmlns:a16="http://schemas.microsoft.com/office/drawing/2014/main" id="{A4F2E527-6719-2AB0-5CB4-C93C9AE651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9129" y="5169344"/>
              <a:ext cx="365760" cy="374763"/>
            </a:xfrm>
            <a:prstGeom prst="rect">
              <a:avLst/>
            </a:prstGeom>
          </p:spPr>
        </p:pic>
        <p:pic>
          <p:nvPicPr>
            <p:cNvPr id="36" name="Picture 2" descr="User - Free user icons">
              <a:extLst>
                <a:ext uri="{FF2B5EF4-FFF2-40B4-BE49-F238E27FC236}">
                  <a16:creationId xmlns:a16="http://schemas.microsoft.com/office/drawing/2014/main" id="{D16781F3-3E50-C522-6E6A-889D6A1078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0421" y="2154515"/>
              <a:ext cx="365760" cy="365760"/>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灯片编号占位符 3">
            <a:extLst>
              <a:ext uri="{FF2B5EF4-FFF2-40B4-BE49-F238E27FC236}">
                <a16:creationId xmlns:a16="http://schemas.microsoft.com/office/drawing/2014/main" id="{EE1B91F2-D0C8-7622-E938-CA87DA3BCF98}"/>
              </a:ext>
            </a:extLst>
          </p:cNvPr>
          <p:cNvSpPr>
            <a:spLocks noGrp="1"/>
          </p:cNvSpPr>
          <p:nvPr>
            <p:ph type="sldNum" sz="quarter" idx="12"/>
          </p:nvPr>
        </p:nvSpPr>
        <p:spPr/>
        <p:txBody>
          <a:bodyPr/>
          <a:lstStyle/>
          <a:p>
            <a:fld id="{EC78E7B1-3FC2-4821-B144-3AA6EF938D0A}" type="slidenum">
              <a:rPr lang="zh-CN" altLang="en-US" sz="1400" b="1" smtClean="0"/>
              <a:pPr/>
              <a:t>66</a:t>
            </a:fld>
            <a:r>
              <a:rPr lang="zh-CN" altLang="en-US"/>
              <a:t> </a:t>
            </a:r>
            <a:r>
              <a:rPr lang="en-US" altLang="zh-CN"/>
              <a:t>/ 82</a:t>
            </a:r>
            <a:endParaRPr lang="zh-CN" altLang="en-US" dirty="0"/>
          </a:p>
        </p:txBody>
      </p:sp>
    </p:spTree>
    <p:extLst>
      <p:ext uri="{BB962C8B-B14F-4D97-AF65-F5344CB8AC3E}">
        <p14:creationId xmlns:p14="http://schemas.microsoft.com/office/powerpoint/2010/main" val="3110413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up)">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3787A5-C213-9463-6FCD-8442D9A36241}"/>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5976719A-96EA-E26E-EEE0-85B96B0457DA}"/>
              </a:ext>
            </a:extLst>
          </p:cNvPr>
          <p:cNvSpPr>
            <a:spLocks noGrp="1"/>
          </p:cNvSpPr>
          <p:nvPr>
            <p:ph type="title"/>
          </p:nvPr>
        </p:nvSpPr>
        <p:spPr/>
        <p:txBody>
          <a:bodyPr/>
          <a:lstStyle/>
          <a:p>
            <a:r>
              <a:rPr lang="zh-CN" altLang="en-US" dirty="0"/>
              <a:t>用 </a:t>
            </a:r>
            <a:r>
              <a:rPr lang="zh-CN" altLang="en-US" b="1" dirty="0"/>
              <a:t>思维树 </a:t>
            </a:r>
            <a:r>
              <a:rPr lang="zh-CN" altLang="en-US" dirty="0"/>
              <a:t>解决</a:t>
            </a:r>
            <a:r>
              <a:rPr lang="en-US" altLang="zh-CN" dirty="0"/>
              <a:t>24</a:t>
            </a:r>
            <a:r>
              <a:rPr lang="zh-CN" altLang="en-US" dirty="0"/>
              <a:t>点游戏</a:t>
            </a:r>
            <a:endParaRPr lang="en-US" dirty="0"/>
          </a:p>
        </p:txBody>
      </p:sp>
      <p:pic>
        <p:nvPicPr>
          <p:cNvPr id="6" name="图片 5">
            <a:extLst>
              <a:ext uri="{FF2B5EF4-FFF2-40B4-BE49-F238E27FC236}">
                <a16:creationId xmlns:a16="http://schemas.microsoft.com/office/drawing/2014/main" id="{BCFA0A1A-7562-468E-CB95-0249C78320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6315" y="1136650"/>
            <a:ext cx="9620250" cy="5219700"/>
          </a:xfrm>
          <a:prstGeom prst="rect">
            <a:avLst/>
          </a:prstGeom>
        </p:spPr>
      </p:pic>
      <p:sp>
        <p:nvSpPr>
          <p:cNvPr id="3" name="灯片编号占位符 2">
            <a:extLst>
              <a:ext uri="{FF2B5EF4-FFF2-40B4-BE49-F238E27FC236}">
                <a16:creationId xmlns:a16="http://schemas.microsoft.com/office/drawing/2014/main" id="{C92D9D47-66D0-0F3C-863B-A3AC8E4497A9}"/>
              </a:ext>
            </a:extLst>
          </p:cNvPr>
          <p:cNvSpPr>
            <a:spLocks noGrp="1"/>
          </p:cNvSpPr>
          <p:nvPr>
            <p:ph type="sldNum" sz="quarter" idx="12"/>
          </p:nvPr>
        </p:nvSpPr>
        <p:spPr/>
        <p:txBody>
          <a:bodyPr/>
          <a:lstStyle/>
          <a:p>
            <a:fld id="{EC78E7B1-3FC2-4821-B144-3AA6EF938D0A}" type="slidenum">
              <a:rPr lang="zh-CN" altLang="en-US" sz="1400" b="1" smtClean="0"/>
              <a:pPr/>
              <a:t>67</a:t>
            </a:fld>
            <a:r>
              <a:rPr lang="zh-CN" altLang="en-US"/>
              <a:t> </a:t>
            </a:r>
            <a:r>
              <a:rPr lang="en-US" altLang="zh-CN"/>
              <a:t>/ 82</a:t>
            </a:r>
            <a:endParaRPr lang="zh-CN" altLang="en-US" dirty="0"/>
          </a:p>
        </p:txBody>
      </p:sp>
    </p:spTree>
    <p:extLst>
      <p:ext uri="{BB962C8B-B14F-4D97-AF65-F5344CB8AC3E}">
        <p14:creationId xmlns:p14="http://schemas.microsoft.com/office/powerpoint/2010/main" val="13894574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2FD520-ACA6-C895-4C9C-A81F504520F9}"/>
              </a:ext>
            </a:extLst>
          </p:cNvPr>
          <p:cNvSpPr>
            <a:spLocks noGrp="1"/>
          </p:cNvSpPr>
          <p:nvPr>
            <p:ph type="title"/>
          </p:nvPr>
        </p:nvSpPr>
        <p:spPr/>
        <p:txBody>
          <a:bodyPr/>
          <a:lstStyle/>
          <a:p>
            <a:r>
              <a:rPr lang="zh-CN" altLang="en-US" spc="0"/>
              <a:t>思维链推理能力的</a:t>
            </a:r>
            <a:r>
              <a:rPr lang="zh-CN" altLang="en-US" b="1" spc="0"/>
              <a:t>来源</a:t>
            </a:r>
            <a:endParaRPr lang="en-US" b="1" spc="0"/>
          </a:p>
        </p:txBody>
      </p:sp>
      <p:sp>
        <p:nvSpPr>
          <p:cNvPr id="5" name="文本框 4">
            <a:extLst>
              <a:ext uri="{FF2B5EF4-FFF2-40B4-BE49-F238E27FC236}">
                <a16:creationId xmlns:a16="http://schemas.microsoft.com/office/drawing/2014/main" id="{AB21A60E-8847-332D-9391-AD24D21BF2E1}"/>
              </a:ext>
            </a:extLst>
          </p:cNvPr>
          <p:cNvSpPr txBox="1"/>
          <p:nvPr/>
        </p:nvSpPr>
        <p:spPr>
          <a:xfrm>
            <a:off x="0" y="6391960"/>
            <a:ext cx="12192000" cy="307777"/>
          </a:xfrm>
          <a:prstGeom prst="rect">
            <a:avLst/>
          </a:prstGeom>
          <a:noFill/>
        </p:spPr>
        <p:txBody>
          <a:bodyPr wrap="square">
            <a:spAutoFit/>
          </a:bodyPr>
          <a:lstStyle/>
          <a:p>
            <a:pPr algn="ctr"/>
            <a:r>
              <a:rPr lang="en-US" sz="1400">
                <a:solidFill>
                  <a:schemeClr val="bg1">
                    <a:lumMod val="50000"/>
                  </a:schemeClr>
                </a:solidFill>
              </a:rPr>
              <a:t>Ben Prystawski,</a:t>
            </a:r>
            <a:r>
              <a:rPr lang="zh-CN" altLang="en-US" sz="1400">
                <a:solidFill>
                  <a:schemeClr val="bg1">
                    <a:lumMod val="50000"/>
                  </a:schemeClr>
                </a:solidFill>
              </a:rPr>
              <a:t> </a:t>
            </a:r>
            <a:r>
              <a:rPr lang="en-US" altLang="zh-CN" sz="1400">
                <a:solidFill>
                  <a:schemeClr val="bg1">
                    <a:lumMod val="50000"/>
                  </a:schemeClr>
                </a:solidFill>
              </a:rPr>
              <a:t>et al., </a:t>
            </a:r>
            <a:r>
              <a:rPr lang="en-US" sz="1400" b="1" i="1">
                <a:solidFill>
                  <a:schemeClr val="bg1">
                    <a:lumMod val="50000"/>
                  </a:schemeClr>
                </a:solidFill>
              </a:rPr>
              <a:t>Why think step by step? Reasoning emerges from the locality of experience</a:t>
            </a:r>
            <a:r>
              <a:rPr lang="en-US" sz="1400">
                <a:solidFill>
                  <a:schemeClr val="bg1">
                    <a:lumMod val="50000"/>
                  </a:schemeClr>
                </a:solidFill>
              </a:rPr>
              <a:t>, NeurIPS 2023</a:t>
            </a:r>
          </a:p>
        </p:txBody>
      </p:sp>
      <p:pic>
        <p:nvPicPr>
          <p:cNvPr id="7" name="图片 6">
            <a:extLst>
              <a:ext uri="{FF2B5EF4-FFF2-40B4-BE49-F238E27FC236}">
                <a16:creationId xmlns:a16="http://schemas.microsoft.com/office/drawing/2014/main" id="{B7D0C425-8CE8-9E94-95AE-136F02DF6D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599" y="1779333"/>
            <a:ext cx="7629525" cy="4400550"/>
          </a:xfrm>
          <a:prstGeom prst="rect">
            <a:avLst/>
          </a:prstGeom>
        </p:spPr>
      </p:pic>
      <p:sp>
        <p:nvSpPr>
          <p:cNvPr id="15" name="文本框 14">
            <a:extLst>
              <a:ext uri="{FF2B5EF4-FFF2-40B4-BE49-F238E27FC236}">
                <a16:creationId xmlns:a16="http://schemas.microsoft.com/office/drawing/2014/main" id="{FB27182B-DD05-C3A8-4F1A-AE59539C7429}"/>
              </a:ext>
            </a:extLst>
          </p:cNvPr>
          <p:cNvSpPr txBox="1"/>
          <p:nvPr/>
        </p:nvSpPr>
        <p:spPr>
          <a:xfrm>
            <a:off x="8395478" y="2102096"/>
            <a:ext cx="3521065" cy="3087768"/>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200"/>
              <a:t>两个变量 </a:t>
            </a:r>
            <a:r>
              <a:rPr lang="en-US" altLang="zh-CN" sz="2200"/>
              <a:t>(</a:t>
            </a:r>
            <a:r>
              <a:rPr lang="en-US" altLang="zh-CN" sz="2200" b="1">
                <a:solidFill>
                  <a:srgbClr val="FFC300"/>
                </a:solidFill>
              </a:rPr>
              <a:t>X5</a:t>
            </a:r>
            <a:r>
              <a:rPr lang="en-US" altLang="zh-CN" sz="2200"/>
              <a:t>, </a:t>
            </a:r>
            <a:r>
              <a:rPr lang="en-US" altLang="zh-CN" sz="2200" b="1">
                <a:solidFill>
                  <a:srgbClr val="DB5797"/>
                </a:solidFill>
              </a:rPr>
              <a:t>X12</a:t>
            </a:r>
            <a:r>
              <a:rPr lang="en-US" altLang="zh-CN" sz="2200"/>
              <a:t>) </a:t>
            </a:r>
            <a:r>
              <a:rPr lang="zh-CN" altLang="en-US" sz="2200"/>
              <a:t>不</a:t>
            </a:r>
            <a:br>
              <a:rPr lang="en-US" altLang="zh-CN" sz="2200"/>
            </a:br>
            <a:r>
              <a:rPr lang="zh-CN" altLang="en-US" sz="2200"/>
              <a:t>经常在数据中共现时，直接预测条件概率与</a:t>
            </a:r>
            <a:br>
              <a:rPr lang="en-US" altLang="zh-CN" sz="2200"/>
            </a:br>
            <a:r>
              <a:rPr lang="zh-CN" altLang="en-US" sz="2200"/>
              <a:t>真实概率存在一定偏差；</a:t>
            </a:r>
            <a:endParaRPr lang="en-US" altLang="zh-CN" sz="2200"/>
          </a:p>
          <a:p>
            <a:pPr marL="342900" indent="-342900">
              <a:lnSpc>
                <a:spcPct val="150000"/>
              </a:lnSpc>
              <a:buFont typeface="Arial" panose="020B0604020202020204" pitchFamily="34" charset="0"/>
              <a:buChar char="•"/>
            </a:pPr>
            <a:r>
              <a:rPr lang="zh-CN" altLang="en-US" sz="2200"/>
              <a:t>使用</a:t>
            </a:r>
            <a:r>
              <a:rPr lang="zh-CN" altLang="en-US" sz="2200" b="1">
                <a:solidFill>
                  <a:schemeClr val="bg1">
                    <a:lumMod val="50000"/>
                  </a:schemeClr>
                </a:solidFill>
              </a:rPr>
              <a:t>中间变量</a:t>
            </a:r>
            <a:r>
              <a:rPr lang="en-US" altLang="zh-CN" sz="2200">
                <a:solidFill>
                  <a:schemeClr val="bg1">
                    <a:lumMod val="50000"/>
                  </a:schemeClr>
                </a:solidFill>
              </a:rPr>
              <a:t>(</a:t>
            </a:r>
            <a:r>
              <a:rPr lang="zh-CN" altLang="en-US" sz="2200" b="1">
                <a:solidFill>
                  <a:schemeClr val="bg1">
                    <a:lumMod val="50000"/>
                  </a:schemeClr>
                </a:solidFill>
              </a:rPr>
              <a:t>灰色</a:t>
            </a:r>
            <a:r>
              <a:rPr lang="en-US" altLang="zh-CN" sz="2200">
                <a:solidFill>
                  <a:schemeClr val="bg1">
                    <a:lumMod val="50000"/>
                  </a:schemeClr>
                </a:solidFill>
              </a:rPr>
              <a:t>)</a:t>
            </a:r>
            <a:r>
              <a:rPr lang="zh-CN" altLang="en-US" sz="2200"/>
              <a:t>进行推理预测可以减小偏差。</a:t>
            </a:r>
            <a:endParaRPr lang="en-US" sz="2200"/>
          </a:p>
        </p:txBody>
      </p:sp>
      <p:sp>
        <p:nvSpPr>
          <p:cNvPr id="17" name="文本框 16">
            <a:extLst>
              <a:ext uri="{FF2B5EF4-FFF2-40B4-BE49-F238E27FC236}">
                <a16:creationId xmlns:a16="http://schemas.microsoft.com/office/drawing/2014/main" id="{B479C78B-8CC5-E04D-8919-E5A85123CD20}"/>
              </a:ext>
            </a:extLst>
          </p:cNvPr>
          <p:cNvSpPr txBox="1"/>
          <p:nvPr/>
        </p:nvSpPr>
        <p:spPr>
          <a:xfrm>
            <a:off x="0" y="986091"/>
            <a:ext cx="12192000" cy="461665"/>
          </a:xfrm>
          <a:prstGeom prst="rect">
            <a:avLst/>
          </a:prstGeom>
          <a:noFill/>
        </p:spPr>
        <p:txBody>
          <a:bodyPr wrap="square">
            <a:spAutoFit/>
          </a:bodyPr>
          <a:lstStyle/>
          <a:p>
            <a:pPr algn="ctr"/>
            <a:r>
              <a:rPr lang="zh-CN" altLang="en-US" sz="2400"/>
              <a:t>训练数据中存在相互重叠、且互相影响的 局部变量空间。</a:t>
            </a:r>
            <a:endParaRPr lang="en-US" sz="2400"/>
          </a:p>
        </p:txBody>
      </p:sp>
      <p:sp>
        <p:nvSpPr>
          <p:cNvPr id="3" name="灯片编号占位符 2">
            <a:extLst>
              <a:ext uri="{FF2B5EF4-FFF2-40B4-BE49-F238E27FC236}">
                <a16:creationId xmlns:a16="http://schemas.microsoft.com/office/drawing/2014/main" id="{C4740DAE-0A7E-370A-4686-B163A7F16D30}"/>
              </a:ext>
            </a:extLst>
          </p:cNvPr>
          <p:cNvSpPr>
            <a:spLocks noGrp="1"/>
          </p:cNvSpPr>
          <p:nvPr>
            <p:ph type="sldNum" sz="quarter" idx="12"/>
          </p:nvPr>
        </p:nvSpPr>
        <p:spPr/>
        <p:txBody>
          <a:bodyPr/>
          <a:lstStyle/>
          <a:p>
            <a:fld id="{EC78E7B1-3FC2-4821-B144-3AA6EF938D0A}" type="slidenum">
              <a:rPr lang="zh-CN" altLang="en-US" sz="1400" b="1" smtClean="0"/>
              <a:pPr/>
              <a:t>68</a:t>
            </a:fld>
            <a:r>
              <a:rPr lang="zh-CN" altLang="en-US"/>
              <a:t> </a:t>
            </a:r>
            <a:r>
              <a:rPr lang="en-US" altLang="zh-CN"/>
              <a:t>/ 82</a:t>
            </a:r>
            <a:endParaRPr lang="zh-CN" altLang="en-US" dirty="0"/>
          </a:p>
        </p:txBody>
      </p:sp>
    </p:spTree>
    <p:extLst>
      <p:ext uri="{BB962C8B-B14F-4D97-AF65-F5344CB8AC3E}">
        <p14:creationId xmlns:p14="http://schemas.microsoft.com/office/powerpoint/2010/main" val="245121795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4BF30D-A187-11BF-8EDC-4850D51267B6}"/>
              </a:ext>
            </a:extLst>
          </p:cNvPr>
          <p:cNvSpPr>
            <a:spLocks noGrp="1"/>
          </p:cNvSpPr>
          <p:nvPr>
            <p:ph type="title"/>
          </p:nvPr>
        </p:nvSpPr>
        <p:spPr/>
        <p:txBody>
          <a:bodyPr/>
          <a:lstStyle/>
          <a:p>
            <a:r>
              <a:rPr lang="en-US" altLang="zh-CN"/>
              <a:t>③ </a:t>
            </a:r>
            <a:r>
              <a:rPr lang="zh-CN" altLang="en-US"/>
              <a:t>检索增强生成   </a:t>
            </a:r>
            <a:r>
              <a:rPr lang="en-US" altLang="zh-CN"/>
              <a:t>RAG</a:t>
            </a:r>
            <a:endParaRPr lang="en-US"/>
          </a:p>
        </p:txBody>
      </p:sp>
      <p:sp>
        <p:nvSpPr>
          <p:cNvPr id="5" name="文本框 4">
            <a:extLst>
              <a:ext uri="{FF2B5EF4-FFF2-40B4-BE49-F238E27FC236}">
                <a16:creationId xmlns:a16="http://schemas.microsoft.com/office/drawing/2014/main" id="{A7712196-13F1-813B-F1F5-53EA3227ACAD}"/>
              </a:ext>
            </a:extLst>
          </p:cNvPr>
          <p:cNvSpPr txBox="1"/>
          <p:nvPr/>
        </p:nvSpPr>
        <p:spPr>
          <a:xfrm>
            <a:off x="688258" y="782015"/>
            <a:ext cx="11503742" cy="523220"/>
          </a:xfrm>
          <a:prstGeom prst="rect">
            <a:avLst/>
          </a:prstGeom>
          <a:noFill/>
        </p:spPr>
        <p:txBody>
          <a:bodyPr wrap="square">
            <a:spAutoFit/>
          </a:bodyPr>
          <a:lstStyle/>
          <a:p>
            <a:pPr algn="ctr"/>
            <a:r>
              <a:rPr lang="en-US" sz="2800" b="1">
                <a:solidFill>
                  <a:schemeClr val="bg1">
                    <a:lumMod val="50000"/>
                  </a:schemeClr>
                </a:solidFill>
              </a:rPr>
              <a:t>R</a:t>
            </a:r>
            <a:r>
              <a:rPr lang="en-US" sz="2800">
                <a:solidFill>
                  <a:schemeClr val="bg1">
                    <a:lumMod val="50000"/>
                  </a:schemeClr>
                </a:solidFill>
              </a:rPr>
              <a:t>etrieval-</a:t>
            </a:r>
            <a:r>
              <a:rPr lang="en-US" sz="2800" b="1">
                <a:solidFill>
                  <a:schemeClr val="bg1">
                    <a:lumMod val="50000"/>
                  </a:schemeClr>
                </a:solidFill>
              </a:rPr>
              <a:t>A</a:t>
            </a:r>
            <a:r>
              <a:rPr lang="en-US" sz="2800">
                <a:solidFill>
                  <a:schemeClr val="bg1">
                    <a:lumMod val="50000"/>
                  </a:schemeClr>
                </a:solidFill>
              </a:rPr>
              <a:t>ugmented </a:t>
            </a:r>
            <a:r>
              <a:rPr lang="en-US" sz="2800" b="1">
                <a:solidFill>
                  <a:schemeClr val="bg1">
                    <a:lumMod val="50000"/>
                  </a:schemeClr>
                </a:solidFill>
              </a:rPr>
              <a:t>G</a:t>
            </a:r>
            <a:r>
              <a:rPr lang="en-US" sz="2800">
                <a:solidFill>
                  <a:schemeClr val="bg1">
                    <a:lumMod val="50000"/>
                  </a:schemeClr>
                </a:solidFill>
              </a:rPr>
              <a:t>eneration</a:t>
            </a:r>
          </a:p>
        </p:txBody>
      </p:sp>
      <p:sp>
        <p:nvSpPr>
          <p:cNvPr id="7" name="文本框 6">
            <a:extLst>
              <a:ext uri="{FF2B5EF4-FFF2-40B4-BE49-F238E27FC236}">
                <a16:creationId xmlns:a16="http://schemas.microsoft.com/office/drawing/2014/main" id="{EDFAA2DF-217A-3232-FD12-EC6DDF2287CC}"/>
              </a:ext>
            </a:extLst>
          </p:cNvPr>
          <p:cNvSpPr txBox="1"/>
          <p:nvPr/>
        </p:nvSpPr>
        <p:spPr>
          <a:xfrm>
            <a:off x="0" y="1493519"/>
            <a:ext cx="12192000" cy="1384097"/>
          </a:xfrm>
          <a:prstGeom prst="rect">
            <a:avLst/>
          </a:prstGeom>
          <a:noFill/>
        </p:spPr>
        <p:txBody>
          <a:bodyPr wrap="square">
            <a:spAutoFit/>
          </a:bodyPr>
          <a:lstStyle/>
          <a:p>
            <a:pPr algn="ctr"/>
            <a:r>
              <a:rPr lang="zh-CN" altLang="en-US" sz="2400"/>
              <a:t>一种结合 </a:t>
            </a:r>
            <a:r>
              <a:rPr lang="zh-CN" altLang="en-US" sz="2400">
                <a:solidFill>
                  <a:schemeClr val="accent1"/>
                </a:solidFill>
              </a:rPr>
              <a:t>信息</a:t>
            </a:r>
            <a:r>
              <a:rPr lang="zh-CN" altLang="en-US" sz="2400" b="1">
                <a:solidFill>
                  <a:schemeClr val="accent1"/>
                </a:solidFill>
              </a:rPr>
              <a:t>检索</a:t>
            </a:r>
            <a:r>
              <a:rPr lang="zh-CN" altLang="en-US" sz="2400"/>
              <a:t> 和 </a:t>
            </a:r>
            <a:r>
              <a:rPr lang="zh-CN" altLang="en-US" sz="2400">
                <a:solidFill>
                  <a:schemeClr val="accent1"/>
                </a:solidFill>
              </a:rPr>
              <a:t>文本</a:t>
            </a:r>
            <a:r>
              <a:rPr lang="zh-CN" altLang="en-US" sz="2400" b="1">
                <a:solidFill>
                  <a:schemeClr val="accent1"/>
                </a:solidFill>
              </a:rPr>
              <a:t>生成</a:t>
            </a:r>
            <a:r>
              <a:rPr lang="zh-CN" altLang="en-US" sz="2400">
                <a:solidFill>
                  <a:schemeClr val="accent1"/>
                </a:solidFill>
              </a:rPr>
              <a:t> </a:t>
            </a:r>
            <a:r>
              <a:rPr lang="zh-CN" altLang="en-US" sz="2400"/>
              <a:t>的技术。</a:t>
            </a:r>
            <a:endParaRPr lang="en-US" altLang="zh-CN" sz="2400"/>
          </a:p>
          <a:p>
            <a:pPr algn="ctr">
              <a:lnSpc>
                <a:spcPct val="130000"/>
              </a:lnSpc>
            </a:pPr>
            <a:r>
              <a:rPr lang="zh-CN" altLang="en-US" sz="2400"/>
              <a:t>生成回答前，先从外部知识库中检索相关信息，并将这些信息作为上下文整合到提示中，引导模型生成更准确的回答。 </a:t>
            </a:r>
            <a:endParaRPr lang="en-US" sz="2400"/>
          </a:p>
        </p:txBody>
      </p:sp>
      <p:sp>
        <p:nvSpPr>
          <p:cNvPr id="15" name="文本框 14">
            <a:extLst>
              <a:ext uri="{FF2B5EF4-FFF2-40B4-BE49-F238E27FC236}">
                <a16:creationId xmlns:a16="http://schemas.microsoft.com/office/drawing/2014/main" id="{25373918-5AAA-7D03-A461-A78959CC6A80}"/>
              </a:ext>
            </a:extLst>
          </p:cNvPr>
          <p:cNvSpPr txBox="1"/>
          <p:nvPr/>
        </p:nvSpPr>
        <p:spPr>
          <a:xfrm>
            <a:off x="0" y="6062573"/>
            <a:ext cx="12192000" cy="307777"/>
          </a:xfrm>
          <a:prstGeom prst="rect">
            <a:avLst/>
          </a:prstGeom>
          <a:noFill/>
        </p:spPr>
        <p:txBody>
          <a:bodyPr wrap="square">
            <a:spAutoFit/>
          </a:bodyPr>
          <a:lstStyle/>
          <a:p>
            <a:pPr algn="ctr"/>
            <a:r>
              <a:rPr lang="en-US" sz="1400">
                <a:solidFill>
                  <a:schemeClr val="bg1">
                    <a:lumMod val="50000"/>
                  </a:schemeClr>
                </a:solidFill>
              </a:rPr>
              <a:t>Piktus A, et al. </a:t>
            </a:r>
            <a:r>
              <a:rPr lang="en-US" sz="1400" b="1" i="1">
                <a:solidFill>
                  <a:schemeClr val="bg1">
                    <a:lumMod val="50000"/>
                  </a:schemeClr>
                </a:solidFill>
              </a:rPr>
              <a:t>Retrieval-augmented generation for knowledge-intensive nlp tasks</a:t>
            </a:r>
            <a:r>
              <a:rPr lang="en-US" sz="1400">
                <a:solidFill>
                  <a:schemeClr val="bg1">
                    <a:lumMod val="50000"/>
                  </a:schemeClr>
                </a:solidFill>
              </a:rPr>
              <a:t>. Advances in Neural Information Processing Systems, 2020.</a:t>
            </a:r>
          </a:p>
        </p:txBody>
      </p:sp>
      <p:grpSp>
        <p:nvGrpSpPr>
          <p:cNvPr id="3" name="组合 2">
            <a:extLst>
              <a:ext uri="{FF2B5EF4-FFF2-40B4-BE49-F238E27FC236}">
                <a16:creationId xmlns:a16="http://schemas.microsoft.com/office/drawing/2014/main" id="{8DBD2210-2010-E8C6-5155-514647EB1B26}"/>
              </a:ext>
            </a:extLst>
          </p:cNvPr>
          <p:cNvGrpSpPr/>
          <p:nvPr/>
        </p:nvGrpSpPr>
        <p:grpSpPr>
          <a:xfrm>
            <a:off x="1111046" y="2954386"/>
            <a:ext cx="10529079" cy="2953845"/>
            <a:chOff x="1111046" y="2954386"/>
            <a:chExt cx="10529079" cy="2953845"/>
          </a:xfrm>
        </p:grpSpPr>
        <p:sp>
          <p:nvSpPr>
            <p:cNvPr id="9" name="文本框 8">
              <a:extLst>
                <a:ext uri="{FF2B5EF4-FFF2-40B4-BE49-F238E27FC236}">
                  <a16:creationId xmlns:a16="http://schemas.microsoft.com/office/drawing/2014/main" id="{23626089-94BB-42CD-E0EC-910DE8A68A61}"/>
                </a:ext>
              </a:extLst>
            </p:cNvPr>
            <p:cNvSpPr txBox="1"/>
            <p:nvPr/>
          </p:nvSpPr>
          <p:spPr>
            <a:xfrm>
              <a:off x="1111046" y="2954386"/>
              <a:ext cx="10529079" cy="1564274"/>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200" b="1"/>
                <a:t>知识更新滞后 </a:t>
              </a:r>
              <a:r>
                <a:rPr lang="zh-CN" altLang="en-US" sz="2200"/>
                <a:t>：</a:t>
              </a:r>
              <a:r>
                <a:rPr lang="en-US" altLang="zh-CN" sz="2200"/>
                <a:t>LLM </a:t>
              </a:r>
              <a:r>
                <a:rPr lang="zh-CN" altLang="en-US" sz="2200"/>
                <a:t>的训练数据是静态的，无法获取最新信息（如实时新闻）。</a:t>
              </a:r>
            </a:p>
            <a:p>
              <a:pPr marL="342900" indent="-342900">
                <a:lnSpc>
                  <a:spcPct val="150000"/>
                </a:lnSpc>
                <a:buFont typeface="Arial" panose="020B0604020202020204" pitchFamily="34" charset="0"/>
                <a:buChar char="•"/>
              </a:pPr>
              <a:r>
                <a:rPr lang="zh-CN" altLang="en-US" sz="2200" b="1"/>
                <a:t>专业领域知识 </a:t>
              </a:r>
              <a:r>
                <a:rPr lang="zh-CN" altLang="en-US" sz="2200"/>
                <a:t>：模型对某些垂直领域（如 法律、医学、金融）的知识不足。</a:t>
              </a:r>
            </a:p>
            <a:p>
              <a:pPr marL="342900" indent="-342900">
                <a:lnSpc>
                  <a:spcPct val="150000"/>
                </a:lnSpc>
                <a:buFont typeface="Arial" panose="020B0604020202020204" pitchFamily="34" charset="0"/>
                <a:buChar char="•"/>
              </a:pPr>
              <a:r>
                <a:rPr lang="zh-CN" altLang="en-US" sz="2200" b="1"/>
                <a:t>事实的准确性 </a:t>
              </a:r>
              <a:r>
                <a:rPr lang="zh-CN" altLang="en-US" sz="2200"/>
                <a:t>：减少模型“编造”信息的风险。</a:t>
              </a:r>
              <a:endParaRPr lang="en-US" sz="2200"/>
            </a:p>
          </p:txBody>
        </p:sp>
        <p:pic>
          <p:nvPicPr>
            <p:cNvPr id="17" name="图片 16">
              <a:extLst>
                <a:ext uri="{FF2B5EF4-FFF2-40B4-BE49-F238E27FC236}">
                  <a16:creationId xmlns:a16="http://schemas.microsoft.com/office/drawing/2014/main" id="{D30F423E-99D0-FD2F-32F2-A18D159BA2D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833687" y="4673001"/>
              <a:ext cx="6524625" cy="1235230"/>
            </a:xfrm>
            <a:prstGeom prst="rect">
              <a:avLst/>
            </a:prstGeom>
          </p:spPr>
        </p:pic>
      </p:grpSp>
      <p:sp>
        <p:nvSpPr>
          <p:cNvPr id="4" name="灯片编号占位符 3">
            <a:extLst>
              <a:ext uri="{FF2B5EF4-FFF2-40B4-BE49-F238E27FC236}">
                <a16:creationId xmlns:a16="http://schemas.microsoft.com/office/drawing/2014/main" id="{2F478865-9C79-52F1-B9B6-7D98C61BC00B}"/>
              </a:ext>
            </a:extLst>
          </p:cNvPr>
          <p:cNvSpPr>
            <a:spLocks noGrp="1"/>
          </p:cNvSpPr>
          <p:nvPr>
            <p:ph type="sldNum" sz="quarter" idx="12"/>
          </p:nvPr>
        </p:nvSpPr>
        <p:spPr/>
        <p:txBody>
          <a:bodyPr/>
          <a:lstStyle/>
          <a:p>
            <a:fld id="{EC78E7B1-3FC2-4821-B144-3AA6EF938D0A}" type="slidenum">
              <a:rPr lang="zh-CN" altLang="en-US" sz="1400" b="1" smtClean="0"/>
              <a:pPr/>
              <a:t>69</a:t>
            </a:fld>
            <a:r>
              <a:rPr lang="zh-CN" altLang="en-US"/>
              <a:t> </a:t>
            </a:r>
            <a:r>
              <a:rPr lang="en-US" altLang="zh-CN"/>
              <a:t>/ 82</a:t>
            </a:r>
            <a:endParaRPr lang="zh-CN" altLang="en-US" dirty="0"/>
          </a:p>
        </p:txBody>
      </p:sp>
    </p:spTree>
    <p:extLst>
      <p:ext uri="{BB962C8B-B14F-4D97-AF65-F5344CB8AC3E}">
        <p14:creationId xmlns:p14="http://schemas.microsoft.com/office/powerpoint/2010/main" val="1143900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442945-C1B8-2045-7D32-BE76D9129752}"/>
              </a:ext>
            </a:extLst>
          </p:cNvPr>
          <p:cNvSpPr>
            <a:spLocks noGrp="1"/>
          </p:cNvSpPr>
          <p:nvPr>
            <p:ph type="title"/>
          </p:nvPr>
        </p:nvSpPr>
        <p:spPr/>
        <p:txBody>
          <a:bodyPr/>
          <a:lstStyle/>
          <a:p>
            <a:r>
              <a:rPr lang="zh-CN" altLang="en-US"/>
              <a:t>大语言模型</a:t>
            </a:r>
            <a:endParaRPr lang="en-US"/>
          </a:p>
        </p:txBody>
      </p:sp>
      <p:sp>
        <p:nvSpPr>
          <p:cNvPr id="5" name="文本框 4">
            <a:extLst>
              <a:ext uri="{FF2B5EF4-FFF2-40B4-BE49-F238E27FC236}">
                <a16:creationId xmlns:a16="http://schemas.microsoft.com/office/drawing/2014/main" id="{58E3B1A1-CA29-FBD8-8DFB-13766E82FAD5}"/>
              </a:ext>
            </a:extLst>
          </p:cNvPr>
          <p:cNvSpPr txBox="1"/>
          <p:nvPr/>
        </p:nvSpPr>
        <p:spPr>
          <a:xfrm>
            <a:off x="621321" y="900000"/>
            <a:ext cx="11295184" cy="1698029"/>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400" b="1" dirty="0"/>
              <a:t>定义</a:t>
            </a:r>
            <a:r>
              <a:rPr lang="zh-CN" altLang="en-US" sz="2400" dirty="0"/>
              <a:t>：由数百亿参数深度神经网络构建的语言模型，专门用于自然语言处理任务</a:t>
            </a:r>
          </a:p>
          <a:p>
            <a:pPr marL="342900" indent="-342900">
              <a:lnSpc>
                <a:spcPct val="150000"/>
              </a:lnSpc>
              <a:buFont typeface="Arial" panose="020B0604020202020204" pitchFamily="34" charset="0"/>
              <a:buChar char="•"/>
            </a:pPr>
            <a:r>
              <a:rPr lang="zh-CN" altLang="en-US" sz="2400" b="1" dirty="0"/>
              <a:t>架构</a:t>
            </a:r>
            <a:r>
              <a:rPr lang="zh-CN" altLang="en-US" sz="2400" dirty="0"/>
              <a:t>：</a:t>
            </a:r>
            <a:r>
              <a:rPr lang="en-US" altLang="zh-CN" sz="2400" dirty="0"/>
              <a:t>Transformer </a:t>
            </a:r>
            <a:r>
              <a:rPr lang="zh-CN" altLang="en-US" sz="2400" dirty="0"/>
              <a:t>解码器</a:t>
            </a:r>
          </a:p>
          <a:p>
            <a:pPr marL="342900" indent="-342900">
              <a:lnSpc>
                <a:spcPct val="150000"/>
              </a:lnSpc>
              <a:buFont typeface="Arial" panose="020B0604020202020204" pitchFamily="34" charset="0"/>
              <a:buChar char="•"/>
            </a:pPr>
            <a:r>
              <a:rPr lang="zh-CN" altLang="en-US" sz="2400" b="1" dirty="0"/>
              <a:t>训练</a:t>
            </a:r>
            <a:r>
              <a:rPr lang="zh-CN" altLang="en-US" sz="2400" dirty="0"/>
              <a:t>：</a:t>
            </a:r>
            <a:r>
              <a:rPr lang="zh-CN" altLang="en-US" sz="2400" b="1" dirty="0"/>
              <a:t>预训练</a:t>
            </a:r>
            <a:r>
              <a:rPr lang="zh-CN" altLang="en-US" sz="2400" dirty="0"/>
              <a:t>（基础模型）、</a:t>
            </a:r>
            <a:r>
              <a:rPr lang="zh-CN" altLang="en-US" sz="2400" b="1" dirty="0"/>
              <a:t>后训练</a:t>
            </a:r>
            <a:r>
              <a:rPr lang="zh-CN" altLang="en-US" sz="2400" dirty="0"/>
              <a:t>（指令调优模型）</a:t>
            </a:r>
            <a:endParaRPr lang="en-US" sz="2400" dirty="0"/>
          </a:p>
        </p:txBody>
      </p:sp>
      <p:graphicFrame>
        <p:nvGraphicFramePr>
          <p:cNvPr id="9" name="表格 8">
            <a:extLst>
              <a:ext uri="{FF2B5EF4-FFF2-40B4-BE49-F238E27FC236}">
                <a16:creationId xmlns:a16="http://schemas.microsoft.com/office/drawing/2014/main" id="{3D5D1E8D-1417-A6D5-57AD-28EDA63668A2}"/>
              </a:ext>
            </a:extLst>
          </p:cNvPr>
          <p:cNvGraphicFramePr>
            <a:graphicFrameLocks noGrp="1"/>
          </p:cNvGraphicFramePr>
          <p:nvPr>
            <p:extLst>
              <p:ext uri="{D42A27DB-BD31-4B8C-83A1-F6EECF244321}">
                <p14:modId xmlns:p14="http://schemas.microsoft.com/office/powerpoint/2010/main" val="1835807819"/>
              </p:ext>
            </p:extLst>
          </p:nvPr>
        </p:nvGraphicFramePr>
        <p:xfrm>
          <a:off x="914401" y="2930769"/>
          <a:ext cx="10572750" cy="3331772"/>
        </p:xfrm>
        <a:graphic>
          <a:graphicData uri="http://schemas.openxmlformats.org/drawingml/2006/table">
            <a:tbl>
              <a:tblPr firstRow="1" firstCol="1" bandRow="1">
                <a:tableStyleId>{5C22544A-7EE6-4342-B048-85BDC9FD1C3A}</a:tableStyleId>
              </a:tblPr>
              <a:tblGrid>
                <a:gridCol w="1600199">
                  <a:extLst>
                    <a:ext uri="{9D8B030D-6E8A-4147-A177-3AD203B41FA5}">
                      <a16:colId xmlns:a16="http://schemas.microsoft.com/office/drawing/2014/main" val="1399852045"/>
                    </a:ext>
                  </a:extLst>
                </a:gridCol>
                <a:gridCol w="4200525">
                  <a:extLst>
                    <a:ext uri="{9D8B030D-6E8A-4147-A177-3AD203B41FA5}">
                      <a16:colId xmlns:a16="http://schemas.microsoft.com/office/drawing/2014/main" val="2732970741"/>
                    </a:ext>
                  </a:extLst>
                </a:gridCol>
                <a:gridCol w="4772026">
                  <a:extLst>
                    <a:ext uri="{9D8B030D-6E8A-4147-A177-3AD203B41FA5}">
                      <a16:colId xmlns:a16="http://schemas.microsoft.com/office/drawing/2014/main" val="146681941"/>
                    </a:ext>
                  </a:extLst>
                </a:gridCol>
              </a:tblGrid>
              <a:tr h="538117">
                <a:tc>
                  <a:txBody>
                    <a:bodyPr/>
                    <a:lstStyle/>
                    <a:p>
                      <a:pPr algn="ctr"/>
                      <a:endParaRPr lang="en-US" sz="2400" b="1">
                        <a:latin typeface="+mn-ea"/>
                        <a:ea typeface="+mn-ea"/>
                      </a:endParaRPr>
                    </a:p>
                  </a:txBody>
                  <a:tcPr anchor="ctr"/>
                </a:tc>
                <a:tc>
                  <a:txBody>
                    <a:bodyPr/>
                    <a:lstStyle/>
                    <a:p>
                      <a:pPr algn="ctr"/>
                      <a:r>
                        <a:rPr lang="zh-CN" altLang="en-US" sz="2400"/>
                        <a:t>预训练</a:t>
                      </a:r>
                      <a:endParaRPr lang="en-US" sz="2400"/>
                    </a:p>
                  </a:txBody>
                  <a:tcPr anchor="ctr"/>
                </a:tc>
                <a:tc>
                  <a:txBody>
                    <a:bodyPr/>
                    <a:lstStyle/>
                    <a:p>
                      <a:pPr algn="ctr"/>
                      <a:r>
                        <a:rPr lang="zh-CN" altLang="en-US" sz="2400"/>
                        <a:t>后训练</a:t>
                      </a:r>
                      <a:endParaRPr lang="en-US" sz="2400"/>
                    </a:p>
                  </a:txBody>
                  <a:tcPr anchor="ctr"/>
                </a:tc>
                <a:extLst>
                  <a:ext uri="{0D108BD9-81ED-4DB2-BD59-A6C34878D82A}">
                    <a16:rowId xmlns:a16="http://schemas.microsoft.com/office/drawing/2014/main" val="968247195"/>
                  </a:ext>
                </a:extLst>
              </a:tr>
              <a:tr h="538117">
                <a:tc>
                  <a:txBody>
                    <a:bodyPr/>
                    <a:lstStyle/>
                    <a:p>
                      <a:pPr algn="ctr"/>
                      <a:r>
                        <a:rPr lang="zh-CN" altLang="en-US" sz="2000" b="1">
                          <a:latin typeface="+mn-ea"/>
                          <a:ea typeface="+mn-ea"/>
                        </a:rPr>
                        <a:t>目标</a:t>
                      </a:r>
                      <a:endParaRPr lang="en-US" sz="2000" b="1">
                        <a:latin typeface="+mn-ea"/>
                        <a:ea typeface="+mn-ea"/>
                      </a:endParaRPr>
                    </a:p>
                  </a:txBody>
                  <a:tcPr anchor="ctr"/>
                </a:tc>
                <a:tc>
                  <a:txBody>
                    <a:bodyPr/>
                    <a:lstStyle/>
                    <a:p>
                      <a:pPr algn="ctr"/>
                      <a:r>
                        <a:rPr lang="zh-CN" altLang="en-US" sz="2000"/>
                        <a:t>建立模型基础能力</a:t>
                      </a:r>
                      <a:endParaRPr lang="en-US" sz="2000"/>
                    </a:p>
                  </a:txBody>
                  <a:tcPr anchor="ctr"/>
                </a:tc>
                <a:tc>
                  <a:txBody>
                    <a:bodyPr/>
                    <a:lstStyle/>
                    <a:p>
                      <a:pPr algn="ctr"/>
                      <a:r>
                        <a:rPr lang="zh-CN" altLang="en-US" sz="2000"/>
                        <a:t>增强模型任务能力</a:t>
                      </a:r>
                      <a:endParaRPr lang="en-US" sz="2000"/>
                    </a:p>
                  </a:txBody>
                  <a:tcPr anchor="ctr"/>
                </a:tc>
                <a:extLst>
                  <a:ext uri="{0D108BD9-81ED-4DB2-BD59-A6C34878D82A}">
                    <a16:rowId xmlns:a16="http://schemas.microsoft.com/office/drawing/2014/main" val="2289083180"/>
                  </a:ext>
                </a:extLst>
              </a:tr>
              <a:tr h="538117">
                <a:tc>
                  <a:txBody>
                    <a:bodyPr/>
                    <a:lstStyle/>
                    <a:p>
                      <a:pPr algn="ctr"/>
                      <a:r>
                        <a:rPr lang="zh-CN" altLang="en-US" sz="2000" b="1">
                          <a:latin typeface="+mn-ea"/>
                          <a:ea typeface="+mn-ea"/>
                        </a:rPr>
                        <a:t>数据</a:t>
                      </a:r>
                      <a:endParaRPr lang="en-US" sz="2000" b="1">
                        <a:latin typeface="+mn-ea"/>
                        <a:ea typeface="+mn-ea"/>
                      </a:endParaRPr>
                    </a:p>
                  </a:txBody>
                  <a:tcPr anchor="ctr"/>
                </a:tc>
                <a:tc>
                  <a:txBody>
                    <a:bodyPr/>
                    <a:lstStyle/>
                    <a:p>
                      <a:pPr algn="ctr"/>
                      <a:r>
                        <a:rPr lang="zh-CN" altLang="en-US" sz="2000"/>
                        <a:t>海量自然语言文本数据</a:t>
                      </a:r>
                      <a:endParaRPr lang="en-US" sz="2000"/>
                    </a:p>
                  </a:txBody>
                  <a:tcPr anchor="ctr"/>
                </a:tc>
                <a:tc>
                  <a:txBody>
                    <a:bodyPr/>
                    <a:lstStyle/>
                    <a:p>
                      <a:pPr algn="ctr"/>
                      <a:r>
                        <a:rPr lang="zh-CN" altLang="en-US" sz="2000"/>
                        <a:t>大量指令数据</a:t>
                      </a:r>
                      <a:endParaRPr lang="en-US" sz="2000"/>
                    </a:p>
                  </a:txBody>
                  <a:tcPr anchor="ctr"/>
                </a:tc>
                <a:extLst>
                  <a:ext uri="{0D108BD9-81ED-4DB2-BD59-A6C34878D82A}">
                    <a16:rowId xmlns:a16="http://schemas.microsoft.com/office/drawing/2014/main" val="1923243989"/>
                  </a:ext>
                </a:extLst>
              </a:tr>
              <a:tr h="538117">
                <a:tc>
                  <a:txBody>
                    <a:bodyPr/>
                    <a:lstStyle/>
                    <a:p>
                      <a:pPr algn="ctr"/>
                      <a:r>
                        <a:rPr lang="zh-CN" altLang="en-US" sz="2000" b="1">
                          <a:latin typeface="+mn-ea"/>
                          <a:ea typeface="+mn-ea"/>
                        </a:rPr>
                        <a:t>优化</a:t>
                      </a:r>
                      <a:endParaRPr lang="en-US" sz="2000" b="1">
                        <a:latin typeface="+mn-ea"/>
                        <a:ea typeface="+mn-ea"/>
                      </a:endParaRPr>
                    </a:p>
                  </a:txBody>
                  <a:tcPr anchor="ctr"/>
                </a:tc>
                <a:tc>
                  <a:txBody>
                    <a:bodyPr/>
                    <a:lstStyle/>
                    <a:p>
                      <a:pPr algn="ctr"/>
                      <a:r>
                        <a:rPr lang="zh-CN" altLang="en-US" sz="2000"/>
                        <a:t>预测下一个词</a:t>
                      </a:r>
                      <a:endParaRPr lang="en-US" sz="2000"/>
                    </a:p>
                  </a:txBody>
                  <a:tcPr anchor="ctr"/>
                </a:tc>
                <a:tc>
                  <a:txBody>
                    <a:bodyPr/>
                    <a:lstStyle/>
                    <a:p>
                      <a:pPr algn="ctr"/>
                      <a:r>
                        <a:rPr lang="zh-CN" altLang="en-US" sz="2000"/>
                        <a:t>有监督微调</a:t>
                      </a:r>
                      <a:r>
                        <a:rPr lang="en-US" sz="2000"/>
                        <a:t>、</a:t>
                      </a:r>
                      <a:r>
                        <a:rPr lang="zh-CN" altLang="en-US" sz="2000"/>
                        <a:t>强化学习</a:t>
                      </a:r>
                      <a:r>
                        <a:rPr lang="en-US" sz="2000"/>
                        <a:t> </a:t>
                      </a:r>
                      <a:r>
                        <a:rPr lang="en-US" altLang="zh-CN" sz="2000"/>
                        <a:t>...</a:t>
                      </a:r>
                      <a:endParaRPr lang="en-US" sz="2000"/>
                    </a:p>
                  </a:txBody>
                  <a:tcPr anchor="ctr"/>
                </a:tc>
                <a:extLst>
                  <a:ext uri="{0D108BD9-81ED-4DB2-BD59-A6C34878D82A}">
                    <a16:rowId xmlns:a16="http://schemas.microsoft.com/office/drawing/2014/main" val="2830419084"/>
                  </a:ext>
                </a:extLst>
              </a:tr>
              <a:tr h="641187">
                <a:tc>
                  <a:txBody>
                    <a:bodyPr/>
                    <a:lstStyle/>
                    <a:p>
                      <a:pPr algn="ctr"/>
                      <a:r>
                        <a:rPr lang="zh-CN" altLang="en-US" sz="2000" b="1">
                          <a:latin typeface="+mn-ea"/>
                          <a:ea typeface="+mn-ea"/>
                        </a:rPr>
                        <a:t>算力</a:t>
                      </a:r>
                      <a:endParaRPr lang="en-US" sz="2000" b="1">
                        <a:latin typeface="+mn-ea"/>
                        <a:ea typeface="+mn-ea"/>
                      </a:endParaRPr>
                    </a:p>
                  </a:txBody>
                  <a:tcPr anchor="ctr"/>
                </a:tc>
                <a:tc>
                  <a:txBody>
                    <a:bodyPr/>
                    <a:lstStyle/>
                    <a:p>
                      <a:pPr algn="ctr"/>
                      <a:r>
                        <a:rPr lang="zh-CN" altLang="en-US" sz="2000"/>
                        <a:t>百卡、千卡、万卡 </a:t>
                      </a:r>
                      <a:r>
                        <a:rPr lang="en-US" altLang="zh-CN" sz="2000"/>
                        <a:t>+ </a:t>
                      </a:r>
                      <a:r>
                        <a:rPr lang="zh-CN" altLang="en-US" sz="2000"/>
                        <a:t>数月时间</a:t>
                      </a:r>
                      <a:endParaRPr lang="en-US" sz="2000"/>
                    </a:p>
                  </a:txBody>
                  <a:tcPr anchor="ctr"/>
                </a:tc>
                <a:tc>
                  <a:txBody>
                    <a:bodyPr/>
                    <a:lstStyle/>
                    <a:p>
                      <a:pPr algn="ctr"/>
                      <a:r>
                        <a:rPr lang="zh-CN" altLang="en-US" sz="2000"/>
                        <a:t>十卡、百卡 </a:t>
                      </a:r>
                      <a:r>
                        <a:rPr lang="en-US" altLang="zh-CN" sz="2000"/>
                        <a:t>+ </a:t>
                      </a:r>
                      <a:r>
                        <a:rPr lang="zh-CN" altLang="en-US" sz="2000"/>
                        <a:t>天</a:t>
                      </a:r>
                      <a:r>
                        <a:rPr lang="en-US" altLang="zh-CN" sz="2000"/>
                        <a:t>~</a:t>
                      </a:r>
                      <a:r>
                        <a:rPr lang="zh-CN" altLang="en-US" sz="2000"/>
                        <a:t>月时间</a:t>
                      </a:r>
                      <a:endParaRPr lang="en-US" sz="2000"/>
                    </a:p>
                  </a:txBody>
                  <a:tcPr anchor="ctr"/>
                </a:tc>
                <a:extLst>
                  <a:ext uri="{0D108BD9-81ED-4DB2-BD59-A6C34878D82A}">
                    <a16:rowId xmlns:a16="http://schemas.microsoft.com/office/drawing/2014/main" val="1938430336"/>
                  </a:ext>
                </a:extLst>
              </a:tr>
              <a:tr h="538117">
                <a:tc>
                  <a:txBody>
                    <a:bodyPr/>
                    <a:lstStyle/>
                    <a:p>
                      <a:pPr algn="ctr"/>
                      <a:r>
                        <a:rPr lang="zh-CN" altLang="en-US" sz="2000" b="1">
                          <a:latin typeface="+mn-ea"/>
                          <a:ea typeface="+mn-ea"/>
                        </a:rPr>
                        <a:t>使用方式</a:t>
                      </a:r>
                      <a:endParaRPr lang="en-US" sz="2000" b="1">
                        <a:latin typeface="+mn-ea"/>
                        <a:ea typeface="+mn-ea"/>
                      </a:endParaRPr>
                    </a:p>
                  </a:txBody>
                  <a:tcPr anchor="ctr"/>
                </a:tc>
                <a:tc>
                  <a:txBody>
                    <a:bodyPr/>
                    <a:lstStyle/>
                    <a:p>
                      <a:pPr algn="ctr"/>
                      <a:r>
                        <a:rPr lang="zh-CN" altLang="en-US" sz="2000"/>
                        <a:t>少样本提示</a:t>
                      </a:r>
                      <a:endParaRPr lang="en-US" sz="2000"/>
                    </a:p>
                  </a:txBody>
                  <a:tcPr anchor="ctr"/>
                </a:tc>
                <a:tc>
                  <a:txBody>
                    <a:bodyPr/>
                    <a:lstStyle/>
                    <a:p>
                      <a:pPr algn="ctr"/>
                      <a:r>
                        <a:rPr lang="zh-CN" altLang="en-US" sz="2000" dirty="0"/>
                        <a:t>零样本提示</a:t>
                      </a:r>
                      <a:endParaRPr lang="en-US" sz="2000" dirty="0"/>
                    </a:p>
                  </a:txBody>
                  <a:tcPr anchor="ctr"/>
                </a:tc>
                <a:extLst>
                  <a:ext uri="{0D108BD9-81ED-4DB2-BD59-A6C34878D82A}">
                    <a16:rowId xmlns:a16="http://schemas.microsoft.com/office/drawing/2014/main" val="3729581101"/>
                  </a:ext>
                </a:extLst>
              </a:tr>
            </a:tbl>
          </a:graphicData>
        </a:graphic>
      </p:graphicFrame>
      <p:sp>
        <p:nvSpPr>
          <p:cNvPr id="11" name="文本框 10">
            <a:extLst>
              <a:ext uri="{FF2B5EF4-FFF2-40B4-BE49-F238E27FC236}">
                <a16:creationId xmlns:a16="http://schemas.microsoft.com/office/drawing/2014/main" id="{C01E5191-56B4-691F-928C-0A0EE9F42B9B}"/>
              </a:ext>
            </a:extLst>
          </p:cNvPr>
          <p:cNvSpPr txBox="1"/>
          <p:nvPr/>
        </p:nvSpPr>
        <p:spPr>
          <a:xfrm>
            <a:off x="8073488" y="36748"/>
            <a:ext cx="1699776" cy="769441"/>
          </a:xfrm>
          <a:prstGeom prst="rect">
            <a:avLst/>
          </a:prstGeom>
          <a:noFill/>
        </p:spPr>
        <p:txBody>
          <a:bodyPr wrap="square">
            <a:spAutoFit/>
          </a:bodyPr>
          <a:lstStyle/>
          <a:p>
            <a:r>
              <a:rPr lang="en-US" sz="4400" b="1" spc="300">
                <a:solidFill>
                  <a:schemeClr val="bg1">
                    <a:lumMod val="50000"/>
                  </a:schemeClr>
                </a:solidFill>
                <a:cs typeface="Arial" panose="020B0604020202020204" pitchFamily="34" charset="0"/>
              </a:rPr>
              <a:t>LLM</a:t>
            </a:r>
          </a:p>
        </p:txBody>
      </p:sp>
      <p:sp>
        <p:nvSpPr>
          <p:cNvPr id="4" name="灯片编号占位符 3">
            <a:extLst>
              <a:ext uri="{FF2B5EF4-FFF2-40B4-BE49-F238E27FC236}">
                <a16:creationId xmlns:a16="http://schemas.microsoft.com/office/drawing/2014/main" id="{D4864C81-6C01-153A-0C84-E2FB0533A4E4}"/>
              </a:ext>
            </a:extLst>
          </p:cNvPr>
          <p:cNvSpPr>
            <a:spLocks noGrp="1"/>
          </p:cNvSpPr>
          <p:nvPr>
            <p:ph type="sldNum" sz="quarter" idx="12"/>
          </p:nvPr>
        </p:nvSpPr>
        <p:spPr/>
        <p:txBody>
          <a:bodyPr/>
          <a:lstStyle/>
          <a:p>
            <a:fld id="{EC78E7B1-3FC2-4821-B144-3AA6EF938D0A}" type="slidenum">
              <a:rPr lang="zh-CN" altLang="en-US" sz="1400" b="1" smtClean="0"/>
              <a:pPr/>
              <a:t>7</a:t>
            </a:fld>
            <a:r>
              <a:rPr lang="zh-CN" altLang="en-US"/>
              <a:t> </a:t>
            </a:r>
            <a:r>
              <a:rPr lang="en-US" altLang="zh-CN"/>
              <a:t>/ 82</a:t>
            </a:r>
            <a:endParaRPr lang="zh-CN" altLang="en-US" dirty="0"/>
          </a:p>
        </p:txBody>
      </p:sp>
    </p:spTree>
    <p:extLst>
      <p:ext uri="{BB962C8B-B14F-4D97-AF65-F5344CB8AC3E}">
        <p14:creationId xmlns:p14="http://schemas.microsoft.com/office/powerpoint/2010/main" val="1468007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01FD9E-5451-4F17-983A-D998A79D1CC6}"/>
              </a:ext>
            </a:extLst>
          </p:cNvPr>
          <p:cNvSpPr>
            <a:spLocks noGrp="1"/>
          </p:cNvSpPr>
          <p:nvPr>
            <p:ph type="title"/>
          </p:nvPr>
        </p:nvSpPr>
        <p:spPr/>
        <p:txBody>
          <a:bodyPr/>
          <a:lstStyle/>
          <a:p>
            <a:r>
              <a:rPr lang="zh-CN" altLang="en-US"/>
              <a:t>检索增强生成 过程</a:t>
            </a:r>
            <a:endParaRPr lang="en-US"/>
          </a:p>
        </p:txBody>
      </p:sp>
      <p:pic>
        <p:nvPicPr>
          <p:cNvPr id="5" name="图片 4">
            <a:extLst>
              <a:ext uri="{FF2B5EF4-FFF2-40B4-BE49-F238E27FC236}">
                <a16:creationId xmlns:a16="http://schemas.microsoft.com/office/drawing/2014/main" id="{F38DA7BD-04F6-6B8B-C986-D885BA92CB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8281" y="1006530"/>
            <a:ext cx="6735438" cy="4043754"/>
          </a:xfrm>
          <a:prstGeom prst="rect">
            <a:avLst/>
          </a:prstGeom>
        </p:spPr>
      </p:pic>
      <p:pic>
        <p:nvPicPr>
          <p:cNvPr id="7" name="图片 6">
            <a:extLst>
              <a:ext uri="{FF2B5EF4-FFF2-40B4-BE49-F238E27FC236}">
                <a16:creationId xmlns:a16="http://schemas.microsoft.com/office/drawing/2014/main" id="{63F99DB1-8512-160E-82E0-5A1EB71673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5950" y="5327595"/>
            <a:ext cx="8420100" cy="1047750"/>
          </a:xfrm>
          <a:prstGeom prst="rect">
            <a:avLst/>
          </a:prstGeom>
        </p:spPr>
      </p:pic>
      <p:sp>
        <p:nvSpPr>
          <p:cNvPr id="4" name="灯片编号占位符 3">
            <a:extLst>
              <a:ext uri="{FF2B5EF4-FFF2-40B4-BE49-F238E27FC236}">
                <a16:creationId xmlns:a16="http://schemas.microsoft.com/office/drawing/2014/main" id="{5430BF28-8D08-FB96-1DB6-45E3775F21D4}"/>
              </a:ext>
            </a:extLst>
          </p:cNvPr>
          <p:cNvSpPr>
            <a:spLocks noGrp="1"/>
          </p:cNvSpPr>
          <p:nvPr>
            <p:ph type="sldNum" sz="quarter" idx="12"/>
          </p:nvPr>
        </p:nvSpPr>
        <p:spPr/>
        <p:txBody>
          <a:bodyPr/>
          <a:lstStyle/>
          <a:p>
            <a:fld id="{EC78E7B1-3FC2-4821-B144-3AA6EF938D0A}" type="slidenum">
              <a:rPr lang="zh-CN" altLang="en-US" sz="1400" b="1" smtClean="0"/>
              <a:pPr/>
              <a:t>70</a:t>
            </a:fld>
            <a:r>
              <a:rPr lang="zh-CN" altLang="en-US"/>
              <a:t> </a:t>
            </a:r>
            <a:r>
              <a:rPr lang="en-US" altLang="zh-CN"/>
              <a:t>/ 82</a:t>
            </a:r>
            <a:endParaRPr lang="zh-CN" altLang="en-US" dirty="0"/>
          </a:p>
        </p:txBody>
      </p:sp>
    </p:spTree>
    <p:extLst>
      <p:ext uri="{BB962C8B-B14F-4D97-AF65-F5344CB8AC3E}">
        <p14:creationId xmlns:p14="http://schemas.microsoft.com/office/powerpoint/2010/main" val="339163407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8EE76C-4546-E080-BB45-789996A4B28C}"/>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0E561C38-EFA4-1B65-1845-FF4F39EEA61E}"/>
              </a:ext>
            </a:extLst>
          </p:cNvPr>
          <p:cNvSpPr>
            <a:spLocks noGrp="1"/>
          </p:cNvSpPr>
          <p:nvPr>
            <p:ph type="title"/>
          </p:nvPr>
        </p:nvSpPr>
        <p:spPr/>
        <p:txBody>
          <a:bodyPr/>
          <a:lstStyle/>
          <a:p>
            <a:r>
              <a:rPr lang="en-US" altLang="zh-CN"/>
              <a:t>RAG</a:t>
            </a:r>
            <a:r>
              <a:rPr lang="zh-CN" altLang="en-US"/>
              <a:t>示例：法律咨询</a:t>
            </a:r>
            <a:endParaRPr lang="en-US"/>
          </a:p>
        </p:txBody>
      </p:sp>
      <p:sp>
        <p:nvSpPr>
          <p:cNvPr id="11" name="文本框 10">
            <a:extLst>
              <a:ext uri="{FF2B5EF4-FFF2-40B4-BE49-F238E27FC236}">
                <a16:creationId xmlns:a16="http://schemas.microsoft.com/office/drawing/2014/main" id="{9EB76584-332C-23B2-B2C0-CE2C6498F63C}"/>
              </a:ext>
            </a:extLst>
          </p:cNvPr>
          <p:cNvSpPr txBox="1"/>
          <p:nvPr/>
        </p:nvSpPr>
        <p:spPr>
          <a:xfrm>
            <a:off x="3401959" y="979875"/>
            <a:ext cx="6479459" cy="523220"/>
          </a:xfrm>
          <a:prstGeom prst="rect">
            <a:avLst/>
          </a:prstGeom>
          <a:noFill/>
        </p:spPr>
        <p:txBody>
          <a:bodyPr wrap="square">
            <a:spAutoFit/>
          </a:bodyPr>
          <a:lstStyle/>
          <a:p>
            <a:r>
              <a:rPr lang="zh-CN" altLang="en-US" sz="2800"/>
              <a:t>“劳动合同中未约定薪资，如何维权？”</a:t>
            </a:r>
            <a:endParaRPr lang="en-US" sz="2800"/>
          </a:p>
        </p:txBody>
      </p:sp>
      <p:pic>
        <p:nvPicPr>
          <p:cNvPr id="12" name="图片 11">
            <a:extLst>
              <a:ext uri="{FF2B5EF4-FFF2-40B4-BE49-F238E27FC236}">
                <a16:creationId xmlns:a16="http://schemas.microsoft.com/office/drawing/2014/main" id="{AC064321-56E9-18FA-8B14-4441AB2508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667" y="1907107"/>
            <a:ext cx="365760" cy="374763"/>
          </a:xfrm>
          <a:prstGeom prst="rect">
            <a:avLst/>
          </a:prstGeom>
        </p:spPr>
      </p:pic>
      <p:pic>
        <p:nvPicPr>
          <p:cNvPr id="13" name="Picture 2" descr="User - Free user icons">
            <a:extLst>
              <a:ext uri="{FF2B5EF4-FFF2-40B4-BE49-F238E27FC236}">
                <a16:creationId xmlns:a16="http://schemas.microsoft.com/office/drawing/2014/main" id="{2F016E8D-A441-4E46-C917-B8FCE68AAB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6038" y="1058605"/>
            <a:ext cx="365760" cy="365760"/>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A1F96D2D-7C8D-6F7E-A6B1-64E58FA05DBC}"/>
              </a:ext>
            </a:extLst>
          </p:cNvPr>
          <p:cNvSpPr txBox="1"/>
          <p:nvPr/>
        </p:nvSpPr>
        <p:spPr>
          <a:xfrm>
            <a:off x="703008" y="1881689"/>
            <a:ext cx="11021961" cy="400110"/>
          </a:xfrm>
          <a:prstGeom prst="rect">
            <a:avLst/>
          </a:prstGeom>
          <a:noFill/>
        </p:spPr>
        <p:txBody>
          <a:bodyPr wrap="square">
            <a:spAutoFit/>
          </a:bodyPr>
          <a:lstStyle/>
          <a:p>
            <a:r>
              <a:rPr lang="en-US" altLang="zh-CN" sz="2000">
                <a:latin typeface="+mn-ea"/>
              </a:rPr>
              <a:t>1. </a:t>
            </a:r>
            <a:r>
              <a:rPr lang="zh-CN" altLang="en-US" sz="2000" b="1">
                <a:latin typeface="+mn-ea"/>
              </a:rPr>
              <a:t>检索</a:t>
            </a:r>
            <a:r>
              <a:rPr lang="zh-CN" altLang="en-US" sz="2000">
                <a:latin typeface="+mn-ea"/>
              </a:rPr>
              <a:t>：从法律数据库（如中国裁判文书网、北大法宝）中检索</a:t>
            </a:r>
            <a:r>
              <a:rPr lang="en-US" altLang="zh-CN" sz="2000">
                <a:latin typeface="+mn-ea"/>
              </a:rPr>
              <a:t>《</a:t>
            </a:r>
            <a:r>
              <a:rPr lang="zh-CN" altLang="en-US" sz="2000">
                <a:latin typeface="+mn-ea"/>
              </a:rPr>
              <a:t>劳动合同法</a:t>
            </a:r>
            <a:r>
              <a:rPr lang="en-US" altLang="zh-CN" sz="2000">
                <a:latin typeface="+mn-ea"/>
              </a:rPr>
              <a:t>》</a:t>
            </a:r>
            <a:r>
              <a:rPr lang="zh-CN" altLang="en-US" sz="2000">
                <a:latin typeface="+mn-ea"/>
              </a:rPr>
              <a:t>相关条款及判例。</a:t>
            </a:r>
            <a:endParaRPr lang="en-US" sz="2000">
              <a:latin typeface="+mn-ea"/>
            </a:endParaRPr>
          </a:p>
        </p:txBody>
      </p:sp>
      <p:sp>
        <p:nvSpPr>
          <p:cNvPr id="14" name="文本框 13">
            <a:extLst>
              <a:ext uri="{FF2B5EF4-FFF2-40B4-BE49-F238E27FC236}">
                <a16:creationId xmlns:a16="http://schemas.microsoft.com/office/drawing/2014/main" id="{A032A9E4-0092-E268-DEAB-E117CCE33D81}"/>
              </a:ext>
            </a:extLst>
          </p:cNvPr>
          <p:cNvSpPr txBox="1"/>
          <p:nvPr/>
        </p:nvSpPr>
        <p:spPr>
          <a:xfrm>
            <a:off x="703007" y="2440674"/>
            <a:ext cx="11021961" cy="400110"/>
          </a:xfrm>
          <a:prstGeom prst="rect">
            <a:avLst/>
          </a:prstGeom>
          <a:noFill/>
        </p:spPr>
        <p:txBody>
          <a:bodyPr wrap="square">
            <a:spAutoFit/>
          </a:bodyPr>
          <a:lstStyle/>
          <a:p>
            <a:r>
              <a:rPr lang="en-US" altLang="zh-CN" sz="2000">
                <a:latin typeface="+mn-ea"/>
              </a:rPr>
              <a:t>2. </a:t>
            </a:r>
            <a:r>
              <a:rPr lang="zh-CN" altLang="en-US" sz="2000" b="1">
                <a:latin typeface="+mn-ea"/>
              </a:rPr>
              <a:t>生成</a:t>
            </a:r>
            <a:r>
              <a:rPr lang="zh-CN" altLang="en-US" sz="2000">
                <a:latin typeface="+mn-ea"/>
              </a:rPr>
              <a:t>：将检索结果作为上下文，加入提示语中</a:t>
            </a:r>
            <a:endParaRPr lang="en-US" sz="2000">
              <a:latin typeface="+mn-ea"/>
            </a:endParaRPr>
          </a:p>
        </p:txBody>
      </p:sp>
      <p:pic>
        <p:nvPicPr>
          <p:cNvPr id="16" name="图片 15">
            <a:extLst>
              <a:ext uri="{FF2B5EF4-FFF2-40B4-BE49-F238E27FC236}">
                <a16:creationId xmlns:a16="http://schemas.microsoft.com/office/drawing/2014/main" id="{0BFA154C-7585-81F4-E6CF-FA63566A6E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0310" y="2898364"/>
            <a:ext cx="8534400" cy="2247900"/>
          </a:xfrm>
          <a:prstGeom prst="rect">
            <a:avLst/>
          </a:prstGeom>
        </p:spPr>
      </p:pic>
      <p:sp>
        <p:nvSpPr>
          <p:cNvPr id="17" name="文本框 16">
            <a:extLst>
              <a:ext uri="{FF2B5EF4-FFF2-40B4-BE49-F238E27FC236}">
                <a16:creationId xmlns:a16="http://schemas.microsoft.com/office/drawing/2014/main" id="{6BB8D16F-25DE-9C42-F3F6-E741BDB05A5C}"/>
              </a:ext>
            </a:extLst>
          </p:cNvPr>
          <p:cNvSpPr txBox="1"/>
          <p:nvPr/>
        </p:nvSpPr>
        <p:spPr>
          <a:xfrm>
            <a:off x="703006" y="5279217"/>
            <a:ext cx="11371009" cy="968791"/>
          </a:xfrm>
          <a:prstGeom prst="rect">
            <a:avLst/>
          </a:prstGeom>
          <a:noFill/>
        </p:spPr>
        <p:txBody>
          <a:bodyPr wrap="square">
            <a:spAutoFit/>
          </a:bodyPr>
          <a:lstStyle/>
          <a:p>
            <a:pPr>
              <a:lnSpc>
                <a:spcPct val="150000"/>
              </a:lnSpc>
            </a:pPr>
            <a:r>
              <a:rPr lang="en-US" altLang="zh-CN" sz="2000">
                <a:latin typeface="+mn-ea"/>
              </a:rPr>
              <a:t>2. </a:t>
            </a:r>
            <a:r>
              <a:rPr lang="zh-CN" altLang="en-US" sz="2000" b="1">
                <a:latin typeface="+mn-ea"/>
              </a:rPr>
              <a:t>输出</a:t>
            </a:r>
            <a:r>
              <a:rPr lang="zh-CN" altLang="en-US" sz="2000">
                <a:latin typeface="+mn-ea"/>
              </a:rPr>
              <a:t>：“若劳动合同未约定薪资，可依据</a:t>
            </a:r>
            <a:r>
              <a:rPr lang="en-US" altLang="zh-CN" sz="2000">
                <a:latin typeface="+mn-ea"/>
              </a:rPr>
              <a:t>《</a:t>
            </a:r>
            <a:r>
              <a:rPr lang="zh-CN" altLang="en-US" sz="2000">
                <a:latin typeface="+mn-ea"/>
              </a:rPr>
              <a:t>劳动合同法</a:t>
            </a:r>
            <a:r>
              <a:rPr lang="en-US" altLang="zh-CN" sz="2000">
                <a:latin typeface="+mn-ea"/>
              </a:rPr>
              <a:t>》</a:t>
            </a:r>
            <a:r>
              <a:rPr lang="zh-CN" altLang="en-US" sz="2000">
                <a:latin typeface="+mn-ea"/>
              </a:rPr>
              <a:t>第十条主张同工同酬。</a:t>
            </a:r>
            <a:br>
              <a:rPr lang="zh-CN" altLang="en-US" sz="2000">
                <a:latin typeface="+mn-ea"/>
              </a:rPr>
            </a:br>
            <a:r>
              <a:rPr lang="zh-CN" altLang="en-US" sz="2000">
                <a:latin typeface="+mn-ea"/>
              </a:rPr>
              <a:t>              参考北京某法院判例，公司需按同岗位平均工资补发差额，请保留证据并申请劳动仲裁。”</a:t>
            </a:r>
          </a:p>
        </p:txBody>
      </p:sp>
      <p:sp>
        <p:nvSpPr>
          <p:cNvPr id="4" name="灯片编号占位符 3">
            <a:extLst>
              <a:ext uri="{FF2B5EF4-FFF2-40B4-BE49-F238E27FC236}">
                <a16:creationId xmlns:a16="http://schemas.microsoft.com/office/drawing/2014/main" id="{AE5166F4-7312-25AD-12A0-199C2D9505AF}"/>
              </a:ext>
            </a:extLst>
          </p:cNvPr>
          <p:cNvSpPr>
            <a:spLocks noGrp="1"/>
          </p:cNvSpPr>
          <p:nvPr>
            <p:ph type="sldNum" sz="quarter" idx="12"/>
          </p:nvPr>
        </p:nvSpPr>
        <p:spPr/>
        <p:txBody>
          <a:bodyPr/>
          <a:lstStyle/>
          <a:p>
            <a:fld id="{EC78E7B1-3FC2-4821-B144-3AA6EF938D0A}" type="slidenum">
              <a:rPr lang="zh-CN" altLang="en-US" sz="1400" b="1" smtClean="0"/>
              <a:pPr/>
              <a:t>71</a:t>
            </a:fld>
            <a:r>
              <a:rPr lang="zh-CN" altLang="en-US"/>
              <a:t> </a:t>
            </a:r>
            <a:r>
              <a:rPr lang="en-US" altLang="zh-CN"/>
              <a:t>/ 82</a:t>
            </a:r>
            <a:endParaRPr lang="zh-CN" altLang="en-US" dirty="0"/>
          </a:p>
        </p:txBody>
      </p:sp>
    </p:spTree>
    <p:extLst>
      <p:ext uri="{BB962C8B-B14F-4D97-AF65-F5344CB8AC3E}">
        <p14:creationId xmlns:p14="http://schemas.microsoft.com/office/powerpoint/2010/main" val="21227492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0C8F9A-7C0C-67FE-79F4-735DAB35815E}"/>
              </a:ext>
            </a:extLst>
          </p:cNvPr>
          <p:cNvSpPr>
            <a:spLocks noGrp="1"/>
          </p:cNvSpPr>
          <p:nvPr>
            <p:ph type="title"/>
          </p:nvPr>
        </p:nvSpPr>
        <p:spPr/>
        <p:txBody>
          <a:bodyPr/>
          <a:lstStyle/>
          <a:p>
            <a:r>
              <a:rPr lang="zh-CN" altLang="en-US"/>
              <a:t>检索增强生成 </a:t>
            </a:r>
            <a:r>
              <a:rPr lang="zh-CN" altLang="en-US" b="1"/>
              <a:t>流程</a:t>
            </a:r>
            <a:endParaRPr lang="en-US" b="1"/>
          </a:p>
        </p:txBody>
      </p:sp>
      <p:sp>
        <p:nvSpPr>
          <p:cNvPr id="7" name="文本框 6">
            <a:extLst>
              <a:ext uri="{FF2B5EF4-FFF2-40B4-BE49-F238E27FC236}">
                <a16:creationId xmlns:a16="http://schemas.microsoft.com/office/drawing/2014/main" id="{B613636D-0BDA-B58B-BFD6-E8BE5AECED48}"/>
              </a:ext>
            </a:extLst>
          </p:cNvPr>
          <p:cNvSpPr txBox="1"/>
          <p:nvPr/>
        </p:nvSpPr>
        <p:spPr>
          <a:xfrm>
            <a:off x="1464441" y="1175498"/>
            <a:ext cx="9678347" cy="1608004"/>
          </a:xfrm>
          <a:prstGeom prst="rect">
            <a:avLst/>
          </a:prstGeom>
          <a:noFill/>
        </p:spPr>
        <p:txBody>
          <a:bodyPr wrap="square">
            <a:spAutoFit/>
          </a:bodyPr>
          <a:lstStyle/>
          <a:p>
            <a:pPr>
              <a:lnSpc>
                <a:spcPct val="150000"/>
              </a:lnSpc>
            </a:pPr>
            <a:r>
              <a:rPr lang="en-US" altLang="zh-CN" sz="2200" dirty="0">
                <a:latin typeface="+mn-ea"/>
              </a:rPr>
              <a:t>1. </a:t>
            </a:r>
            <a:r>
              <a:rPr lang="zh-CN" altLang="en-US" sz="2200" b="1" dirty="0">
                <a:latin typeface="+mn-ea"/>
              </a:rPr>
              <a:t>构建知识库</a:t>
            </a:r>
            <a:endParaRPr lang="zh-CN" altLang="en-US" sz="2200" dirty="0">
              <a:latin typeface="+mn-ea"/>
            </a:endParaRPr>
          </a:p>
          <a:p>
            <a:pPr marL="285750" indent="-285750">
              <a:lnSpc>
                <a:spcPct val="150000"/>
              </a:lnSpc>
              <a:buFont typeface="Arial" panose="020B0604020202020204" pitchFamily="34" charset="0"/>
              <a:buChar char="•"/>
            </a:pPr>
            <a:r>
              <a:rPr lang="zh-CN" altLang="en-US" sz="2200" dirty="0">
                <a:latin typeface="+mn-ea"/>
              </a:rPr>
              <a:t>将外部数据（如文档、数据库、网页）预处理为向量形式。</a:t>
            </a:r>
          </a:p>
          <a:p>
            <a:pPr marL="285750" indent="-285750">
              <a:lnSpc>
                <a:spcPct val="150000"/>
              </a:lnSpc>
              <a:buFont typeface="Arial" panose="020B0604020202020204" pitchFamily="34" charset="0"/>
              <a:buChar char="•"/>
            </a:pPr>
            <a:r>
              <a:rPr lang="zh-CN" altLang="en-US" sz="2200" dirty="0">
                <a:latin typeface="+mn-ea"/>
              </a:rPr>
              <a:t>使用领域</a:t>
            </a:r>
            <a:r>
              <a:rPr lang="en-US" altLang="zh-CN" sz="2200" dirty="0">
                <a:latin typeface="+mn-ea"/>
              </a:rPr>
              <a:t>(</a:t>
            </a:r>
            <a:r>
              <a:rPr lang="zh-CN" altLang="en-US" sz="2200" dirty="0">
                <a:latin typeface="+mn-ea"/>
              </a:rPr>
              <a:t>向量</a:t>
            </a:r>
            <a:r>
              <a:rPr lang="en-US" altLang="zh-CN" sz="2200" dirty="0">
                <a:latin typeface="+mn-ea"/>
              </a:rPr>
              <a:t>)</a:t>
            </a:r>
            <a:r>
              <a:rPr lang="zh-CN" altLang="en-US" sz="2200" dirty="0">
                <a:latin typeface="+mn-ea"/>
              </a:rPr>
              <a:t>数据库（如 </a:t>
            </a:r>
            <a:r>
              <a:rPr lang="en-US" altLang="zh-CN" sz="2200" dirty="0">
                <a:latin typeface="+mn-ea"/>
              </a:rPr>
              <a:t>Pinecone</a:t>
            </a:r>
            <a:r>
              <a:rPr lang="zh-CN" altLang="en-US" sz="2200" dirty="0">
                <a:latin typeface="+mn-ea"/>
              </a:rPr>
              <a:t>软件）存储索引，支持高效检索。</a:t>
            </a:r>
            <a:endParaRPr lang="en-US" sz="2200" dirty="0">
              <a:latin typeface="+mn-ea"/>
            </a:endParaRPr>
          </a:p>
        </p:txBody>
      </p:sp>
      <p:sp>
        <p:nvSpPr>
          <p:cNvPr id="8" name="文本框 7">
            <a:extLst>
              <a:ext uri="{FF2B5EF4-FFF2-40B4-BE49-F238E27FC236}">
                <a16:creationId xmlns:a16="http://schemas.microsoft.com/office/drawing/2014/main" id="{CD61B308-325F-FA00-305C-C977E2F2CDC6}"/>
              </a:ext>
            </a:extLst>
          </p:cNvPr>
          <p:cNvSpPr txBox="1"/>
          <p:nvPr/>
        </p:nvSpPr>
        <p:spPr>
          <a:xfrm>
            <a:off x="1464442" y="3115679"/>
            <a:ext cx="9414388" cy="1054006"/>
          </a:xfrm>
          <a:prstGeom prst="rect">
            <a:avLst/>
          </a:prstGeom>
          <a:noFill/>
        </p:spPr>
        <p:txBody>
          <a:bodyPr wrap="square">
            <a:spAutoFit/>
          </a:bodyPr>
          <a:lstStyle/>
          <a:p>
            <a:pPr>
              <a:lnSpc>
                <a:spcPct val="150000"/>
              </a:lnSpc>
            </a:pPr>
            <a:r>
              <a:rPr lang="en-US" altLang="zh-CN" sz="2200" dirty="0">
                <a:latin typeface="+mn-ea"/>
              </a:rPr>
              <a:t>2. </a:t>
            </a:r>
            <a:r>
              <a:rPr lang="zh-CN" altLang="en-US" sz="2200" b="1" dirty="0">
                <a:latin typeface="+mn-ea"/>
              </a:rPr>
              <a:t>检索阶段</a:t>
            </a:r>
            <a:endParaRPr lang="zh-CN" altLang="en-US" sz="2200" dirty="0">
              <a:latin typeface="+mn-ea"/>
            </a:endParaRPr>
          </a:p>
          <a:p>
            <a:pPr marL="285750" indent="-285750">
              <a:lnSpc>
                <a:spcPct val="150000"/>
              </a:lnSpc>
              <a:buFont typeface="Arial" panose="020B0604020202020204" pitchFamily="34" charset="0"/>
              <a:buChar char="•"/>
            </a:pPr>
            <a:r>
              <a:rPr lang="zh-CN" altLang="en-US" sz="2200" dirty="0">
                <a:latin typeface="+mn-ea"/>
              </a:rPr>
              <a:t>用户提问时，将问题编码为向量，从知识库中</a:t>
            </a:r>
            <a:r>
              <a:rPr lang="zh-CN" altLang="en-US" sz="2200" b="1" dirty="0">
                <a:solidFill>
                  <a:schemeClr val="accent1"/>
                </a:solidFill>
                <a:latin typeface="+mn-ea"/>
              </a:rPr>
              <a:t>检索</a:t>
            </a:r>
            <a:r>
              <a:rPr lang="zh-CN" altLang="en-US" sz="2200" dirty="0">
                <a:latin typeface="+mn-ea"/>
              </a:rPr>
              <a:t>最相关的文档片段。</a:t>
            </a:r>
            <a:endParaRPr lang="en-US" sz="2000" dirty="0">
              <a:latin typeface="+mn-ea"/>
            </a:endParaRPr>
          </a:p>
        </p:txBody>
      </p:sp>
      <p:sp>
        <p:nvSpPr>
          <p:cNvPr id="9" name="文本框 8">
            <a:extLst>
              <a:ext uri="{FF2B5EF4-FFF2-40B4-BE49-F238E27FC236}">
                <a16:creationId xmlns:a16="http://schemas.microsoft.com/office/drawing/2014/main" id="{DDFBAE12-45AD-D9AE-EBCB-94EC5C955B0A}"/>
              </a:ext>
            </a:extLst>
          </p:cNvPr>
          <p:cNvSpPr txBox="1"/>
          <p:nvPr/>
        </p:nvSpPr>
        <p:spPr>
          <a:xfrm>
            <a:off x="1464442" y="4495238"/>
            <a:ext cx="9766269" cy="1561838"/>
          </a:xfrm>
          <a:prstGeom prst="rect">
            <a:avLst/>
          </a:prstGeom>
          <a:noFill/>
        </p:spPr>
        <p:txBody>
          <a:bodyPr wrap="square">
            <a:spAutoFit/>
          </a:bodyPr>
          <a:lstStyle/>
          <a:p>
            <a:pPr>
              <a:lnSpc>
                <a:spcPct val="150000"/>
              </a:lnSpc>
            </a:pPr>
            <a:r>
              <a:rPr lang="en-US" altLang="zh-CN" sz="2200" dirty="0">
                <a:latin typeface="+mn-ea"/>
              </a:rPr>
              <a:t>3. </a:t>
            </a:r>
            <a:r>
              <a:rPr lang="zh-CN" altLang="en-US" sz="2200" b="1" dirty="0">
                <a:latin typeface="+mn-ea"/>
              </a:rPr>
              <a:t>大模型生成</a:t>
            </a:r>
            <a:endParaRPr lang="zh-CN" altLang="en-US" sz="2200" dirty="0">
              <a:latin typeface="+mn-ea"/>
            </a:endParaRPr>
          </a:p>
          <a:p>
            <a:pPr marL="285750" indent="-285750">
              <a:lnSpc>
                <a:spcPct val="150000"/>
              </a:lnSpc>
              <a:buFont typeface="Arial" panose="020B0604020202020204" pitchFamily="34" charset="0"/>
              <a:buChar char="•"/>
            </a:pPr>
            <a:r>
              <a:rPr lang="zh-CN" altLang="en-US" sz="2200" dirty="0">
                <a:latin typeface="+mn-ea"/>
              </a:rPr>
              <a:t>将用户问题与检索到的文档片段拼接成提示，输入到 </a:t>
            </a:r>
            <a:r>
              <a:rPr lang="en-US" altLang="zh-CN" sz="2200" dirty="0">
                <a:latin typeface="+mn-ea"/>
              </a:rPr>
              <a:t>LLM</a:t>
            </a:r>
            <a:r>
              <a:rPr lang="zh-CN" altLang="en-US" sz="2200" dirty="0">
                <a:latin typeface="+mn-ea"/>
              </a:rPr>
              <a:t>。</a:t>
            </a:r>
          </a:p>
          <a:p>
            <a:pPr marL="285750" indent="-285750">
              <a:lnSpc>
                <a:spcPct val="150000"/>
              </a:lnSpc>
              <a:buFont typeface="Arial" panose="020B0604020202020204" pitchFamily="34" charset="0"/>
              <a:buChar char="•"/>
            </a:pPr>
            <a:r>
              <a:rPr lang="en-US" altLang="zh-CN" sz="2200" dirty="0">
                <a:latin typeface="+mn-ea"/>
              </a:rPr>
              <a:t>LLM </a:t>
            </a:r>
            <a:r>
              <a:rPr lang="zh-CN" altLang="en-US" sz="2200" dirty="0">
                <a:latin typeface="+mn-ea"/>
              </a:rPr>
              <a:t>基于上下文信息 </a:t>
            </a:r>
            <a:r>
              <a:rPr lang="zh-CN" altLang="en-US" sz="2200" b="1" dirty="0">
                <a:solidFill>
                  <a:schemeClr val="accent1"/>
                </a:solidFill>
                <a:latin typeface="+mn-ea"/>
              </a:rPr>
              <a:t>生成 </a:t>
            </a:r>
            <a:r>
              <a:rPr lang="zh-CN" altLang="en-US" sz="2200" dirty="0">
                <a:latin typeface="+mn-ea"/>
              </a:rPr>
              <a:t>答案。</a:t>
            </a:r>
            <a:endParaRPr lang="en-US" sz="2200" dirty="0">
              <a:latin typeface="+mn-ea"/>
            </a:endParaRPr>
          </a:p>
        </p:txBody>
      </p:sp>
      <p:pic>
        <p:nvPicPr>
          <p:cNvPr id="10" name="图片 9">
            <a:extLst>
              <a:ext uri="{FF2B5EF4-FFF2-40B4-BE49-F238E27FC236}">
                <a16:creationId xmlns:a16="http://schemas.microsoft.com/office/drawing/2014/main" id="{D254EEBD-B90C-34CA-1E54-78B12974CE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5946" y="4671097"/>
            <a:ext cx="365760" cy="374763"/>
          </a:xfrm>
          <a:prstGeom prst="rect">
            <a:avLst/>
          </a:prstGeom>
        </p:spPr>
      </p:pic>
      <p:pic>
        <p:nvPicPr>
          <p:cNvPr id="11" name="Picture 2" descr="User - Free user icons">
            <a:extLst>
              <a:ext uri="{FF2B5EF4-FFF2-40B4-BE49-F238E27FC236}">
                <a16:creationId xmlns:a16="http://schemas.microsoft.com/office/drawing/2014/main" id="{70255BF0-9338-7060-8357-4B9C698FD7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46" y="3316091"/>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CAIDA Catalog Details - MopEye">
            <a:extLst>
              <a:ext uri="{FF2B5EF4-FFF2-40B4-BE49-F238E27FC236}">
                <a16:creationId xmlns:a16="http://schemas.microsoft.com/office/drawing/2014/main" id="{843DD025-B7AA-8FA3-C02A-6401CDF0B21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483" r="25484"/>
          <a:stretch/>
        </p:blipFill>
        <p:spPr bwMode="auto">
          <a:xfrm>
            <a:off x="901033" y="1288528"/>
            <a:ext cx="495586" cy="530635"/>
          </a:xfrm>
          <a:prstGeom prst="rect">
            <a:avLst/>
          </a:prstGeom>
          <a:noFill/>
          <a:extLst>
            <a:ext uri="{909E8E84-426E-40DD-AFC4-6F175D3DCCD1}">
              <a14:hiddenFill xmlns:a14="http://schemas.microsoft.com/office/drawing/2010/main">
                <a:solidFill>
                  <a:srgbClr val="FFFFFF"/>
                </a:solidFill>
              </a14:hiddenFill>
            </a:ext>
          </a:extLst>
        </p:spPr>
      </p:pic>
      <p:sp>
        <p:nvSpPr>
          <p:cNvPr id="4" name="灯片编号占位符 3">
            <a:extLst>
              <a:ext uri="{FF2B5EF4-FFF2-40B4-BE49-F238E27FC236}">
                <a16:creationId xmlns:a16="http://schemas.microsoft.com/office/drawing/2014/main" id="{81C2E4D9-D648-B120-E420-519B152C8AAA}"/>
              </a:ext>
            </a:extLst>
          </p:cNvPr>
          <p:cNvSpPr>
            <a:spLocks noGrp="1"/>
          </p:cNvSpPr>
          <p:nvPr>
            <p:ph type="sldNum" sz="quarter" idx="12"/>
          </p:nvPr>
        </p:nvSpPr>
        <p:spPr/>
        <p:txBody>
          <a:bodyPr/>
          <a:lstStyle/>
          <a:p>
            <a:fld id="{EC78E7B1-3FC2-4821-B144-3AA6EF938D0A}" type="slidenum">
              <a:rPr lang="zh-CN" altLang="en-US" sz="1400" b="1" smtClean="0"/>
              <a:pPr/>
              <a:t>72</a:t>
            </a:fld>
            <a:r>
              <a:rPr lang="zh-CN" altLang="en-US"/>
              <a:t> </a:t>
            </a:r>
            <a:r>
              <a:rPr lang="en-US" altLang="zh-CN"/>
              <a:t>/ 82</a:t>
            </a:r>
            <a:endParaRPr lang="zh-CN" altLang="en-US" dirty="0"/>
          </a:p>
        </p:txBody>
      </p:sp>
    </p:spTree>
    <p:extLst>
      <p:ext uri="{BB962C8B-B14F-4D97-AF65-F5344CB8AC3E}">
        <p14:creationId xmlns:p14="http://schemas.microsoft.com/office/powerpoint/2010/main" val="376919114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349ADD-82E8-D300-6FD4-4D54935BC3A2}"/>
              </a:ext>
            </a:extLst>
          </p:cNvPr>
          <p:cNvSpPr>
            <a:spLocks noGrp="1"/>
          </p:cNvSpPr>
          <p:nvPr>
            <p:ph type="title"/>
          </p:nvPr>
        </p:nvSpPr>
        <p:spPr/>
        <p:txBody>
          <a:bodyPr/>
          <a:lstStyle/>
          <a:p>
            <a:r>
              <a:rPr lang="zh-CN" altLang="en-US"/>
              <a:t>综合示例</a:t>
            </a:r>
            <a:r>
              <a:rPr lang="en-US" altLang="zh-CN"/>
              <a:t>1</a:t>
            </a:r>
            <a:r>
              <a:rPr lang="zh-CN" altLang="en-US"/>
              <a:t>：出行规划</a:t>
            </a:r>
            <a:endParaRPr lang="en-US"/>
          </a:p>
        </p:txBody>
      </p:sp>
      <p:sp>
        <p:nvSpPr>
          <p:cNvPr id="7" name="文本框 6">
            <a:extLst>
              <a:ext uri="{FF2B5EF4-FFF2-40B4-BE49-F238E27FC236}">
                <a16:creationId xmlns:a16="http://schemas.microsoft.com/office/drawing/2014/main" id="{1E8D176F-58D8-DDEB-D272-F605D6602B59}"/>
              </a:ext>
            </a:extLst>
          </p:cNvPr>
          <p:cNvSpPr txBox="1"/>
          <p:nvPr/>
        </p:nvSpPr>
        <p:spPr>
          <a:xfrm>
            <a:off x="391352" y="1941395"/>
            <a:ext cx="4756200" cy="3938771"/>
          </a:xfrm>
          <a:prstGeom prst="rect">
            <a:avLst/>
          </a:prstGeom>
          <a:noFill/>
        </p:spPr>
        <p:txBody>
          <a:bodyPr wrap="square">
            <a:spAutoFit/>
          </a:bodyPr>
          <a:lstStyle/>
          <a:p>
            <a:pPr>
              <a:lnSpc>
                <a:spcPct val="130000"/>
              </a:lnSpc>
            </a:pPr>
            <a:r>
              <a:rPr lang="zh-CN" altLang="en-US" sz="2200" b="1"/>
              <a:t>任务</a:t>
            </a:r>
            <a:r>
              <a:rPr lang="zh-CN" altLang="en-US" sz="2200"/>
              <a:t>：量身定制、详细的出行建议</a:t>
            </a:r>
            <a:endParaRPr lang="en-US" altLang="zh-CN" sz="2200"/>
          </a:p>
          <a:p>
            <a:pPr>
              <a:lnSpc>
                <a:spcPct val="130000"/>
              </a:lnSpc>
            </a:pPr>
            <a:r>
              <a:rPr lang="zh-CN" altLang="en-US" sz="2200" b="1"/>
              <a:t>目标</a:t>
            </a:r>
            <a:r>
              <a:rPr lang="zh-CN" altLang="en-US" sz="2200"/>
              <a:t>：个性化、精准化、最优化</a:t>
            </a:r>
            <a:endParaRPr lang="en-US" altLang="zh-CN" sz="2200"/>
          </a:p>
          <a:p>
            <a:pPr>
              <a:lnSpc>
                <a:spcPct val="130000"/>
              </a:lnSpc>
            </a:pPr>
            <a:r>
              <a:rPr lang="zh-CN" altLang="en-US" sz="2200" b="1"/>
              <a:t>技巧</a:t>
            </a:r>
            <a:endParaRPr lang="en-US" altLang="zh-CN" sz="2200" b="1"/>
          </a:p>
          <a:p>
            <a:pPr marL="225425" indent="-225425">
              <a:lnSpc>
                <a:spcPct val="130000"/>
              </a:lnSpc>
              <a:buFont typeface="Arial" panose="020B0604020202020204" pitchFamily="34" charset="0"/>
              <a:buChar char="•"/>
            </a:pPr>
            <a:r>
              <a:rPr lang="zh-CN" altLang="en-US" sz="2200"/>
              <a:t>提供基础信息</a:t>
            </a:r>
            <a:r>
              <a:rPr lang="zh-CN" altLang="en-US" sz="2000"/>
              <a:t>：</a:t>
            </a:r>
            <a:r>
              <a:rPr lang="zh-CN" altLang="en-US" sz="2000">
                <a:latin typeface="楷体" panose="02010609060101010101" pitchFamily="49" charset="-122"/>
                <a:ea typeface="楷体" panose="02010609060101010101" pitchFamily="49" charset="-122"/>
              </a:rPr>
              <a:t>出发地、目的地、</a:t>
            </a:r>
            <a:br>
              <a:rPr lang="en-US" altLang="zh-CN" sz="2000">
                <a:latin typeface="楷体" panose="02010609060101010101" pitchFamily="49" charset="-122"/>
                <a:ea typeface="楷体" panose="02010609060101010101" pitchFamily="49" charset="-122"/>
              </a:rPr>
            </a:br>
            <a:r>
              <a:rPr lang="zh-CN" altLang="en-US" sz="2000">
                <a:latin typeface="楷体" panose="02010609060101010101" pitchFamily="49" charset="-122"/>
                <a:ea typeface="楷体" panose="02010609060101010101" pitchFamily="49" charset="-122"/>
              </a:rPr>
              <a:t>旅行日期、出行天数、预算</a:t>
            </a:r>
            <a:r>
              <a:rPr lang="en-US" altLang="zh-CN" sz="2000">
                <a:latin typeface="楷体" panose="02010609060101010101" pitchFamily="49" charset="-122"/>
                <a:ea typeface="楷体" panose="02010609060101010101" pitchFamily="49" charset="-122"/>
              </a:rPr>
              <a:t>...</a:t>
            </a:r>
          </a:p>
          <a:p>
            <a:pPr marL="225425" indent="-225425">
              <a:lnSpc>
                <a:spcPct val="130000"/>
              </a:lnSpc>
              <a:buFont typeface="Arial" panose="020B0604020202020204" pitchFamily="34" charset="0"/>
              <a:buChar char="•"/>
            </a:pPr>
            <a:r>
              <a:rPr lang="zh-CN" altLang="en-US" sz="2200"/>
              <a:t>补充个性化信息</a:t>
            </a:r>
            <a:r>
              <a:rPr lang="zh-CN" altLang="en-US" sz="2000"/>
              <a:t>：</a:t>
            </a:r>
            <a:br>
              <a:rPr lang="en-US" altLang="zh-CN" sz="2000"/>
            </a:br>
            <a:r>
              <a:rPr lang="zh-CN" altLang="en-US" sz="2000">
                <a:latin typeface="楷体" panose="02010609060101010101" pitchFamily="49" charset="-122"/>
                <a:ea typeface="楷体" panose="02010609060101010101" pitchFamily="49" charset="-122"/>
              </a:rPr>
              <a:t>兴趣爱好、出行风格</a:t>
            </a:r>
            <a:endParaRPr lang="en-US" altLang="zh-CN" sz="2200">
              <a:latin typeface="楷体" panose="02010609060101010101" pitchFamily="49" charset="-122"/>
              <a:ea typeface="楷体" panose="02010609060101010101" pitchFamily="49" charset="-122"/>
            </a:endParaRPr>
          </a:p>
          <a:p>
            <a:pPr marL="225425" indent="-225425">
              <a:lnSpc>
                <a:spcPct val="130000"/>
              </a:lnSpc>
              <a:buFont typeface="Arial" panose="020B0604020202020204" pitchFamily="34" charset="0"/>
              <a:buChar char="•"/>
            </a:pPr>
            <a:r>
              <a:rPr lang="zh-CN" altLang="en-US" sz="2200"/>
              <a:t>细化个人需求</a:t>
            </a:r>
            <a:r>
              <a:rPr lang="zh-CN" altLang="en-US" sz="2000"/>
              <a:t>：</a:t>
            </a:r>
            <a:r>
              <a:rPr lang="zh-CN" altLang="en-US" sz="2000">
                <a:latin typeface="楷体" panose="02010609060101010101" pitchFamily="49" charset="-122"/>
                <a:ea typeface="楷体" panose="02010609060101010101" pitchFamily="49" charset="-122"/>
              </a:rPr>
              <a:t>已有安排、期待形式</a:t>
            </a:r>
            <a:endParaRPr lang="en-US" altLang="zh-CN" sz="2200">
              <a:latin typeface="楷体" panose="02010609060101010101" pitchFamily="49" charset="-122"/>
              <a:ea typeface="楷体" panose="02010609060101010101" pitchFamily="49" charset="-122"/>
            </a:endParaRPr>
          </a:p>
          <a:p>
            <a:pPr marL="225425" indent="-225425">
              <a:lnSpc>
                <a:spcPct val="130000"/>
              </a:lnSpc>
              <a:buFont typeface="Arial" panose="020B0604020202020204" pitchFamily="34" charset="0"/>
              <a:buChar char="•"/>
            </a:pPr>
            <a:r>
              <a:rPr lang="zh-CN" altLang="en-US" sz="2200"/>
              <a:t>描述过往经历</a:t>
            </a:r>
            <a:r>
              <a:rPr lang="zh-CN" altLang="en-US" sz="2000">
                <a:latin typeface="+mn-ea"/>
              </a:rPr>
              <a:t>：</a:t>
            </a:r>
            <a:r>
              <a:rPr lang="zh-CN" altLang="en-US" sz="2000">
                <a:latin typeface="楷体" panose="02010609060101010101" pitchFamily="49" charset="-122"/>
                <a:ea typeface="楷体" panose="02010609060101010101" pitchFamily="49" charset="-122"/>
              </a:rPr>
              <a:t>满意的、不满意的</a:t>
            </a:r>
            <a:endParaRPr lang="en-US" sz="2200">
              <a:latin typeface="楷体" panose="02010609060101010101" pitchFamily="49" charset="-122"/>
              <a:ea typeface="楷体" panose="02010609060101010101" pitchFamily="49" charset="-122"/>
            </a:endParaRPr>
          </a:p>
        </p:txBody>
      </p:sp>
      <p:grpSp>
        <p:nvGrpSpPr>
          <p:cNvPr id="3" name="组合 2">
            <a:extLst>
              <a:ext uri="{FF2B5EF4-FFF2-40B4-BE49-F238E27FC236}">
                <a16:creationId xmlns:a16="http://schemas.microsoft.com/office/drawing/2014/main" id="{F3B9D5CF-39D2-0B6C-66A7-6584FB34EDE6}"/>
              </a:ext>
            </a:extLst>
          </p:cNvPr>
          <p:cNvGrpSpPr/>
          <p:nvPr/>
        </p:nvGrpSpPr>
        <p:grpSpPr>
          <a:xfrm>
            <a:off x="5371024" y="1505872"/>
            <a:ext cx="6562725" cy="4514850"/>
            <a:chOff x="5371024" y="1505872"/>
            <a:chExt cx="6562725" cy="4514850"/>
          </a:xfrm>
        </p:grpSpPr>
        <p:pic>
          <p:nvPicPr>
            <p:cNvPr id="5" name="图片 4">
              <a:extLst>
                <a:ext uri="{FF2B5EF4-FFF2-40B4-BE49-F238E27FC236}">
                  <a16:creationId xmlns:a16="http://schemas.microsoft.com/office/drawing/2014/main" id="{8E35F952-2F31-3AE8-BF67-5C04F69B60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1024" y="1505872"/>
              <a:ext cx="6562725" cy="4514850"/>
            </a:xfrm>
            <a:prstGeom prst="rect">
              <a:avLst/>
            </a:prstGeom>
          </p:spPr>
        </p:pic>
        <p:sp>
          <p:nvSpPr>
            <p:cNvPr id="13" name="矩形 12">
              <a:extLst>
                <a:ext uri="{FF2B5EF4-FFF2-40B4-BE49-F238E27FC236}">
                  <a16:creationId xmlns:a16="http://schemas.microsoft.com/office/drawing/2014/main" id="{A663F775-6B7A-E10C-B9BE-F06358D4E991}"/>
                </a:ext>
              </a:extLst>
            </p:cNvPr>
            <p:cNvSpPr/>
            <p:nvPr/>
          </p:nvSpPr>
          <p:spPr>
            <a:xfrm>
              <a:off x="5371024" y="5515896"/>
              <a:ext cx="1285415" cy="393766"/>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灯片编号占位符 3">
            <a:extLst>
              <a:ext uri="{FF2B5EF4-FFF2-40B4-BE49-F238E27FC236}">
                <a16:creationId xmlns:a16="http://schemas.microsoft.com/office/drawing/2014/main" id="{D3FC4359-A07C-B59A-5915-08355B92772E}"/>
              </a:ext>
            </a:extLst>
          </p:cNvPr>
          <p:cNvSpPr>
            <a:spLocks noGrp="1"/>
          </p:cNvSpPr>
          <p:nvPr>
            <p:ph type="sldNum" sz="quarter" idx="12"/>
          </p:nvPr>
        </p:nvSpPr>
        <p:spPr/>
        <p:txBody>
          <a:bodyPr/>
          <a:lstStyle/>
          <a:p>
            <a:fld id="{EC78E7B1-3FC2-4821-B144-3AA6EF938D0A}" type="slidenum">
              <a:rPr lang="zh-CN" altLang="en-US" sz="1400" b="1" smtClean="0"/>
              <a:pPr/>
              <a:t>73</a:t>
            </a:fld>
            <a:r>
              <a:rPr lang="zh-CN" altLang="en-US"/>
              <a:t> </a:t>
            </a:r>
            <a:r>
              <a:rPr lang="en-US" altLang="zh-CN"/>
              <a:t>/ 82</a:t>
            </a:r>
            <a:endParaRPr lang="zh-CN" altLang="en-US" dirty="0"/>
          </a:p>
        </p:txBody>
      </p:sp>
    </p:spTree>
    <p:extLst>
      <p:ext uri="{BB962C8B-B14F-4D97-AF65-F5344CB8AC3E}">
        <p14:creationId xmlns:p14="http://schemas.microsoft.com/office/powerpoint/2010/main" val="338659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69023E-2C5D-4291-B53F-80EB74662649}"/>
              </a:ext>
            </a:extLst>
          </p:cNvPr>
          <p:cNvSpPr>
            <a:spLocks noGrp="1"/>
          </p:cNvSpPr>
          <p:nvPr>
            <p:ph type="title"/>
          </p:nvPr>
        </p:nvSpPr>
        <p:spPr/>
        <p:txBody>
          <a:bodyPr/>
          <a:lstStyle/>
          <a:p>
            <a:r>
              <a:rPr lang="zh-CN" altLang="en-US"/>
              <a:t>综合示例</a:t>
            </a:r>
            <a:r>
              <a:rPr lang="en-US" altLang="zh-CN"/>
              <a:t>1 </a:t>
            </a:r>
            <a:r>
              <a:rPr lang="zh-CN" altLang="en-US"/>
              <a:t>：出行规划</a:t>
            </a:r>
            <a:r>
              <a:rPr lang="en-US" altLang="zh-CN"/>
              <a:t> </a:t>
            </a:r>
            <a:r>
              <a:rPr lang="zh-CN" altLang="en-US" b="1"/>
              <a:t>结果</a:t>
            </a:r>
            <a:endParaRPr lang="en-US" b="1"/>
          </a:p>
        </p:txBody>
      </p:sp>
      <p:pic>
        <p:nvPicPr>
          <p:cNvPr id="5" name="图片 4">
            <a:extLst>
              <a:ext uri="{FF2B5EF4-FFF2-40B4-BE49-F238E27FC236}">
                <a16:creationId xmlns:a16="http://schemas.microsoft.com/office/drawing/2014/main" id="{5D048E34-76FA-D840-E894-37306E8723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693" y="1026087"/>
            <a:ext cx="3486150" cy="3114675"/>
          </a:xfrm>
          <a:prstGeom prst="rect">
            <a:avLst/>
          </a:prstGeom>
        </p:spPr>
      </p:pic>
      <p:pic>
        <p:nvPicPr>
          <p:cNvPr id="7" name="图片 6">
            <a:extLst>
              <a:ext uri="{FF2B5EF4-FFF2-40B4-BE49-F238E27FC236}">
                <a16:creationId xmlns:a16="http://schemas.microsoft.com/office/drawing/2014/main" id="{836B847C-7D5F-975D-0C21-9E90D291B1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5970" y="1016307"/>
            <a:ext cx="7353300" cy="5715000"/>
          </a:xfrm>
          <a:prstGeom prst="rect">
            <a:avLst/>
          </a:prstGeom>
        </p:spPr>
      </p:pic>
      <p:sp>
        <p:nvSpPr>
          <p:cNvPr id="4" name="灯片编号占位符 3">
            <a:extLst>
              <a:ext uri="{FF2B5EF4-FFF2-40B4-BE49-F238E27FC236}">
                <a16:creationId xmlns:a16="http://schemas.microsoft.com/office/drawing/2014/main" id="{3ADA13C9-7E03-88D5-8DE6-5B3E3F40AC54}"/>
              </a:ext>
            </a:extLst>
          </p:cNvPr>
          <p:cNvSpPr>
            <a:spLocks noGrp="1"/>
          </p:cNvSpPr>
          <p:nvPr>
            <p:ph type="sldNum" sz="quarter" idx="12"/>
          </p:nvPr>
        </p:nvSpPr>
        <p:spPr/>
        <p:txBody>
          <a:bodyPr/>
          <a:lstStyle/>
          <a:p>
            <a:fld id="{EC78E7B1-3FC2-4821-B144-3AA6EF938D0A}" type="slidenum">
              <a:rPr lang="zh-CN" altLang="en-US" sz="1400" b="1" smtClean="0"/>
              <a:pPr/>
              <a:t>74</a:t>
            </a:fld>
            <a:r>
              <a:rPr lang="zh-CN" altLang="en-US"/>
              <a:t> </a:t>
            </a:r>
            <a:r>
              <a:rPr lang="en-US" altLang="zh-CN"/>
              <a:t>/ 82</a:t>
            </a:r>
            <a:endParaRPr lang="zh-CN" altLang="en-US" dirty="0"/>
          </a:p>
        </p:txBody>
      </p:sp>
    </p:spTree>
    <p:extLst>
      <p:ext uri="{BB962C8B-B14F-4D97-AF65-F5344CB8AC3E}">
        <p14:creationId xmlns:p14="http://schemas.microsoft.com/office/powerpoint/2010/main" val="422952844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1F13ED-8DD5-4438-BB3D-AB038947FE41}"/>
              </a:ext>
            </a:extLst>
          </p:cNvPr>
          <p:cNvSpPr>
            <a:spLocks noGrp="1"/>
          </p:cNvSpPr>
          <p:nvPr>
            <p:ph type="title"/>
          </p:nvPr>
        </p:nvSpPr>
        <p:spPr/>
        <p:txBody>
          <a:bodyPr/>
          <a:lstStyle/>
          <a:p>
            <a:r>
              <a:rPr lang="zh-CN" altLang="en-US"/>
              <a:t>综合示例</a:t>
            </a:r>
            <a:r>
              <a:rPr lang="en-US" altLang="zh-CN"/>
              <a:t>2</a:t>
            </a:r>
            <a:r>
              <a:rPr lang="zh-CN" altLang="en-US"/>
              <a:t>：智能答疑助手</a:t>
            </a:r>
            <a:endParaRPr lang="en-US"/>
          </a:p>
        </p:txBody>
      </p:sp>
      <p:pic>
        <p:nvPicPr>
          <p:cNvPr id="11" name="图片 10">
            <a:extLst>
              <a:ext uri="{FF2B5EF4-FFF2-40B4-BE49-F238E27FC236}">
                <a16:creationId xmlns:a16="http://schemas.microsoft.com/office/drawing/2014/main" id="{2FF81612-0AFA-56FD-F845-C19EBA00A5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84542" y="919111"/>
            <a:ext cx="3286125" cy="5467350"/>
          </a:xfrm>
          <a:prstGeom prst="rect">
            <a:avLst/>
          </a:prstGeom>
        </p:spPr>
      </p:pic>
      <p:pic>
        <p:nvPicPr>
          <p:cNvPr id="7" name="图片 6">
            <a:extLst>
              <a:ext uri="{FF2B5EF4-FFF2-40B4-BE49-F238E27FC236}">
                <a16:creationId xmlns:a16="http://schemas.microsoft.com/office/drawing/2014/main" id="{446D4638-0DC1-8784-4F2A-93CC12560F0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428372" y="949222"/>
            <a:ext cx="3638550" cy="5437239"/>
          </a:xfrm>
          <a:prstGeom prst="rect">
            <a:avLst/>
          </a:prstGeom>
        </p:spPr>
      </p:pic>
      <p:grpSp>
        <p:nvGrpSpPr>
          <p:cNvPr id="12" name="组合 11">
            <a:extLst>
              <a:ext uri="{FF2B5EF4-FFF2-40B4-BE49-F238E27FC236}">
                <a16:creationId xmlns:a16="http://schemas.microsoft.com/office/drawing/2014/main" id="{55FA38C1-294F-0CFF-7ACB-F38DC1AC937A}"/>
              </a:ext>
            </a:extLst>
          </p:cNvPr>
          <p:cNvGrpSpPr/>
          <p:nvPr/>
        </p:nvGrpSpPr>
        <p:grpSpPr>
          <a:xfrm>
            <a:off x="116913" y="2030518"/>
            <a:ext cx="5777351" cy="3357562"/>
            <a:chOff x="156241" y="1184942"/>
            <a:chExt cx="5777351" cy="3357562"/>
          </a:xfrm>
        </p:grpSpPr>
        <p:pic>
          <p:nvPicPr>
            <p:cNvPr id="5" name="图片 4">
              <a:extLst>
                <a:ext uri="{FF2B5EF4-FFF2-40B4-BE49-F238E27FC236}">
                  <a16:creationId xmlns:a16="http://schemas.microsoft.com/office/drawing/2014/main" id="{FB9672E0-13A1-00A2-3529-44C6E48C1D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241" y="1184942"/>
              <a:ext cx="5777351" cy="3357562"/>
            </a:xfrm>
            <a:prstGeom prst="rect">
              <a:avLst/>
            </a:prstGeom>
          </p:spPr>
        </p:pic>
        <p:sp>
          <p:nvSpPr>
            <p:cNvPr id="8" name="矩形 7">
              <a:extLst>
                <a:ext uri="{FF2B5EF4-FFF2-40B4-BE49-F238E27FC236}">
                  <a16:creationId xmlns:a16="http://schemas.microsoft.com/office/drawing/2014/main" id="{F9540373-371B-C3A6-5D9C-036830E39AD1}"/>
                </a:ext>
              </a:extLst>
            </p:cNvPr>
            <p:cNvSpPr/>
            <p:nvPr/>
          </p:nvSpPr>
          <p:spPr>
            <a:xfrm>
              <a:off x="5102942" y="4060722"/>
              <a:ext cx="344129" cy="393766"/>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矩形 8">
              <a:extLst>
                <a:ext uri="{FF2B5EF4-FFF2-40B4-BE49-F238E27FC236}">
                  <a16:creationId xmlns:a16="http://schemas.microsoft.com/office/drawing/2014/main" id="{7A0BF971-5F71-3D7F-3D92-6A218DAE38F9}"/>
                </a:ext>
              </a:extLst>
            </p:cNvPr>
            <p:cNvSpPr/>
            <p:nvPr/>
          </p:nvSpPr>
          <p:spPr>
            <a:xfrm>
              <a:off x="255639" y="2035276"/>
              <a:ext cx="3844413" cy="766917"/>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灯片编号占位符 3">
            <a:extLst>
              <a:ext uri="{FF2B5EF4-FFF2-40B4-BE49-F238E27FC236}">
                <a16:creationId xmlns:a16="http://schemas.microsoft.com/office/drawing/2014/main" id="{E2928634-1DD7-96B5-E20A-6A189E8C9CDD}"/>
              </a:ext>
            </a:extLst>
          </p:cNvPr>
          <p:cNvSpPr>
            <a:spLocks noGrp="1"/>
          </p:cNvSpPr>
          <p:nvPr>
            <p:ph type="sldNum" sz="quarter" idx="12"/>
          </p:nvPr>
        </p:nvSpPr>
        <p:spPr/>
        <p:txBody>
          <a:bodyPr/>
          <a:lstStyle/>
          <a:p>
            <a:fld id="{EC78E7B1-3FC2-4821-B144-3AA6EF938D0A}" type="slidenum">
              <a:rPr lang="zh-CN" altLang="en-US" sz="1400" b="1" smtClean="0"/>
              <a:pPr/>
              <a:t>75</a:t>
            </a:fld>
            <a:r>
              <a:rPr lang="zh-CN" altLang="en-US"/>
              <a:t> </a:t>
            </a:r>
            <a:r>
              <a:rPr lang="en-US" altLang="zh-CN"/>
              <a:t>/ 82</a:t>
            </a:r>
            <a:endParaRPr lang="zh-CN" altLang="en-US" dirty="0"/>
          </a:p>
        </p:txBody>
      </p:sp>
    </p:spTree>
    <p:extLst>
      <p:ext uri="{BB962C8B-B14F-4D97-AF65-F5344CB8AC3E}">
        <p14:creationId xmlns:p14="http://schemas.microsoft.com/office/powerpoint/2010/main" val="12163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C57CB215-7BB3-D406-759D-EC5C216624CD}"/>
              </a:ext>
            </a:extLst>
          </p:cNvPr>
          <p:cNvSpPr txBox="1"/>
          <p:nvPr/>
        </p:nvSpPr>
        <p:spPr>
          <a:xfrm>
            <a:off x="184153" y="0"/>
            <a:ext cx="10170580" cy="6735177"/>
          </a:xfrm>
          <a:prstGeom prst="rect">
            <a:avLst/>
          </a:prstGeom>
          <a:noFill/>
        </p:spPr>
        <p:txBody>
          <a:bodyPr wrap="square">
            <a:spAutoFit/>
          </a:bodyPr>
          <a:lstStyle/>
          <a:p>
            <a:pPr>
              <a:lnSpc>
                <a:spcPts val="1425"/>
              </a:lnSpc>
            </a:pPr>
            <a:r>
              <a:rPr lang="en-US" sz="1200" b="0" dirty="0">
                <a:solidFill>
                  <a:srgbClr val="8F08C4"/>
                </a:solidFill>
                <a:effectLst/>
                <a:latin typeface="Consolas" panose="020B0609020204030204" pitchFamily="49" charset="0"/>
              </a:rPr>
              <a:t>import</a:t>
            </a:r>
            <a:r>
              <a:rPr lang="en-US" sz="1200" b="0" dirty="0">
                <a:solidFill>
                  <a:srgbClr val="000000"/>
                </a:solidFill>
                <a:effectLst/>
                <a:latin typeface="Consolas" panose="020B0609020204030204" pitchFamily="49" charset="0"/>
              </a:rPr>
              <a:t> </a:t>
            </a:r>
            <a:r>
              <a:rPr lang="en-US" sz="1200" b="0" dirty="0" err="1">
                <a:solidFill>
                  <a:srgbClr val="000000"/>
                </a:solidFill>
                <a:effectLst/>
                <a:latin typeface="Consolas" panose="020B0609020204030204" pitchFamily="49" charset="0"/>
              </a:rPr>
              <a:t>openai</a:t>
            </a:r>
            <a:endParaRPr lang="en-US" sz="1200" b="0" dirty="0">
              <a:solidFill>
                <a:srgbClr val="000000"/>
              </a:solidFill>
              <a:effectLst/>
              <a:latin typeface="Consolas" panose="020B0609020204030204" pitchFamily="49" charset="0"/>
            </a:endParaRPr>
          </a:p>
          <a:p>
            <a:pPr>
              <a:lnSpc>
                <a:spcPts val="1425"/>
              </a:lnSpc>
            </a:pPr>
            <a:br>
              <a:rPr lang="en-US" sz="1200" b="0" dirty="0">
                <a:solidFill>
                  <a:srgbClr val="000000"/>
                </a:solidFill>
                <a:effectLst/>
                <a:latin typeface="Consolas" panose="020B0609020204030204" pitchFamily="49" charset="0"/>
              </a:rPr>
            </a:b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启用</a:t>
            </a:r>
            <a:r>
              <a:rPr lang="en-US" sz="1200" b="0" dirty="0">
                <a:solidFill>
                  <a:schemeClr val="bg1">
                    <a:lumMod val="50000"/>
                  </a:schemeClr>
                </a:solidFill>
                <a:effectLst/>
                <a:latin typeface="Consolas" panose="020B0609020204030204" pitchFamily="49" charset="0"/>
              </a:rPr>
              <a:t>OpenAI</a:t>
            </a:r>
            <a:r>
              <a:rPr lang="zh-CN" altLang="en-US" sz="1200" dirty="0">
                <a:solidFill>
                  <a:schemeClr val="bg1">
                    <a:lumMod val="50000"/>
                  </a:schemeClr>
                </a:solidFill>
                <a:latin typeface="Consolas" panose="020B0609020204030204" pitchFamily="49" charset="0"/>
              </a:rPr>
              <a:t>库</a:t>
            </a:r>
            <a:endParaRPr lang="zh-CN" altLang="en-US" sz="1200" b="0" dirty="0">
              <a:solidFill>
                <a:schemeClr val="bg1">
                  <a:lumMod val="50000"/>
                </a:schemeClr>
              </a:solidFill>
              <a:effectLst/>
              <a:latin typeface="Consolas" panose="020B0609020204030204" pitchFamily="49" charset="0"/>
            </a:endParaRPr>
          </a:p>
          <a:p>
            <a:pPr>
              <a:lnSpc>
                <a:spcPts val="1425"/>
              </a:lnSpc>
            </a:pPr>
            <a:r>
              <a:rPr lang="en-US" sz="1200" b="0" dirty="0">
                <a:solidFill>
                  <a:srgbClr val="1F377F"/>
                </a:solidFill>
                <a:effectLst/>
                <a:latin typeface="Consolas" panose="020B0609020204030204" pitchFamily="49" charset="0"/>
              </a:rPr>
              <a:t>client</a:t>
            </a:r>
            <a:r>
              <a:rPr lang="en-US" sz="1200" b="0" dirty="0">
                <a:solidFill>
                  <a:srgbClr val="000000"/>
                </a:solidFill>
                <a:effectLst/>
                <a:latin typeface="Consolas" panose="020B0609020204030204" pitchFamily="49" charset="0"/>
              </a:rPr>
              <a:t> = </a:t>
            </a:r>
            <a:r>
              <a:rPr lang="en-US" sz="1200" b="0" dirty="0" err="1">
                <a:solidFill>
                  <a:srgbClr val="000000"/>
                </a:solidFill>
                <a:effectLst/>
                <a:latin typeface="Consolas" panose="020B0609020204030204" pitchFamily="49" charset="0"/>
              </a:rPr>
              <a:t>openai.OpenAI</a:t>
            </a:r>
            <a:r>
              <a:rPr lang="en-US" sz="1200" b="0" dirty="0">
                <a:solidFill>
                  <a:srgbClr val="000000"/>
                </a:solidFill>
                <a:effectLst/>
                <a:latin typeface="Consolas" panose="020B0609020204030204" pitchFamily="49" charset="0"/>
              </a:rPr>
              <a:t>(</a:t>
            </a:r>
            <a:r>
              <a:rPr lang="en-US" sz="1200" b="0" dirty="0" err="1">
                <a:solidFill>
                  <a:srgbClr val="808080"/>
                </a:solidFill>
                <a:effectLst/>
                <a:latin typeface="Consolas" panose="020B0609020204030204" pitchFamily="49" charset="0"/>
              </a:rPr>
              <a:t>base_url</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http://localhost:11434/v1</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p>
          <a:p>
            <a:pPr>
              <a:lnSpc>
                <a:spcPts val="1425"/>
              </a:lnSpc>
            </a:pPr>
            <a:r>
              <a:rPr lang="en-US" sz="1200" b="0" dirty="0">
                <a:solidFill>
                  <a:srgbClr val="000000"/>
                </a:solidFill>
                <a:effectLst/>
                <a:latin typeface="Consolas" panose="020B0609020204030204" pitchFamily="49" charset="0"/>
              </a:rPr>
              <a:t>                       </a:t>
            </a:r>
            <a:r>
              <a:rPr lang="en-US" sz="1200" b="0" dirty="0" err="1">
                <a:solidFill>
                  <a:srgbClr val="808080"/>
                </a:solidFill>
                <a:effectLst/>
                <a:latin typeface="Consolas" panose="020B0609020204030204" pitchFamily="49" charset="0"/>
              </a:rPr>
              <a:t>api_key</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err="1">
                <a:solidFill>
                  <a:srgbClr val="A31515"/>
                </a:solidFill>
                <a:effectLst/>
                <a:latin typeface="Consolas" panose="020B0609020204030204" pitchFamily="49" charset="0"/>
              </a:rPr>
              <a:t>ollama</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提前安装运行 </a:t>
            </a:r>
            <a:r>
              <a:rPr lang="en-US" sz="1200" b="0" dirty="0" err="1">
                <a:solidFill>
                  <a:schemeClr val="bg1">
                    <a:lumMod val="50000"/>
                  </a:schemeClr>
                </a:solidFill>
                <a:effectLst/>
                <a:latin typeface="Consolas" panose="020B0609020204030204" pitchFamily="49" charset="0"/>
              </a:rPr>
              <a:t>ollama</a:t>
            </a:r>
            <a:endParaRPr lang="en-US" sz="1200" b="0" dirty="0">
              <a:solidFill>
                <a:schemeClr val="bg1">
                  <a:lumMod val="50000"/>
                </a:schemeClr>
              </a:solidFill>
              <a:effectLst/>
              <a:latin typeface="Consolas" panose="020B0609020204030204" pitchFamily="49" charset="0"/>
            </a:endParaRPr>
          </a:p>
          <a:p>
            <a:pPr>
              <a:lnSpc>
                <a:spcPts val="1425"/>
              </a:lnSpc>
            </a:pP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定义 数学 函数</a:t>
            </a:r>
          </a:p>
          <a:p>
            <a:pPr>
              <a:lnSpc>
                <a:spcPts val="1425"/>
              </a:lnSpc>
            </a:pPr>
            <a:r>
              <a:rPr lang="en-US" sz="1200" b="0" dirty="0">
                <a:solidFill>
                  <a:srgbClr val="0000FF"/>
                </a:solidFill>
                <a:effectLst/>
                <a:latin typeface="Consolas" panose="020B0609020204030204" pitchFamily="49" charset="0"/>
              </a:rPr>
              <a:t>def</a:t>
            </a:r>
            <a:r>
              <a:rPr lang="en-US" sz="1200" b="0" dirty="0">
                <a:solidFill>
                  <a:srgbClr val="000000"/>
                </a:solidFill>
                <a:effectLst/>
                <a:latin typeface="Consolas" panose="020B0609020204030204" pitchFamily="49" charset="0"/>
              </a:rPr>
              <a:t> </a:t>
            </a:r>
            <a:r>
              <a:rPr lang="en-US" sz="1200" b="0" dirty="0">
                <a:solidFill>
                  <a:srgbClr val="74531F"/>
                </a:solidFill>
                <a:effectLst/>
                <a:latin typeface="Consolas" panose="020B0609020204030204" pitchFamily="49" charset="0"/>
              </a:rPr>
              <a:t>solve</a:t>
            </a:r>
            <a:r>
              <a:rPr lang="en-US" sz="1200" b="0" dirty="0">
                <a:solidFill>
                  <a:srgbClr val="000000"/>
                </a:solidFill>
                <a:effectLst/>
                <a:latin typeface="Consolas" panose="020B0609020204030204" pitchFamily="49" charset="0"/>
              </a:rPr>
              <a:t>(</a:t>
            </a:r>
            <a:r>
              <a:rPr lang="en-US" sz="1200" b="0" dirty="0">
                <a:solidFill>
                  <a:srgbClr val="808080"/>
                </a:solidFill>
                <a:effectLst/>
                <a:latin typeface="Consolas" panose="020B0609020204030204" pitchFamily="49" charset="0"/>
              </a:rPr>
              <a:t>problem</a:t>
            </a:r>
            <a:r>
              <a:rPr lang="en-US" sz="1200" b="0" dirty="0">
                <a:solidFill>
                  <a:srgbClr val="000000"/>
                </a:solidFill>
                <a:effectLst/>
                <a:latin typeface="Consolas" panose="020B0609020204030204" pitchFamily="49" charset="0"/>
              </a:rPr>
              <a:t>):</a:t>
            </a:r>
          </a:p>
          <a:p>
            <a:pPr>
              <a:lnSpc>
                <a:spcPts val="1425"/>
              </a:lnSpc>
            </a:pPr>
            <a:r>
              <a:rPr lang="en-US" sz="1200" b="0" dirty="0">
                <a:solidFill>
                  <a:srgbClr val="000000"/>
                </a:solidFill>
                <a:effectLst/>
                <a:latin typeface="Consolas" panose="020B0609020204030204" pitchFamily="49" charset="0"/>
              </a:rPr>
              <a:t>    SYSTEM_MESSAGE = </a:t>
            </a:r>
            <a:r>
              <a:rPr lang="en-US" sz="1200" b="0" dirty="0">
                <a:solidFill>
                  <a:srgbClr val="E21F1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pPr>
              <a:lnSpc>
                <a:spcPts val="1425"/>
              </a:lnSpc>
            </a:pPr>
            <a:r>
              <a:rPr lang="en-US" sz="1200" b="0" dirty="0">
                <a:solidFill>
                  <a:srgbClr val="A31515"/>
                </a:solidFill>
                <a:effectLst/>
                <a:latin typeface="Consolas" panose="020B0609020204030204" pitchFamily="49" charset="0"/>
              </a:rPr>
              <a:t>    </a:t>
            </a:r>
            <a:r>
              <a:rPr lang="zh-CN" altLang="en-US" sz="1200" b="0" dirty="0">
                <a:solidFill>
                  <a:srgbClr val="A31515"/>
                </a:solidFill>
                <a:effectLst/>
                <a:latin typeface="Consolas" panose="020B0609020204030204" pitchFamily="49" charset="0"/>
              </a:rPr>
              <a:t>你是一个数学问题的专家，你的目标是帮助用户解决以下问题。</a:t>
            </a:r>
            <a:endParaRPr lang="zh-CN" altLang="en-US" sz="1200" b="0" dirty="0">
              <a:solidFill>
                <a:srgbClr val="000000"/>
              </a:solidFill>
              <a:effectLst/>
              <a:latin typeface="Consolas" panose="020B0609020204030204" pitchFamily="49" charset="0"/>
            </a:endParaRPr>
          </a:p>
          <a:p>
            <a:pPr>
              <a:lnSpc>
                <a:spcPts val="1425"/>
              </a:lnSpc>
            </a:pPr>
            <a:r>
              <a:rPr lang="zh-CN" altLang="en-US" sz="1200" b="0" dirty="0">
                <a:solidFill>
                  <a:srgbClr val="A31515"/>
                </a:solidFill>
                <a:effectLst/>
                <a:latin typeface="Consolas" panose="020B0609020204030204" pitchFamily="49" charset="0"/>
              </a:rPr>
              <a:t>    请提供一个解决问题的详细步骤，一步一步解释你的思路，最后给出一个解答。</a:t>
            </a:r>
            <a:endParaRPr lang="zh-CN" altLang="en-US" sz="1200" b="0" dirty="0">
              <a:solidFill>
                <a:srgbClr val="000000"/>
              </a:solidFill>
              <a:effectLst/>
              <a:latin typeface="Consolas" panose="020B0609020204030204" pitchFamily="49" charset="0"/>
            </a:endParaRPr>
          </a:p>
          <a:p>
            <a:pPr>
              <a:lnSpc>
                <a:spcPts val="1425"/>
              </a:lnSpc>
            </a:pPr>
            <a:r>
              <a:rPr lang="zh-CN" altLang="en-US" sz="1200" b="0" dirty="0">
                <a:solidFill>
                  <a:srgbClr val="A31515"/>
                </a:solidFill>
                <a:effectLst/>
                <a:latin typeface="Consolas" panose="020B0609020204030204" pitchFamily="49" charset="0"/>
              </a:rPr>
              <a:t>    </a:t>
            </a:r>
            <a:r>
              <a:rPr lang="en-US" altLang="zh-CN" sz="1200" b="0" dirty="0">
                <a:solidFill>
                  <a:srgbClr val="E21F1F"/>
                </a:solidFill>
                <a:effectLst/>
                <a:latin typeface="Consolas" panose="020B0609020204030204" pitchFamily="49" charset="0"/>
              </a:rPr>
              <a:t>"""</a:t>
            </a:r>
            <a:endParaRPr lang="zh-CN" altLang="en-US" sz="1200" b="0" dirty="0">
              <a:solidFill>
                <a:srgbClr val="000000"/>
              </a:solidFill>
              <a:effectLst/>
              <a:latin typeface="Consolas" panose="020B0609020204030204" pitchFamily="49" charset="0"/>
            </a:endParaRPr>
          </a:p>
          <a:p>
            <a:pPr>
              <a:lnSpc>
                <a:spcPts val="1425"/>
              </a:lnSpc>
            </a:pPr>
            <a:r>
              <a:rPr lang="zh-CN" altLang="en-US" sz="1200" b="0" dirty="0">
                <a:solidFill>
                  <a:srgbClr val="000000"/>
                </a:solidFill>
                <a:effectLst/>
                <a:latin typeface="Consolas" panose="020B0609020204030204" pitchFamily="49" charset="0"/>
              </a:rPr>
              <a:t>    </a:t>
            </a:r>
            <a:r>
              <a:rPr lang="en-US" altLang="zh-CN"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例子</a:t>
            </a:r>
            <a:r>
              <a:rPr lang="zh-CN" altLang="en-US" sz="1200" dirty="0">
                <a:solidFill>
                  <a:schemeClr val="bg1">
                    <a:lumMod val="50000"/>
                  </a:schemeClr>
                </a:solidFill>
                <a:latin typeface="Consolas" panose="020B0609020204030204" pitchFamily="49" charset="0"/>
              </a:rPr>
              <a:t>、</a:t>
            </a:r>
            <a:r>
              <a:rPr lang="zh-CN" altLang="en-US" sz="1200" b="0" dirty="0">
                <a:solidFill>
                  <a:schemeClr val="bg1">
                    <a:lumMod val="50000"/>
                  </a:schemeClr>
                </a:solidFill>
                <a:effectLst/>
                <a:latin typeface="Consolas" panose="020B0609020204030204" pitchFamily="49" charset="0"/>
              </a:rPr>
              <a:t>答案</a:t>
            </a:r>
          </a:p>
          <a:p>
            <a:pPr>
              <a:lnSpc>
                <a:spcPts val="1425"/>
              </a:lnSpc>
            </a:pPr>
            <a:r>
              <a:rPr lang="zh-CN" altLang="en-US" sz="1200" b="0" dirty="0">
                <a:solidFill>
                  <a:srgbClr val="000000"/>
                </a:solidFill>
                <a:effectLst/>
                <a:latin typeface="Consolas" panose="020B0609020204030204" pitchFamily="49" charset="0"/>
              </a:rPr>
              <a:t>    </a:t>
            </a:r>
            <a:r>
              <a:rPr lang="en-US" sz="1200" b="0" dirty="0">
                <a:solidFill>
                  <a:srgbClr val="000000"/>
                </a:solidFill>
                <a:effectLst/>
                <a:latin typeface="Consolas" panose="020B0609020204030204" pitchFamily="49" charset="0"/>
              </a:rPr>
              <a:t>EXAMPLES = [</a:t>
            </a:r>
          </a:p>
          <a:p>
            <a:pPr>
              <a:lnSpc>
                <a:spcPts val="1425"/>
              </a:lnSpc>
            </a:pPr>
            <a:r>
              <a:rPr lang="en-US" sz="1200" b="0" dirty="0">
                <a:solidFill>
                  <a:srgbClr val="000000"/>
                </a:solidFill>
                <a:effectLst/>
                <a:latin typeface="Consolas" panose="020B0609020204030204" pitchFamily="49" charset="0"/>
              </a:rPr>
              <a:t>        {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problem</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zh-CN" altLang="en-US" sz="1200" b="0" dirty="0">
                <a:solidFill>
                  <a:srgbClr val="A31515"/>
                </a:solidFill>
                <a:effectLst/>
                <a:latin typeface="Consolas" panose="020B0609020204030204" pitchFamily="49" charset="0"/>
              </a:rPr>
              <a:t>一列火车以每小时 </a:t>
            </a:r>
            <a:r>
              <a:rPr lang="en-US" altLang="zh-CN" sz="1200" b="0" dirty="0">
                <a:solidFill>
                  <a:srgbClr val="A31515"/>
                </a:solidFill>
                <a:effectLst/>
                <a:latin typeface="Consolas" panose="020B0609020204030204" pitchFamily="49" charset="0"/>
              </a:rPr>
              <a:t>60 </a:t>
            </a:r>
            <a:r>
              <a:rPr lang="zh-CN" altLang="en-US" sz="1200" b="0" dirty="0">
                <a:solidFill>
                  <a:srgbClr val="A31515"/>
                </a:solidFill>
                <a:effectLst/>
                <a:latin typeface="Consolas" panose="020B0609020204030204" pitchFamily="49" charset="0"/>
              </a:rPr>
              <a:t>英里的速度行驶</a:t>
            </a:r>
            <a:r>
              <a:rPr lang="en-US" altLang="zh-CN" sz="1200" b="0" dirty="0">
                <a:solidFill>
                  <a:srgbClr val="A31515"/>
                </a:solidFill>
                <a:effectLst/>
                <a:latin typeface="Consolas" panose="020B0609020204030204" pitchFamily="49" charset="0"/>
              </a:rPr>
              <a:t>2 </a:t>
            </a:r>
            <a:r>
              <a:rPr lang="zh-CN" altLang="en-US" sz="1200" b="0" dirty="0">
                <a:solidFill>
                  <a:srgbClr val="A31515"/>
                </a:solidFill>
                <a:effectLst/>
                <a:latin typeface="Consolas" panose="020B0609020204030204" pitchFamily="49" charset="0"/>
              </a:rPr>
              <a:t>小时，然后以每小时</a:t>
            </a:r>
            <a:r>
              <a:rPr lang="en-US" altLang="zh-CN" sz="1200" b="0" dirty="0">
                <a:solidFill>
                  <a:srgbClr val="A31515"/>
                </a:solidFill>
                <a:effectLst/>
                <a:latin typeface="Consolas" panose="020B0609020204030204" pitchFamily="49" charset="0"/>
              </a:rPr>
              <a:t>40</a:t>
            </a:r>
            <a:r>
              <a:rPr lang="zh-CN" altLang="en-US" sz="1200" b="0" dirty="0">
                <a:solidFill>
                  <a:srgbClr val="A31515"/>
                </a:solidFill>
                <a:effectLst/>
                <a:latin typeface="Consolas" panose="020B0609020204030204" pitchFamily="49" charset="0"/>
              </a:rPr>
              <a:t>英里的速度行驶</a:t>
            </a:r>
            <a:r>
              <a:rPr lang="en-US" altLang="zh-CN" sz="1200" b="0" dirty="0">
                <a:solidFill>
                  <a:srgbClr val="A31515"/>
                </a:solidFill>
                <a:effectLst/>
                <a:latin typeface="Consolas" panose="020B0609020204030204" pitchFamily="49" charset="0"/>
              </a:rPr>
              <a:t>3</a:t>
            </a:r>
            <a:r>
              <a:rPr lang="zh-CN" altLang="en-US" sz="1200" b="0" dirty="0">
                <a:solidFill>
                  <a:srgbClr val="A31515"/>
                </a:solidFill>
                <a:effectLst/>
                <a:latin typeface="Consolas" panose="020B0609020204030204" pitchFamily="49" charset="0"/>
              </a:rPr>
              <a:t>小时。这列火车总共行驶了多远？</a:t>
            </a:r>
            <a:r>
              <a:rPr lang="en-US" altLang="zh-CN" sz="1200" b="0" dirty="0">
                <a:solidFill>
                  <a:srgbClr val="E21F1F"/>
                </a:solidFill>
                <a:effectLst/>
                <a:latin typeface="Consolas" panose="020B0609020204030204" pitchFamily="49" charset="0"/>
              </a:rPr>
              <a:t>"</a:t>
            </a:r>
            <a:r>
              <a:rPr lang="en-US" altLang="zh-CN" sz="1200" b="0" dirty="0">
                <a:solidFill>
                  <a:srgbClr val="000000"/>
                </a:solidFill>
                <a:effectLst/>
                <a:latin typeface="Consolas" panose="020B0609020204030204" pitchFamily="49" charset="0"/>
              </a:rPr>
              <a:t>,</a:t>
            </a:r>
          </a:p>
          <a:p>
            <a:pPr>
              <a:lnSpc>
                <a:spcPts val="1425"/>
              </a:lnSpc>
            </a:pPr>
            <a:r>
              <a:rPr lang="en-US" altLang="zh-CN" sz="1200" b="0" dirty="0">
                <a:solidFill>
                  <a:srgbClr val="000000"/>
                </a:solidFill>
                <a:effectLst/>
                <a:latin typeface="Consolas" panose="020B0609020204030204" pitchFamily="49" charset="0"/>
              </a:rPr>
              <a:t>            </a:t>
            </a:r>
            <a:r>
              <a:rPr lang="en-US" altLang="zh-CN"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solution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zh-CN" altLang="en-US" sz="1200" b="0" dirty="0">
                <a:solidFill>
                  <a:srgbClr val="A31515"/>
                </a:solidFill>
                <a:effectLst/>
                <a:latin typeface="Consolas" panose="020B0609020204030204" pitchFamily="49" charset="0"/>
              </a:rPr>
              <a:t>这列火车总共行驶了 </a:t>
            </a:r>
            <a:r>
              <a:rPr lang="en-US" altLang="zh-CN" sz="1200" b="0" dirty="0">
                <a:solidFill>
                  <a:srgbClr val="A31515"/>
                </a:solidFill>
                <a:effectLst/>
                <a:latin typeface="Consolas" panose="020B0609020204030204" pitchFamily="49" charset="0"/>
              </a:rPr>
              <a:t>60 * 2 + 40 * 3 = 120 + 120 = 240 </a:t>
            </a:r>
            <a:r>
              <a:rPr lang="zh-CN" altLang="en-US" sz="1200" b="0" dirty="0">
                <a:solidFill>
                  <a:srgbClr val="A31515"/>
                </a:solidFill>
                <a:effectLst/>
                <a:latin typeface="Consolas" panose="020B0609020204030204" pitchFamily="49" charset="0"/>
              </a:rPr>
              <a:t>英里。</a:t>
            </a:r>
            <a:r>
              <a:rPr lang="en-US" altLang="zh-CN" sz="1200" b="0" dirty="0">
                <a:solidFill>
                  <a:srgbClr val="E21F1F"/>
                </a:solidFill>
                <a:effectLst/>
                <a:latin typeface="Consolas" panose="020B0609020204030204" pitchFamily="49" charset="0"/>
              </a:rPr>
              <a:t>"</a:t>
            </a:r>
            <a:r>
              <a:rPr lang="en-US" altLang="zh-CN" sz="1200" b="0" dirty="0">
                <a:solidFill>
                  <a:srgbClr val="000000"/>
                </a:solidFill>
                <a:effectLst/>
                <a:latin typeface="Consolas" panose="020B0609020204030204" pitchFamily="49" charset="0"/>
              </a:rPr>
              <a:t>,    },</a:t>
            </a:r>
          </a:p>
          <a:p>
            <a:pPr>
              <a:lnSpc>
                <a:spcPts val="1425"/>
              </a:lnSpc>
            </a:pPr>
            <a:r>
              <a:rPr lang="en-US" altLang="zh-CN" sz="1200" b="0" dirty="0">
                <a:solidFill>
                  <a:srgbClr val="000000"/>
                </a:solidFill>
                <a:effectLst/>
                <a:latin typeface="Consolas" panose="020B0609020204030204" pitchFamily="49" charset="0"/>
              </a:rPr>
              <a:t>        {   </a:t>
            </a:r>
            <a:r>
              <a:rPr lang="en-US" altLang="zh-CN"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problem</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zh-CN" altLang="en-US" sz="1200" b="0" dirty="0">
                <a:solidFill>
                  <a:srgbClr val="A31515"/>
                </a:solidFill>
                <a:effectLst/>
                <a:latin typeface="Consolas" panose="020B0609020204030204" pitchFamily="49" charset="0"/>
              </a:rPr>
              <a:t>一个矩形的长是</a:t>
            </a:r>
            <a:r>
              <a:rPr lang="en-US" altLang="zh-CN" sz="1200" b="0" dirty="0">
                <a:solidFill>
                  <a:srgbClr val="A31515"/>
                </a:solidFill>
                <a:effectLst/>
                <a:latin typeface="Consolas" panose="020B0609020204030204" pitchFamily="49" charset="0"/>
              </a:rPr>
              <a:t>10</a:t>
            </a:r>
            <a:r>
              <a:rPr lang="zh-CN" altLang="en-US" sz="1200" b="0" dirty="0">
                <a:solidFill>
                  <a:srgbClr val="A31515"/>
                </a:solidFill>
                <a:effectLst/>
                <a:latin typeface="Consolas" panose="020B0609020204030204" pitchFamily="49" charset="0"/>
              </a:rPr>
              <a:t>米，宽是</a:t>
            </a:r>
            <a:r>
              <a:rPr lang="en-US" altLang="zh-CN" sz="1200" b="0" dirty="0">
                <a:solidFill>
                  <a:srgbClr val="A31515"/>
                </a:solidFill>
                <a:effectLst/>
                <a:latin typeface="Consolas" panose="020B0609020204030204" pitchFamily="49" charset="0"/>
              </a:rPr>
              <a:t>5</a:t>
            </a:r>
            <a:r>
              <a:rPr lang="zh-CN" altLang="en-US" sz="1200" b="0" dirty="0">
                <a:solidFill>
                  <a:srgbClr val="A31515"/>
                </a:solidFill>
                <a:effectLst/>
                <a:latin typeface="Consolas" panose="020B0609020204030204" pitchFamily="49" charset="0"/>
              </a:rPr>
              <a:t>米。这个矩形的面积是多少？</a:t>
            </a:r>
            <a:r>
              <a:rPr lang="en-US" altLang="zh-CN" sz="1200" b="0" dirty="0">
                <a:solidFill>
                  <a:srgbClr val="E21F1F"/>
                </a:solidFill>
                <a:effectLst/>
                <a:latin typeface="Consolas" panose="020B0609020204030204" pitchFamily="49" charset="0"/>
              </a:rPr>
              <a:t>"</a:t>
            </a:r>
            <a:r>
              <a:rPr lang="en-US" altLang="zh-CN" sz="1200" b="0" dirty="0">
                <a:solidFill>
                  <a:srgbClr val="000000"/>
                </a:solidFill>
                <a:effectLst/>
                <a:latin typeface="Consolas" panose="020B0609020204030204" pitchFamily="49" charset="0"/>
              </a:rPr>
              <a:t>,</a:t>
            </a:r>
          </a:p>
          <a:p>
            <a:pPr>
              <a:lnSpc>
                <a:spcPts val="1425"/>
              </a:lnSpc>
            </a:pPr>
            <a:r>
              <a:rPr lang="en-US" altLang="zh-CN" sz="1200" b="0" dirty="0">
                <a:solidFill>
                  <a:srgbClr val="000000"/>
                </a:solidFill>
                <a:effectLst/>
                <a:latin typeface="Consolas" panose="020B0609020204030204" pitchFamily="49" charset="0"/>
              </a:rPr>
              <a:t>            </a:t>
            </a:r>
            <a:r>
              <a:rPr lang="en-US" altLang="zh-CN"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solution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zh-CN" altLang="en-US" sz="1200" b="0" dirty="0">
                <a:solidFill>
                  <a:srgbClr val="A31515"/>
                </a:solidFill>
                <a:effectLst/>
                <a:latin typeface="Consolas" panose="020B0609020204030204" pitchFamily="49" charset="0"/>
              </a:rPr>
              <a:t>这个矩形的面积是</a:t>
            </a:r>
            <a:r>
              <a:rPr lang="en-US" altLang="zh-CN" sz="1200" b="0" dirty="0">
                <a:solidFill>
                  <a:srgbClr val="A31515"/>
                </a:solidFill>
                <a:effectLst/>
                <a:latin typeface="Consolas" panose="020B0609020204030204" pitchFamily="49" charset="0"/>
              </a:rPr>
              <a:t>10 * 5 = 50</a:t>
            </a:r>
            <a:r>
              <a:rPr lang="zh-CN" altLang="en-US" sz="1200" b="0" dirty="0">
                <a:solidFill>
                  <a:srgbClr val="A31515"/>
                </a:solidFill>
                <a:effectLst/>
                <a:latin typeface="Consolas" panose="020B0609020204030204" pitchFamily="49" charset="0"/>
              </a:rPr>
              <a:t>平方米。</a:t>
            </a:r>
            <a:r>
              <a:rPr lang="en-US" altLang="zh-CN" sz="1200" b="0" dirty="0">
                <a:solidFill>
                  <a:srgbClr val="E21F1F"/>
                </a:solidFill>
                <a:effectLst/>
                <a:latin typeface="Consolas" panose="020B0609020204030204" pitchFamily="49" charset="0"/>
              </a:rPr>
              <a:t>"</a:t>
            </a:r>
            <a:r>
              <a:rPr lang="en-US" altLang="zh-CN" sz="1200" b="0" dirty="0">
                <a:solidFill>
                  <a:srgbClr val="000000"/>
                </a:solidFill>
                <a:effectLst/>
                <a:latin typeface="Consolas" panose="020B0609020204030204" pitchFamily="49" charset="0"/>
              </a:rPr>
              <a:t>,                            }, ]</a:t>
            </a:r>
          </a:p>
          <a:p>
            <a:pPr>
              <a:lnSpc>
                <a:spcPts val="1425"/>
              </a:lnSpc>
            </a:pPr>
            <a:r>
              <a:rPr lang="en-US" altLang="zh-CN" sz="1200" b="0" dirty="0">
                <a:solidFill>
                  <a:srgbClr val="000000"/>
                </a:solidFill>
                <a:effectLst/>
                <a:latin typeface="Consolas" panose="020B0609020204030204" pitchFamily="49" charset="0"/>
              </a:rPr>
              <a:t>    </a:t>
            </a:r>
            <a:r>
              <a:rPr lang="en-US" altLang="zh-CN"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例子、问题</a:t>
            </a:r>
          </a:p>
          <a:p>
            <a:pPr>
              <a:lnSpc>
                <a:spcPts val="1425"/>
              </a:lnSpc>
            </a:pPr>
            <a:r>
              <a:rPr lang="zh-CN" alt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messages</a:t>
            </a:r>
            <a:r>
              <a:rPr lang="en-US" sz="1200" b="0" dirty="0">
                <a:solidFill>
                  <a:srgbClr val="000000"/>
                </a:solidFill>
                <a:effectLst/>
                <a:latin typeface="Consolas" panose="020B0609020204030204" pitchFamily="49" charset="0"/>
              </a:rPr>
              <a:t> =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role</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system</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content</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SYSTEM_MESSAGE}]</a:t>
            </a:r>
          </a:p>
          <a:p>
            <a:pPr>
              <a:lnSpc>
                <a:spcPts val="1425"/>
              </a:lnSpc>
            </a:pPr>
            <a:r>
              <a:rPr lang="en-US" sz="1200" b="0" dirty="0">
                <a:solidFill>
                  <a:srgbClr val="000000"/>
                </a:solidFill>
                <a:effectLst/>
                <a:latin typeface="Consolas" panose="020B0609020204030204" pitchFamily="49" charset="0"/>
              </a:rPr>
              <a:t>    </a:t>
            </a:r>
            <a:r>
              <a:rPr lang="en-US" sz="1200" b="0" dirty="0">
                <a:solidFill>
                  <a:srgbClr val="8F08C4"/>
                </a:solidFill>
                <a:effectLst/>
                <a:latin typeface="Consolas" panose="020B0609020204030204" pitchFamily="49" charset="0"/>
              </a:rPr>
              <a:t>for</a:t>
            </a:r>
            <a:r>
              <a:rPr 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example</a:t>
            </a:r>
            <a:r>
              <a:rPr lang="en-US" sz="1200" b="0" dirty="0">
                <a:solidFill>
                  <a:srgbClr val="000000"/>
                </a:solidFill>
                <a:effectLst/>
                <a:latin typeface="Consolas" panose="020B0609020204030204" pitchFamily="49" charset="0"/>
              </a:rPr>
              <a:t> </a:t>
            </a:r>
            <a:r>
              <a:rPr lang="en-US" sz="1200" b="0" dirty="0">
                <a:solidFill>
                  <a:srgbClr val="8F08C4"/>
                </a:solidFill>
                <a:effectLst/>
                <a:latin typeface="Consolas" panose="020B0609020204030204" pitchFamily="49" charset="0"/>
              </a:rPr>
              <a:t>in</a:t>
            </a:r>
            <a:r>
              <a:rPr lang="en-US" sz="1200" b="0" dirty="0">
                <a:solidFill>
                  <a:srgbClr val="000000"/>
                </a:solidFill>
                <a:effectLst/>
                <a:latin typeface="Consolas" panose="020B0609020204030204" pitchFamily="49" charset="0"/>
              </a:rPr>
              <a:t> EXAMPLES:</a:t>
            </a:r>
          </a:p>
          <a:p>
            <a:pPr>
              <a:lnSpc>
                <a:spcPts val="1425"/>
              </a:lnSpc>
            </a:pP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messages</a:t>
            </a:r>
            <a:r>
              <a:rPr lang="en-US" sz="1200" b="0" dirty="0" err="1">
                <a:solidFill>
                  <a:srgbClr val="000000"/>
                </a:solidFill>
                <a:effectLst/>
                <a:latin typeface="Consolas" panose="020B0609020204030204" pitchFamily="49" charset="0"/>
              </a:rPr>
              <a:t>.</a:t>
            </a:r>
            <a:r>
              <a:rPr lang="en-US" sz="1200" b="0" dirty="0" err="1">
                <a:solidFill>
                  <a:srgbClr val="74531F"/>
                </a:solidFill>
                <a:effectLst/>
                <a:latin typeface="Consolas" panose="020B0609020204030204" pitchFamily="49" charset="0"/>
              </a:rPr>
              <a:t>append</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role</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user</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content</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example</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problem</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pPr>
              <a:lnSpc>
                <a:spcPts val="1425"/>
              </a:lnSpc>
            </a:pP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messages</a:t>
            </a:r>
            <a:r>
              <a:rPr lang="en-US" sz="1200" b="0" dirty="0" err="1">
                <a:solidFill>
                  <a:srgbClr val="000000"/>
                </a:solidFill>
                <a:effectLst/>
                <a:latin typeface="Consolas" panose="020B0609020204030204" pitchFamily="49" charset="0"/>
              </a:rPr>
              <a:t>.</a:t>
            </a:r>
            <a:r>
              <a:rPr lang="en-US" sz="1200" b="0" dirty="0" err="1">
                <a:solidFill>
                  <a:srgbClr val="74531F"/>
                </a:solidFill>
                <a:effectLst/>
                <a:latin typeface="Consolas" panose="020B0609020204030204" pitchFamily="49" charset="0"/>
              </a:rPr>
              <a:t>append</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role</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assistant</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content</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example</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solution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pPr>
              <a:lnSpc>
                <a:spcPts val="1425"/>
              </a:lnSpc>
            </a:pP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messages</a:t>
            </a:r>
            <a:r>
              <a:rPr lang="en-US" sz="1200" b="0" dirty="0" err="1">
                <a:solidFill>
                  <a:srgbClr val="000000"/>
                </a:solidFill>
                <a:effectLst/>
                <a:latin typeface="Consolas" panose="020B0609020204030204" pitchFamily="49" charset="0"/>
              </a:rPr>
              <a:t>.</a:t>
            </a:r>
            <a:r>
              <a:rPr lang="en-US" sz="1200" b="0" dirty="0" err="1">
                <a:solidFill>
                  <a:srgbClr val="74531F"/>
                </a:solidFill>
                <a:effectLst/>
                <a:latin typeface="Consolas" panose="020B0609020204030204" pitchFamily="49" charset="0"/>
              </a:rPr>
              <a:t>append</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role</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user</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content</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problem</a:t>
            </a:r>
            <a:r>
              <a:rPr lang="en-US" sz="1200" b="0" dirty="0">
                <a:solidFill>
                  <a:srgbClr val="000000"/>
                </a:solidFill>
                <a:effectLst/>
                <a:latin typeface="Consolas" panose="020B0609020204030204" pitchFamily="49" charset="0"/>
              </a:rPr>
              <a:t>})</a:t>
            </a:r>
          </a:p>
          <a:p>
            <a:pPr>
              <a:lnSpc>
                <a:spcPts val="1425"/>
              </a:lnSpc>
            </a:pPr>
            <a:br>
              <a:rPr lang="en-US" sz="1200" b="0" dirty="0">
                <a:solidFill>
                  <a:srgbClr val="000000"/>
                </a:solidFill>
                <a:effectLst/>
                <a:latin typeface="Consolas" panose="020B0609020204030204" pitchFamily="49" charset="0"/>
              </a:rPr>
            </a:br>
            <a:r>
              <a:rPr lang="en-US" sz="1200" b="0" dirty="0">
                <a:solidFill>
                  <a:srgbClr val="000000"/>
                </a:solidFill>
                <a:effectLst/>
                <a:latin typeface="Consolas" panose="020B0609020204030204" pitchFamily="49" charset="0"/>
              </a:rPr>
              <a:t>    </a:t>
            </a: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调用</a:t>
            </a:r>
            <a:r>
              <a:rPr lang="en-US" sz="1200" b="0" dirty="0">
                <a:solidFill>
                  <a:schemeClr val="bg1">
                    <a:lumMod val="50000"/>
                  </a:schemeClr>
                </a:solidFill>
                <a:effectLst/>
                <a:latin typeface="Consolas" panose="020B0609020204030204" pitchFamily="49" charset="0"/>
              </a:rPr>
              <a:t>OpenAI</a:t>
            </a:r>
            <a:r>
              <a:rPr lang="zh-CN" altLang="en-US" sz="1200" b="0" dirty="0">
                <a:solidFill>
                  <a:schemeClr val="bg1">
                    <a:lumMod val="50000"/>
                  </a:schemeClr>
                </a:solidFill>
                <a:effectLst/>
                <a:latin typeface="Consolas" panose="020B0609020204030204" pitchFamily="49" charset="0"/>
              </a:rPr>
              <a:t>的聊天接口</a:t>
            </a:r>
          </a:p>
          <a:p>
            <a:pPr>
              <a:lnSpc>
                <a:spcPts val="1425"/>
              </a:lnSpc>
            </a:pPr>
            <a:r>
              <a:rPr lang="zh-CN" alt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chat_response</a:t>
            </a:r>
            <a:r>
              <a:rPr lang="en-US" sz="1200" b="0" dirty="0">
                <a:solidFill>
                  <a:srgbClr val="000000"/>
                </a:solidFill>
                <a:effectLst/>
                <a:latin typeface="Consolas" panose="020B0609020204030204" pitchFamily="49" charset="0"/>
              </a:rPr>
              <a:t> = </a:t>
            </a:r>
            <a:r>
              <a:rPr lang="en-US" sz="1200" b="0" dirty="0" err="1">
                <a:solidFill>
                  <a:srgbClr val="1F377F"/>
                </a:solidFill>
                <a:effectLst/>
                <a:latin typeface="Consolas" panose="020B0609020204030204" pitchFamily="49" charset="0"/>
              </a:rPr>
              <a:t>client</a:t>
            </a:r>
            <a:r>
              <a:rPr lang="en-US" sz="1200" b="0" dirty="0" err="1">
                <a:solidFill>
                  <a:srgbClr val="000000"/>
                </a:solidFill>
                <a:effectLst/>
                <a:latin typeface="Consolas" panose="020B0609020204030204" pitchFamily="49" charset="0"/>
              </a:rPr>
              <a:t>.chat.completions.create</a:t>
            </a:r>
            <a:r>
              <a:rPr lang="en-US" sz="1200" b="0" dirty="0">
                <a:solidFill>
                  <a:srgbClr val="000000"/>
                </a:solidFill>
                <a:effectLst/>
                <a:latin typeface="Consolas" panose="020B0609020204030204" pitchFamily="49" charset="0"/>
              </a:rPr>
              <a:t>(</a:t>
            </a:r>
          </a:p>
          <a:p>
            <a:pPr>
              <a:lnSpc>
                <a:spcPts val="1425"/>
              </a:lnSpc>
            </a:pP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model</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qwen2.5:3b</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chemeClr val="bg1">
                    <a:lumMod val="50000"/>
                  </a:schemeClr>
                </a:solidFill>
                <a:effectLst/>
                <a:latin typeface="Consolas" panose="020B0609020204030204" pitchFamily="49" charset="0"/>
              </a:rPr>
              <a:t>#</a:t>
            </a:r>
            <a:r>
              <a:rPr lang="en-US" altLang="zh-CN"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在</a:t>
            </a:r>
            <a:r>
              <a:rPr lang="en-US" altLang="zh-CN" sz="1200" b="0" dirty="0" err="1">
                <a:solidFill>
                  <a:schemeClr val="bg1">
                    <a:lumMod val="50000"/>
                  </a:schemeClr>
                </a:solidFill>
                <a:effectLst/>
                <a:latin typeface="Consolas" panose="020B0609020204030204" pitchFamily="49" charset="0"/>
              </a:rPr>
              <a:t>cmd</a:t>
            </a:r>
            <a:r>
              <a:rPr lang="zh-CN" altLang="en-US" sz="1200" b="0" dirty="0">
                <a:solidFill>
                  <a:schemeClr val="bg1">
                    <a:lumMod val="50000"/>
                  </a:schemeClr>
                </a:solidFill>
                <a:effectLst/>
                <a:latin typeface="Consolas" panose="020B0609020204030204" pitchFamily="49" charset="0"/>
              </a:rPr>
              <a:t>命令行里运行：</a:t>
            </a:r>
            <a:r>
              <a:rPr lang="en-US" altLang="zh-CN" sz="1200" b="0" dirty="0" err="1">
                <a:solidFill>
                  <a:schemeClr val="bg1">
                    <a:lumMod val="50000"/>
                  </a:schemeClr>
                </a:solidFill>
                <a:effectLst/>
                <a:latin typeface="Consolas" panose="020B0609020204030204" pitchFamily="49" charset="0"/>
              </a:rPr>
              <a:t>ollama</a:t>
            </a:r>
            <a:r>
              <a:rPr lang="en-US" altLang="zh-CN" sz="1200" b="0" dirty="0">
                <a:solidFill>
                  <a:schemeClr val="bg1">
                    <a:lumMod val="50000"/>
                  </a:schemeClr>
                </a:solidFill>
                <a:effectLst/>
                <a:latin typeface="Consolas" panose="020B0609020204030204" pitchFamily="49" charset="0"/>
              </a:rPr>
              <a:t> pull qwen2.5:3b</a:t>
            </a:r>
            <a:endParaRPr lang="zh-CN" altLang="en-US" sz="1200" b="0" dirty="0">
              <a:solidFill>
                <a:schemeClr val="bg1">
                  <a:lumMod val="50000"/>
                </a:schemeClr>
              </a:solidFill>
              <a:effectLst/>
              <a:latin typeface="Consolas" panose="020B0609020204030204" pitchFamily="49" charset="0"/>
            </a:endParaRPr>
          </a:p>
          <a:p>
            <a:pPr>
              <a:lnSpc>
                <a:spcPts val="1425"/>
              </a:lnSpc>
            </a:pPr>
            <a:r>
              <a:rPr lang="zh-CN" alt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messages</a:t>
            </a:r>
            <a:r>
              <a:rPr lang="en-US" sz="1200" b="0" dirty="0">
                <a:solidFill>
                  <a:srgbClr val="000000"/>
                </a:solidFill>
                <a:effectLst/>
                <a:latin typeface="Consolas" panose="020B0609020204030204" pitchFamily="49" charset="0"/>
              </a:rPr>
              <a:t>=</a:t>
            </a:r>
            <a:r>
              <a:rPr lang="en-US" sz="1200" b="0" dirty="0">
                <a:solidFill>
                  <a:srgbClr val="1F377F"/>
                </a:solidFill>
                <a:effectLst/>
                <a:latin typeface="Consolas" panose="020B0609020204030204" pitchFamily="49" charset="0"/>
              </a:rPr>
              <a:t>messages</a:t>
            </a:r>
            <a:r>
              <a:rPr lang="en-US" sz="1200" b="0" dirty="0">
                <a:solidFill>
                  <a:srgbClr val="000000"/>
                </a:solidFill>
                <a:effectLst/>
                <a:latin typeface="Consolas" panose="020B0609020204030204" pitchFamily="49" charset="0"/>
              </a:rPr>
              <a:t>,  </a:t>
            </a: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传入例子和问题</a:t>
            </a:r>
          </a:p>
          <a:p>
            <a:pPr>
              <a:lnSpc>
                <a:spcPts val="1425"/>
              </a:lnSpc>
            </a:pPr>
            <a:r>
              <a:rPr lang="zh-CN" alt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temperature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0.5</a:t>
            </a:r>
            <a:r>
              <a:rPr lang="en-US" sz="1200" b="0" dirty="0">
                <a:solidFill>
                  <a:srgbClr val="000000"/>
                </a:solidFill>
                <a:effectLst/>
                <a:latin typeface="Consolas" panose="020B0609020204030204" pitchFamily="49" charset="0"/>
              </a:rPr>
              <a:t>, </a:t>
            </a: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设置生成文本的创造性</a:t>
            </a:r>
            <a:r>
              <a:rPr lang="en-US" altLang="zh-CN" sz="1200" b="0" dirty="0">
                <a:solidFill>
                  <a:schemeClr val="bg1">
                    <a:lumMod val="50000"/>
                  </a:schemeClr>
                </a:solidFill>
                <a:effectLst/>
                <a:latin typeface="Consolas" panose="020B0609020204030204" pitchFamily="49" charset="0"/>
              </a:rPr>
              <a:t>(0~1)</a:t>
            </a:r>
            <a:r>
              <a:rPr lang="zh-CN" altLang="en-US" sz="1200" b="0" dirty="0">
                <a:solidFill>
                  <a:schemeClr val="bg1">
                    <a:lumMod val="50000"/>
                  </a:schemeClr>
                </a:solidFill>
                <a:effectLst/>
                <a:latin typeface="Consolas" panose="020B0609020204030204" pitchFamily="49" charset="0"/>
              </a:rPr>
              <a:t>，</a:t>
            </a:r>
            <a:r>
              <a:rPr lang="en-US" altLang="zh-CN" sz="1200" b="0" dirty="0">
                <a:solidFill>
                  <a:schemeClr val="bg1">
                    <a:lumMod val="50000"/>
                  </a:schemeClr>
                </a:solidFill>
                <a:effectLst/>
                <a:latin typeface="Consolas" panose="020B0609020204030204" pitchFamily="49" charset="0"/>
              </a:rPr>
              <a:t>0.5</a:t>
            </a:r>
            <a:r>
              <a:rPr lang="zh-CN" altLang="en-US" sz="1200" b="0" dirty="0">
                <a:solidFill>
                  <a:schemeClr val="bg1">
                    <a:lumMod val="50000"/>
                  </a:schemeClr>
                </a:solidFill>
                <a:effectLst/>
                <a:latin typeface="Consolas" panose="020B0609020204030204" pitchFamily="49" charset="0"/>
              </a:rPr>
              <a:t>为默认值，越大越有创造性</a:t>
            </a:r>
          </a:p>
          <a:p>
            <a:pPr>
              <a:lnSpc>
                <a:spcPts val="1425"/>
              </a:lnSpc>
            </a:pPr>
            <a:r>
              <a:rPr lang="zh-CN" altLang="en-US" sz="1200" b="0" dirty="0">
                <a:solidFill>
                  <a:srgbClr val="000000"/>
                </a:solidFill>
                <a:effectLst/>
                <a:latin typeface="Consolas" panose="020B0609020204030204" pitchFamily="49" charset="0"/>
              </a:rPr>
              <a:t>        </a:t>
            </a:r>
            <a:r>
              <a:rPr lang="en-US" sz="1200" b="0" dirty="0" err="1">
                <a:solidFill>
                  <a:srgbClr val="808080"/>
                </a:solidFill>
                <a:effectLst/>
                <a:latin typeface="Consolas" panose="020B0609020204030204" pitchFamily="49" charset="0"/>
              </a:rPr>
              <a:t>top_p</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0.8</a:t>
            </a:r>
            <a:r>
              <a:rPr lang="en-US" sz="1200" b="0" dirty="0">
                <a:solidFill>
                  <a:srgbClr val="000000"/>
                </a:solidFill>
                <a:effectLst/>
                <a:latin typeface="Consolas" panose="020B0609020204030204" pitchFamily="49" charset="0"/>
              </a:rPr>
              <a:t>,       </a:t>
            </a: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设置生成文本的多样性</a:t>
            </a:r>
            <a:r>
              <a:rPr lang="en-US" altLang="zh-CN" sz="1200" b="0" dirty="0">
                <a:solidFill>
                  <a:schemeClr val="bg1">
                    <a:lumMod val="50000"/>
                  </a:schemeClr>
                </a:solidFill>
                <a:effectLst/>
                <a:latin typeface="Consolas" panose="020B0609020204030204" pitchFamily="49" charset="0"/>
              </a:rPr>
              <a:t>(0~1)</a:t>
            </a:r>
            <a:r>
              <a:rPr lang="zh-CN" altLang="en-US" sz="1200" b="0" dirty="0">
                <a:solidFill>
                  <a:schemeClr val="bg1">
                    <a:lumMod val="50000"/>
                  </a:schemeClr>
                </a:solidFill>
                <a:effectLst/>
                <a:latin typeface="Consolas" panose="020B0609020204030204" pitchFamily="49" charset="0"/>
              </a:rPr>
              <a:t>，</a:t>
            </a:r>
            <a:r>
              <a:rPr lang="en-US" altLang="zh-CN" sz="1200" b="0" dirty="0">
                <a:solidFill>
                  <a:schemeClr val="bg1">
                    <a:lumMod val="50000"/>
                  </a:schemeClr>
                </a:solidFill>
                <a:effectLst/>
                <a:latin typeface="Consolas" panose="020B0609020204030204" pitchFamily="49" charset="0"/>
              </a:rPr>
              <a:t>0.8</a:t>
            </a:r>
            <a:r>
              <a:rPr lang="zh-CN" altLang="en-US" sz="1200" b="0" dirty="0">
                <a:solidFill>
                  <a:schemeClr val="bg1">
                    <a:lumMod val="50000"/>
                  </a:schemeClr>
                </a:solidFill>
                <a:effectLst/>
                <a:latin typeface="Consolas" panose="020B0609020204030204" pitchFamily="49" charset="0"/>
              </a:rPr>
              <a:t>为默认值，越大越多样</a:t>
            </a:r>
          </a:p>
          <a:p>
            <a:pPr>
              <a:lnSpc>
                <a:spcPts val="1425"/>
              </a:lnSpc>
            </a:pPr>
            <a:r>
              <a:rPr lang="zh-CN" altLang="en-US" sz="1200" b="0" dirty="0">
                <a:solidFill>
                  <a:srgbClr val="000000"/>
                </a:solidFill>
                <a:effectLst/>
                <a:latin typeface="Consolas" panose="020B0609020204030204" pitchFamily="49" charset="0"/>
              </a:rPr>
              <a:t>        </a:t>
            </a:r>
            <a:r>
              <a:rPr lang="en-US" sz="1200" b="0" dirty="0" err="1">
                <a:solidFill>
                  <a:srgbClr val="808080"/>
                </a:solidFill>
                <a:effectLst/>
                <a:latin typeface="Consolas" panose="020B0609020204030204" pitchFamily="49" charset="0"/>
              </a:rPr>
              <a:t>max_tokens</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2048</a:t>
            </a:r>
            <a:r>
              <a:rPr lang="en-US" sz="1200" b="0" dirty="0">
                <a:solidFill>
                  <a:srgbClr val="000000"/>
                </a:solidFill>
                <a:effectLst/>
                <a:latin typeface="Consolas" panose="020B0609020204030204" pitchFamily="49" charset="0"/>
              </a:rPr>
              <a:t>, </a:t>
            </a: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设置生成文本的最大长度</a:t>
            </a:r>
            <a:r>
              <a:rPr lang="en-US" altLang="zh-CN" sz="1200" b="0" dirty="0">
                <a:solidFill>
                  <a:schemeClr val="bg1">
                    <a:lumMod val="50000"/>
                  </a:schemeClr>
                </a:solidFill>
                <a:effectLst/>
                <a:latin typeface="Consolas" panose="020B0609020204030204" pitchFamily="49" charset="0"/>
              </a:rPr>
              <a:t>(1~4096)</a:t>
            </a:r>
            <a:endParaRPr lang="zh-CN" altLang="en-US" sz="1200" b="0" dirty="0">
              <a:solidFill>
                <a:schemeClr val="bg1">
                  <a:lumMod val="50000"/>
                </a:schemeClr>
              </a:solidFill>
              <a:effectLst/>
              <a:latin typeface="Consolas" panose="020B0609020204030204" pitchFamily="49" charset="0"/>
            </a:endParaRPr>
          </a:p>
          <a:p>
            <a:pPr>
              <a:lnSpc>
                <a:spcPts val="1425"/>
              </a:lnSpc>
            </a:pPr>
            <a:r>
              <a:rPr lang="zh-CN" altLang="en-US" sz="1200" b="0" dirty="0">
                <a:solidFill>
                  <a:srgbClr val="000000"/>
                </a:solidFill>
                <a:effectLst/>
                <a:latin typeface="Consolas" panose="020B0609020204030204" pitchFamily="49" charset="0"/>
              </a:rPr>
              <a:t>        </a:t>
            </a:r>
            <a:r>
              <a:rPr lang="en-US" sz="1200" b="0" dirty="0" err="1">
                <a:solidFill>
                  <a:srgbClr val="808080"/>
                </a:solidFill>
                <a:effectLst/>
                <a:latin typeface="Consolas" panose="020B0609020204030204" pitchFamily="49" charset="0"/>
              </a:rPr>
              <a:t>extra_body</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err="1">
                <a:solidFill>
                  <a:srgbClr val="A31515"/>
                </a:solidFill>
                <a:effectLst/>
                <a:latin typeface="Consolas" panose="020B0609020204030204" pitchFamily="49" charset="0"/>
              </a:rPr>
              <a:t>repetition_penalty</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098658"/>
                </a:solidFill>
                <a:effectLst/>
                <a:latin typeface="Consolas" panose="020B0609020204030204" pitchFamily="49" charset="0"/>
              </a:rPr>
              <a:t>1.05</a:t>
            </a:r>
            <a:r>
              <a:rPr lang="en-US" sz="1200" b="0" dirty="0">
                <a:solidFill>
                  <a:srgbClr val="000000"/>
                </a:solidFill>
                <a:effectLst/>
                <a:latin typeface="Consolas" panose="020B0609020204030204" pitchFamily="49" charset="0"/>
              </a:rPr>
              <a:t>}, </a:t>
            </a: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重复惩罚，</a:t>
            </a:r>
            <a:r>
              <a:rPr lang="en-US" altLang="zh-CN" sz="1200" b="0" dirty="0">
                <a:solidFill>
                  <a:schemeClr val="bg1">
                    <a:lumMod val="50000"/>
                  </a:schemeClr>
                </a:solidFill>
                <a:effectLst/>
                <a:latin typeface="Consolas" panose="020B0609020204030204" pitchFamily="49" charset="0"/>
              </a:rPr>
              <a:t>1.05</a:t>
            </a:r>
            <a:r>
              <a:rPr lang="zh-CN" altLang="en-US" sz="1200" b="0" dirty="0">
                <a:solidFill>
                  <a:schemeClr val="bg1">
                    <a:lumMod val="50000"/>
                  </a:schemeClr>
                </a:solidFill>
                <a:effectLst/>
                <a:latin typeface="Consolas" panose="020B0609020204030204" pitchFamily="49" charset="0"/>
              </a:rPr>
              <a:t>为默认值，越大越不重复</a:t>
            </a:r>
          </a:p>
          <a:p>
            <a:pPr>
              <a:lnSpc>
                <a:spcPts val="1425"/>
              </a:lnSpc>
            </a:pPr>
            <a:r>
              <a:rPr lang="zh-CN" altLang="en-US" sz="1200" b="0" dirty="0">
                <a:solidFill>
                  <a:srgbClr val="000000"/>
                </a:solidFill>
                <a:effectLst/>
                <a:latin typeface="Consolas" panose="020B0609020204030204" pitchFamily="49" charset="0"/>
              </a:rPr>
              <a:t>    </a:t>
            </a:r>
            <a:r>
              <a:rPr lang="en-US" altLang="zh-CN" sz="1200" b="0" dirty="0">
                <a:solidFill>
                  <a:srgbClr val="000000"/>
                </a:solidFill>
                <a:effectLst/>
                <a:latin typeface="Consolas" panose="020B0609020204030204" pitchFamily="49" charset="0"/>
              </a:rPr>
              <a:t>)</a:t>
            </a:r>
          </a:p>
          <a:p>
            <a:pPr>
              <a:lnSpc>
                <a:spcPts val="1425"/>
              </a:lnSpc>
            </a:pPr>
            <a:r>
              <a:rPr lang="en-US" altLang="zh-CN" sz="1200" b="0" dirty="0">
                <a:solidFill>
                  <a:srgbClr val="000000"/>
                </a:solidFill>
                <a:effectLst/>
                <a:latin typeface="Consolas" panose="020B0609020204030204" pitchFamily="49" charset="0"/>
              </a:rPr>
              <a:t>    </a:t>
            </a:r>
            <a:r>
              <a:rPr lang="en-US" sz="1200" b="0" dirty="0">
                <a:solidFill>
                  <a:srgbClr val="8F08C4"/>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chat_response</a:t>
            </a:r>
            <a:r>
              <a:rPr lang="en-US" sz="1200" b="0" dirty="0" err="1">
                <a:solidFill>
                  <a:srgbClr val="000000"/>
                </a:solidFill>
                <a:effectLst/>
                <a:latin typeface="Consolas" panose="020B0609020204030204" pitchFamily="49" charset="0"/>
              </a:rPr>
              <a:t>.choices</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a:t>
            </a:r>
            <a:r>
              <a:rPr lang="en-US" sz="1200" b="0" dirty="0" err="1">
                <a:solidFill>
                  <a:srgbClr val="000000"/>
                </a:solidFill>
                <a:effectLst/>
                <a:latin typeface="Consolas" panose="020B0609020204030204" pitchFamily="49" charset="0"/>
              </a:rPr>
              <a:t>message.content</a:t>
            </a:r>
            <a:endParaRPr lang="en-US" sz="1200" b="0" dirty="0">
              <a:solidFill>
                <a:srgbClr val="000000"/>
              </a:solidFill>
              <a:effectLst/>
              <a:latin typeface="Consolas" panose="020B0609020204030204" pitchFamily="49" charset="0"/>
            </a:endParaRPr>
          </a:p>
          <a:p>
            <a:pPr>
              <a:lnSpc>
                <a:spcPts val="1425"/>
              </a:lnSpc>
            </a:pPr>
            <a:br>
              <a:rPr lang="en-US" sz="1200" b="0" dirty="0">
                <a:solidFill>
                  <a:srgbClr val="000000"/>
                </a:solidFill>
                <a:effectLst/>
                <a:latin typeface="Consolas" panose="020B0609020204030204" pitchFamily="49" charset="0"/>
              </a:rPr>
            </a:br>
            <a:r>
              <a:rPr lang="en-US" sz="1200" b="0" dirty="0">
                <a:solidFill>
                  <a:schemeClr val="bg1">
                    <a:lumMod val="50000"/>
                  </a:schemeClr>
                </a:solidFill>
                <a:effectLst/>
                <a:latin typeface="Consolas" panose="020B0609020204030204" pitchFamily="49" charset="0"/>
              </a:rPr>
              <a:t># </a:t>
            </a:r>
            <a:r>
              <a:rPr lang="zh-CN" altLang="en-US" sz="1200" b="0" dirty="0">
                <a:solidFill>
                  <a:schemeClr val="bg1">
                    <a:lumMod val="50000"/>
                  </a:schemeClr>
                </a:solidFill>
                <a:effectLst/>
                <a:latin typeface="Consolas" panose="020B0609020204030204" pitchFamily="49" charset="0"/>
              </a:rPr>
              <a:t>测试</a:t>
            </a:r>
          </a:p>
          <a:p>
            <a:pPr>
              <a:lnSpc>
                <a:spcPts val="1425"/>
              </a:lnSpc>
            </a:pPr>
            <a:r>
              <a:rPr lang="en-US" sz="1200" b="0" dirty="0">
                <a:solidFill>
                  <a:srgbClr val="74531F"/>
                </a:solidFill>
                <a:effectLst/>
                <a:latin typeface="Consolas" panose="020B0609020204030204" pitchFamily="49" charset="0"/>
              </a:rPr>
              <a:t>print</a:t>
            </a:r>
            <a:r>
              <a:rPr lang="en-US" sz="1200" b="0" dirty="0">
                <a:solidFill>
                  <a:srgbClr val="000000"/>
                </a:solidFill>
                <a:effectLst/>
                <a:latin typeface="Consolas" panose="020B0609020204030204" pitchFamily="49" charset="0"/>
              </a:rPr>
              <a:t>(</a:t>
            </a:r>
            <a:r>
              <a:rPr lang="en-US" sz="1200" b="0" dirty="0">
                <a:solidFill>
                  <a:srgbClr val="74531F"/>
                </a:solidFill>
                <a:effectLst/>
                <a:latin typeface="Consolas" panose="020B0609020204030204" pitchFamily="49" charset="0"/>
              </a:rPr>
              <a:t>solve</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zh-CN" altLang="en-US" sz="1200" b="0" dirty="0">
                <a:solidFill>
                  <a:srgbClr val="A31515"/>
                </a:solidFill>
                <a:effectLst/>
                <a:latin typeface="Consolas" panose="020B0609020204030204" pitchFamily="49" charset="0"/>
              </a:rPr>
              <a:t>一个圆的半径是</a:t>
            </a:r>
            <a:r>
              <a:rPr lang="en-US" altLang="zh-CN" sz="1200" b="0" dirty="0">
                <a:solidFill>
                  <a:srgbClr val="A31515"/>
                </a:solidFill>
                <a:effectLst/>
                <a:latin typeface="Consolas" panose="020B0609020204030204" pitchFamily="49" charset="0"/>
              </a:rPr>
              <a:t>7</a:t>
            </a:r>
            <a:r>
              <a:rPr lang="zh-CN" altLang="en-US" sz="1200" b="0" dirty="0">
                <a:solidFill>
                  <a:srgbClr val="A31515"/>
                </a:solidFill>
                <a:effectLst/>
                <a:latin typeface="Consolas" panose="020B0609020204030204" pitchFamily="49" charset="0"/>
              </a:rPr>
              <a:t>米。这个圆的面积是多少？</a:t>
            </a:r>
            <a:r>
              <a:rPr lang="en-US" altLang="zh-CN" sz="1200" b="0" dirty="0">
                <a:solidFill>
                  <a:srgbClr val="E21F1F"/>
                </a:solidFill>
                <a:effectLst/>
                <a:latin typeface="Consolas" panose="020B0609020204030204" pitchFamily="49" charset="0"/>
              </a:rPr>
              <a:t>"</a:t>
            </a:r>
            <a:r>
              <a:rPr lang="en-US" altLang="zh-CN" sz="1200" b="0" dirty="0">
                <a:solidFill>
                  <a:srgbClr val="000000"/>
                </a:solidFill>
                <a:effectLst/>
                <a:latin typeface="Consolas" panose="020B0609020204030204" pitchFamily="49" charset="0"/>
              </a:rPr>
              <a:t>))</a:t>
            </a:r>
          </a:p>
        </p:txBody>
      </p:sp>
      <p:pic>
        <p:nvPicPr>
          <p:cNvPr id="12" name="图片 11">
            <a:extLst>
              <a:ext uri="{FF2B5EF4-FFF2-40B4-BE49-F238E27FC236}">
                <a16:creationId xmlns:a16="http://schemas.microsoft.com/office/drawing/2014/main" id="{68240C75-8E6C-1F48-96E1-5D244EA584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48112" y="3671169"/>
            <a:ext cx="4759735" cy="1593924"/>
          </a:xfrm>
          <a:prstGeom prst="rect">
            <a:avLst/>
          </a:prstGeom>
          <a:ln>
            <a:solidFill>
              <a:schemeClr val="bg1">
                <a:lumMod val="75000"/>
              </a:schemeClr>
            </a:solidFill>
          </a:ln>
        </p:spPr>
      </p:pic>
      <p:sp>
        <p:nvSpPr>
          <p:cNvPr id="14" name="文本框 13">
            <a:extLst>
              <a:ext uri="{FF2B5EF4-FFF2-40B4-BE49-F238E27FC236}">
                <a16:creationId xmlns:a16="http://schemas.microsoft.com/office/drawing/2014/main" id="{85773FAC-01D4-6634-AD01-40E0B2AB355B}"/>
              </a:ext>
            </a:extLst>
          </p:cNvPr>
          <p:cNvSpPr txBox="1"/>
          <p:nvPr/>
        </p:nvSpPr>
        <p:spPr>
          <a:xfrm>
            <a:off x="8756160" y="2829343"/>
            <a:ext cx="2724148" cy="584775"/>
          </a:xfrm>
          <a:prstGeom prst="rect">
            <a:avLst/>
          </a:prstGeom>
          <a:solidFill>
            <a:schemeClr val="accent5">
              <a:lumMod val="20000"/>
              <a:lumOff val="80000"/>
            </a:schemeClr>
          </a:solidFill>
        </p:spPr>
        <p:txBody>
          <a:bodyPr wrap="square">
            <a:spAutoFit/>
          </a:bodyPr>
          <a:lstStyle/>
          <a:p>
            <a:pPr algn="ctr">
              <a:spcBef>
                <a:spcPts val="600"/>
              </a:spcBef>
              <a:spcAft>
                <a:spcPts val="600"/>
              </a:spcAft>
            </a:pPr>
            <a:r>
              <a:rPr lang="zh-CN" altLang="en-US" sz="3200" dirty="0"/>
              <a:t>上下文学习</a:t>
            </a:r>
            <a:endParaRPr lang="en-US" sz="3200" dirty="0"/>
          </a:p>
        </p:txBody>
      </p:sp>
      <p:grpSp>
        <p:nvGrpSpPr>
          <p:cNvPr id="15" name="组合 14">
            <a:extLst>
              <a:ext uri="{FF2B5EF4-FFF2-40B4-BE49-F238E27FC236}">
                <a16:creationId xmlns:a16="http://schemas.microsoft.com/office/drawing/2014/main" id="{2F6E903C-8C3F-D9AA-6E39-2DDB5E578473}"/>
              </a:ext>
            </a:extLst>
          </p:cNvPr>
          <p:cNvGrpSpPr/>
          <p:nvPr/>
        </p:nvGrpSpPr>
        <p:grpSpPr>
          <a:xfrm>
            <a:off x="8034285" y="221188"/>
            <a:ext cx="2556375" cy="1895475"/>
            <a:chOff x="6512365" y="221192"/>
            <a:chExt cx="2556375" cy="1895475"/>
          </a:xfrm>
        </p:grpSpPr>
        <p:pic>
          <p:nvPicPr>
            <p:cNvPr id="5" name="图片 4">
              <a:extLst>
                <a:ext uri="{FF2B5EF4-FFF2-40B4-BE49-F238E27FC236}">
                  <a16:creationId xmlns:a16="http://schemas.microsoft.com/office/drawing/2014/main" id="{59BE3894-A8E7-261E-7019-F7C16BB63A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2365" y="221192"/>
              <a:ext cx="2556375" cy="1895475"/>
            </a:xfrm>
            <a:prstGeom prst="rect">
              <a:avLst/>
            </a:prstGeom>
          </p:spPr>
        </p:pic>
        <p:pic>
          <p:nvPicPr>
            <p:cNvPr id="6" name="图片 5">
              <a:extLst>
                <a:ext uri="{FF2B5EF4-FFF2-40B4-BE49-F238E27FC236}">
                  <a16:creationId xmlns:a16="http://schemas.microsoft.com/office/drawing/2014/main" id="{480E4D8A-FB49-FE42-5120-4C10D176F9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71072" y="845575"/>
              <a:ext cx="805881" cy="970346"/>
            </a:xfrm>
            <a:prstGeom prst="rect">
              <a:avLst/>
            </a:prstGeom>
          </p:spPr>
        </p:pic>
      </p:grpSp>
      <p:sp>
        <p:nvSpPr>
          <p:cNvPr id="10" name="文本框 9">
            <a:extLst>
              <a:ext uri="{FF2B5EF4-FFF2-40B4-BE49-F238E27FC236}">
                <a16:creationId xmlns:a16="http://schemas.microsoft.com/office/drawing/2014/main" id="{BD805213-3DF3-9F9B-5D74-4990FC34C2C1}"/>
              </a:ext>
            </a:extLst>
          </p:cNvPr>
          <p:cNvSpPr txBox="1"/>
          <p:nvPr/>
        </p:nvSpPr>
        <p:spPr>
          <a:xfrm>
            <a:off x="5483375" y="274904"/>
            <a:ext cx="2639264" cy="923330"/>
          </a:xfrm>
          <a:prstGeom prst="rect">
            <a:avLst/>
          </a:prstGeom>
          <a:noFill/>
        </p:spPr>
        <p:txBody>
          <a:bodyPr wrap="square">
            <a:spAutoFit/>
          </a:bodyPr>
          <a:lstStyle/>
          <a:p>
            <a:r>
              <a:rPr lang="zh-CN" altLang="en-US"/>
              <a:t>本地模型运行与管理 ，提供接口调用开源模型如 </a:t>
            </a:r>
            <a:r>
              <a:rPr lang="en-US" altLang="zh-CN"/>
              <a:t>Llama</a:t>
            </a:r>
            <a:r>
              <a:rPr lang="zh-CN" altLang="en-US"/>
              <a:t>、</a:t>
            </a:r>
            <a:r>
              <a:rPr lang="en-US" altLang="zh-CN"/>
              <a:t>Qwen </a:t>
            </a:r>
            <a:r>
              <a:rPr lang="zh-CN" altLang="en-US"/>
              <a:t>等。</a:t>
            </a:r>
            <a:endParaRPr lang="en-US"/>
          </a:p>
        </p:txBody>
      </p:sp>
      <p:grpSp>
        <p:nvGrpSpPr>
          <p:cNvPr id="13" name="组合 12">
            <a:extLst>
              <a:ext uri="{FF2B5EF4-FFF2-40B4-BE49-F238E27FC236}">
                <a16:creationId xmlns:a16="http://schemas.microsoft.com/office/drawing/2014/main" id="{60272E07-B9AB-30B9-82E8-CFAEA5C0EFCF}"/>
              </a:ext>
            </a:extLst>
          </p:cNvPr>
          <p:cNvGrpSpPr/>
          <p:nvPr/>
        </p:nvGrpSpPr>
        <p:grpSpPr>
          <a:xfrm>
            <a:off x="10769645" y="599767"/>
            <a:ext cx="1740959" cy="1138319"/>
            <a:chOff x="10342960" y="599769"/>
            <a:chExt cx="1740959" cy="1138319"/>
          </a:xfrm>
        </p:grpSpPr>
        <p:pic>
          <p:nvPicPr>
            <p:cNvPr id="7" name="图片 6">
              <a:extLst>
                <a:ext uri="{FF2B5EF4-FFF2-40B4-BE49-F238E27FC236}">
                  <a16:creationId xmlns:a16="http://schemas.microsoft.com/office/drawing/2014/main" id="{8553C9DD-1BE5-B11B-D79D-56CD3ED76A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42960" y="599769"/>
              <a:ext cx="1740959" cy="1138319"/>
            </a:xfrm>
            <a:prstGeom prst="rect">
              <a:avLst/>
            </a:prstGeom>
          </p:spPr>
        </p:pic>
        <p:sp>
          <p:nvSpPr>
            <p:cNvPr id="11" name="矩形 10">
              <a:extLst>
                <a:ext uri="{FF2B5EF4-FFF2-40B4-BE49-F238E27FC236}">
                  <a16:creationId xmlns:a16="http://schemas.microsoft.com/office/drawing/2014/main" id="{44406368-32EA-39A3-4607-6C750D36C2C1}"/>
                </a:ext>
              </a:extLst>
            </p:cNvPr>
            <p:cNvSpPr/>
            <p:nvPr/>
          </p:nvSpPr>
          <p:spPr>
            <a:xfrm>
              <a:off x="10432026" y="707923"/>
              <a:ext cx="344129" cy="334296"/>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灯片编号占位符 1">
            <a:extLst>
              <a:ext uri="{FF2B5EF4-FFF2-40B4-BE49-F238E27FC236}">
                <a16:creationId xmlns:a16="http://schemas.microsoft.com/office/drawing/2014/main" id="{19769275-7946-3F54-F162-8C3AF4D09DAC}"/>
              </a:ext>
            </a:extLst>
          </p:cNvPr>
          <p:cNvSpPr>
            <a:spLocks noGrp="1"/>
          </p:cNvSpPr>
          <p:nvPr>
            <p:ph type="sldNum" sz="quarter" idx="12"/>
          </p:nvPr>
        </p:nvSpPr>
        <p:spPr/>
        <p:txBody>
          <a:bodyPr/>
          <a:lstStyle/>
          <a:p>
            <a:fld id="{EC78E7B1-3FC2-4821-B144-3AA6EF938D0A}" type="slidenum">
              <a:rPr lang="zh-CN" altLang="en-US" sz="1400" b="1" smtClean="0"/>
              <a:pPr/>
              <a:t>76</a:t>
            </a:fld>
            <a:r>
              <a:rPr lang="zh-CN" altLang="en-US"/>
              <a:t> </a:t>
            </a:r>
            <a:r>
              <a:rPr lang="en-US" altLang="zh-CN"/>
              <a:t>/ 82</a:t>
            </a:r>
            <a:endParaRPr lang="zh-CN" altLang="en-US" dirty="0"/>
          </a:p>
        </p:txBody>
      </p:sp>
      <p:sp>
        <p:nvSpPr>
          <p:cNvPr id="4" name="文本框 3">
            <a:extLst>
              <a:ext uri="{FF2B5EF4-FFF2-40B4-BE49-F238E27FC236}">
                <a16:creationId xmlns:a16="http://schemas.microsoft.com/office/drawing/2014/main" id="{BBCC9158-014C-CD91-D6FA-88F317CBC604}"/>
              </a:ext>
            </a:extLst>
          </p:cNvPr>
          <p:cNvSpPr txBox="1"/>
          <p:nvPr/>
        </p:nvSpPr>
        <p:spPr>
          <a:xfrm>
            <a:off x="8756160" y="5657738"/>
            <a:ext cx="3041813" cy="458629"/>
          </a:xfrm>
          <a:prstGeom prst="flowChartDocument">
            <a:avLst/>
          </a:prstGeom>
          <a:solidFill>
            <a:schemeClr val="accent4">
              <a:lumMod val="20000"/>
              <a:lumOff val="80000"/>
            </a:schemeClr>
          </a:solidFill>
          <a:ln>
            <a:solidFill>
              <a:schemeClr val="bg1">
                <a:lumMod val="85000"/>
              </a:schemeClr>
            </a:solidFill>
          </a:ln>
        </p:spPr>
        <p:txBody>
          <a:bodyPr wrap="square">
            <a:spAutoFit/>
          </a:bodyPr>
          <a:lstStyle/>
          <a:p>
            <a:pPr algn="ctr"/>
            <a:r>
              <a:rPr lang="en-US" dirty="0"/>
              <a:t>13-LLM-</a:t>
            </a:r>
            <a:r>
              <a:rPr lang="zh-CN" altLang="en-US" dirty="0"/>
              <a:t>数学问题</a:t>
            </a:r>
            <a:r>
              <a:rPr lang="en-US" dirty="0"/>
              <a:t>.</a:t>
            </a:r>
            <a:r>
              <a:rPr lang="en-US" dirty="0" err="1"/>
              <a:t>ipynb</a:t>
            </a:r>
            <a:endParaRPr lang="en-US" dirty="0"/>
          </a:p>
        </p:txBody>
      </p:sp>
    </p:spTree>
    <p:extLst>
      <p:ext uri="{BB962C8B-B14F-4D97-AF65-F5344CB8AC3E}">
        <p14:creationId xmlns:p14="http://schemas.microsoft.com/office/powerpoint/2010/main" val="1955840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a:extLst>
              <a:ext uri="{FF2B5EF4-FFF2-40B4-BE49-F238E27FC236}">
                <a16:creationId xmlns:a16="http://schemas.microsoft.com/office/drawing/2014/main" id="{85F4BC8D-1258-FF09-9CA7-7D964766B1A9}"/>
              </a:ext>
            </a:extLst>
          </p:cNvPr>
          <p:cNvSpPr txBox="1"/>
          <p:nvPr/>
        </p:nvSpPr>
        <p:spPr>
          <a:xfrm>
            <a:off x="8850923" y="151179"/>
            <a:ext cx="2660889" cy="584775"/>
          </a:xfrm>
          <a:prstGeom prst="rect">
            <a:avLst/>
          </a:prstGeom>
          <a:solidFill>
            <a:schemeClr val="accent5">
              <a:lumMod val="20000"/>
              <a:lumOff val="80000"/>
            </a:schemeClr>
          </a:solidFill>
        </p:spPr>
        <p:txBody>
          <a:bodyPr wrap="square">
            <a:spAutoFit/>
          </a:bodyPr>
          <a:lstStyle/>
          <a:p>
            <a:pPr algn="ctr"/>
            <a:r>
              <a:rPr lang="zh-CN" altLang="en-US" sz="3200" dirty="0"/>
              <a:t>思维链提示</a:t>
            </a:r>
            <a:endParaRPr lang="en-US" sz="3200" dirty="0"/>
          </a:p>
        </p:txBody>
      </p:sp>
      <p:sp>
        <p:nvSpPr>
          <p:cNvPr id="9" name="文本框 8">
            <a:extLst>
              <a:ext uri="{FF2B5EF4-FFF2-40B4-BE49-F238E27FC236}">
                <a16:creationId xmlns:a16="http://schemas.microsoft.com/office/drawing/2014/main" id="{3F03CAFB-B28D-EEAA-4D92-963582FCE7C5}"/>
              </a:ext>
            </a:extLst>
          </p:cNvPr>
          <p:cNvSpPr txBox="1"/>
          <p:nvPr/>
        </p:nvSpPr>
        <p:spPr>
          <a:xfrm>
            <a:off x="160865" y="151179"/>
            <a:ext cx="10998201" cy="6124754"/>
          </a:xfrm>
          <a:prstGeom prst="rect">
            <a:avLst/>
          </a:prstGeom>
          <a:noFill/>
        </p:spPr>
        <p:txBody>
          <a:bodyPr wrap="square">
            <a:spAutoFit/>
          </a:bodyPr>
          <a:lstStyle/>
          <a:p>
            <a:r>
              <a:rPr lang="en-US" sz="1400" b="0" dirty="0">
                <a:solidFill>
                  <a:srgbClr val="8F08C4"/>
                </a:solidFill>
                <a:effectLst/>
                <a:latin typeface="Consolas" panose="020B0609020204030204" pitchFamily="49" charset="0"/>
              </a:rPr>
              <a:t>import</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openai</a:t>
            </a:r>
            <a:endParaRPr lang="en-US" sz="1400" b="0" dirty="0">
              <a:solidFill>
                <a:srgbClr val="000000"/>
              </a:solidFill>
              <a:effectLst/>
              <a:latin typeface="Consolas" panose="020B0609020204030204" pitchFamily="49" charset="0"/>
            </a:endParaRPr>
          </a:p>
          <a:p>
            <a:br>
              <a:rPr lang="en-US" sz="1400" b="0" dirty="0">
                <a:solidFill>
                  <a:srgbClr val="000000"/>
                </a:solidFill>
                <a:effectLst/>
                <a:latin typeface="Consolas" panose="020B0609020204030204" pitchFamily="49" charset="0"/>
              </a:rPr>
            </a:br>
            <a:r>
              <a:rPr lang="en-US" sz="1400" b="0" dirty="0">
                <a:solidFill>
                  <a:srgbClr val="1F377F"/>
                </a:solidFill>
                <a:effectLst/>
                <a:latin typeface="Consolas" panose="020B0609020204030204" pitchFamily="49" charset="0"/>
              </a:rPr>
              <a:t>client</a:t>
            </a:r>
            <a:r>
              <a:rPr lang="en-US" sz="1400" b="0" dirty="0">
                <a:solidFill>
                  <a:srgbClr val="000000"/>
                </a:solidFill>
                <a:effectLst/>
                <a:latin typeface="Consolas" panose="020B0609020204030204" pitchFamily="49" charset="0"/>
              </a:rPr>
              <a:t> = </a:t>
            </a:r>
            <a:r>
              <a:rPr lang="en-US" sz="1400" b="0" dirty="0" err="1">
                <a:solidFill>
                  <a:srgbClr val="000000"/>
                </a:solidFill>
                <a:effectLst/>
                <a:latin typeface="Consolas" panose="020B0609020204030204" pitchFamily="49" charset="0"/>
              </a:rPr>
              <a:t>openai.OpenAI</a:t>
            </a:r>
            <a:r>
              <a:rPr lang="en-US" sz="1400" b="0" dirty="0">
                <a:solidFill>
                  <a:srgbClr val="000000"/>
                </a:solidFill>
                <a:effectLst/>
                <a:latin typeface="Consolas" panose="020B0609020204030204" pitchFamily="49" charset="0"/>
              </a:rPr>
              <a:t>(</a:t>
            </a:r>
            <a:r>
              <a:rPr lang="en-US" sz="1400" b="0" dirty="0" err="1">
                <a:solidFill>
                  <a:srgbClr val="808080"/>
                </a:solidFill>
                <a:effectLst/>
                <a:latin typeface="Consolas" panose="020B0609020204030204" pitchFamily="49" charset="0"/>
              </a:rPr>
              <a:t>base_url</a:t>
            </a:r>
            <a:r>
              <a:rPr lang="en-US" sz="1400" b="0" dirty="0">
                <a:solidFill>
                  <a:srgbClr val="000000"/>
                </a:solidFill>
                <a:effectLst/>
                <a:latin typeface="Consolas" panose="020B0609020204030204" pitchFamily="49" charset="0"/>
              </a:rPr>
              <a:t>=</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http://localhost:11434/v1</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err="1">
                <a:solidFill>
                  <a:srgbClr val="808080"/>
                </a:solidFill>
                <a:effectLst/>
                <a:latin typeface="Consolas" panose="020B0609020204030204" pitchFamily="49" charset="0"/>
              </a:rPr>
              <a:t>api_key</a:t>
            </a:r>
            <a:r>
              <a:rPr lang="en-US" sz="1400" b="0" dirty="0">
                <a:solidFill>
                  <a:srgbClr val="000000"/>
                </a:solidFill>
                <a:effectLst/>
                <a:latin typeface="Consolas" panose="020B0609020204030204" pitchFamily="49" charset="0"/>
              </a:rPr>
              <a:t>=</a:t>
            </a:r>
            <a:r>
              <a:rPr lang="en-US" sz="1400" b="0" dirty="0">
                <a:solidFill>
                  <a:srgbClr val="E21F1F"/>
                </a:solidFill>
                <a:effectLst/>
                <a:latin typeface="Consolas" panose="020B0609020204030204" pitchFamily="49" charset="0"/>
              </a:rPr>
              <a:t>"</a:t>
            </a:r>
            <a:r>
              <a:rPr lang="en-US" sz="1400" b="0" dirty="0" err="1">
                <a:solidFill>
                  <a:srgbClr val="A31515"/>
                </a:solidFill>
                <a:effectLst/>
                <a:latin typeface="Consolas" panose="020B0609020204030204" pitchFamily="49" charset="0"/>
              </a:rPr>
              <a:t>ollama</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br>
              <a:rPr lang="en-US" sz="1400" b="0" dirty="0">
                <a:solidFill>
                  <a:srgbClr val="000000"/>
                </a:solidFill>
                <a:effectLst/>
                <a:latin typeface="Consolas" panose="020B0609020204030204" pitchFamily="49" charset="0"/>
              </a:rPr>
            </a:br>
            <a:br>
              <a:rPr lang="en-US" sz="1400" b="0" dirty="0">
                <a:solidFill>
                  <a:srgbClr val="000000"/>
                </a:solidFill>
                <a:effectLst/>
                <a:latin typeface="Consolas" panose="020B0609020204030204" pitchFamily="49" charset="0"/>
              </a:rPr>
            </a:br>
            <a:r>
              <a:rPr lang="en-US" sz="1400" b="0" dirty="0">
                <a:solidFill>
                  <a:srgbClr val="0000FF"/>
                </a:solidFill>
                <a:effectLst/>
                <a:latin typeface="Consolas" panose="020B0609020204030204" pitchFamily="49" charset="0"/>
              </a:rPr>
              <a:t>def</a:t>
            </a:r>
            <a:r>
              <a:rPr lang="en-US" sz="1400" b="0" dirty="0">
                <a:solidFill>
                  <a:srgbClr val="000000"/>
                </a:solidFill>
                <a:effectLst/>
                <a:latin typeface="Consolas" panose="020B0609020204030204" pitchFamily="49" charset="0"/>
              </a:rPr>
              <a:t> </a:t>
            </a:r>
            <a:r>
              <a:rPr lang="en-US" sz="1400" b="0" dirty="0">
                <a:solidFill>
                  <a:srgbClr val="74531F"/>
                </a:solidFill>
                <a:effectLst/>
                <a:latin typeface="Consolas" panose="020B0609020204030204" pitchFamily="49" charset="0"/>
              </a:rPr>
              <a:t>solve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SYSTEM_MESSAGE = </a:t>
            </a:r>
            <a:r>
              <a:rPr lang="en-US" sz="1400" b="0" dirty="0">
                <a:solidFill>
                  <a:srgbClr val="0000FF"/>
                </a:solidFill>
                <a:effectLst/>
                <a:latin typeface="Consolas" panose="020B0609020204030204" pitchFamily="49" charset="0"/>
              </a:rPr>
              <a:t>f</a:t>
            </a:r>
            <a:r>
              <a:rPr lang="en-US" sz="1400" b="0" dirty="0">
                <a:solidFill>
                  <a:srgbClr val="A31515"/>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r>
              <a:rPr lang="en-US" sz="1400" b="0" dirty="0">
                <a:solidFill>
                  <a:srgbClr val="A31515"/>
                </a:solidFill>
                <a:effectLst/>
                <a:latin typeface="Consolas" panose="020B0609020204030204" pitchFamily="49" charset="0"/>
              </a:rPr>
              <a:t>    </a:t>
            </a:r>
            <a:r>
              <a:rPr lang="zh-CN" altLang="en-US" sz="1400" b="0" dirty="0">
                <a:solidFill>
                  <a:srgbClr val="A31515"/>
                </a:solidFill>
                <a:effectLst/>
                <a:latin typeface="Consolas" panose="020B0609020204030204" pitchFamily="49" charset="0"/>
              </a:rPr>
              <a:t>你是一个数学问题的专家，你的目标是帮助用户解决以下问题。</a:t>
            </a:r>
            <a:endParaRPr lang="zh-CN" altLang="en-US" sz="1400" b="0" dirty="0">
              <a:solidFill>
                <a:srgbClr val="000000"/>
              </a:solidFill>
              <a:effectLst/>
              <a:latin typeface="Consolas" panose="020B0609020204030204" pitchFamily="49" charset="0"/>
            </a:endParaRPr>
          </a:p>
          <a:p>
            <a:r>
              <a:rPr lang="zh-CN" altLang="en-US" sz="1400" b="0" dirty="0">
                <a:solidFill>
                  <a:srgbClr val="A31515"/>
                </a:solidFill>
                <a:effectLst/>
                <a:latin typeface="Consolas" panose="020B0609020204030204" pitchFamily="49" charset="0"/>
              </a:rPr>
              <a:t>    请提供一个解决问题的详细步骤，一步一步解释你的思路，最后给出一个解答。</a:t>
            </a:r>
            <a:endParaRPr lang="zh-CN" altLang="en-US" sz="1400" b="0" dirty="0">
              <a:solidFill>
                <a:srgbClr val="000000"/>
              </a:solidFill>
              <a:effectLst/>
              <a:latin typeface="Consolas" panose="020B0609020204030204" pitchFamily="49" charset="0"/>
            </a:endParaRPr>
          </a:p>
          <a:p>
            <a:r>
              <a:rPr lang="zh-CN" altLang="en-US" sz="1400" b="0" dirty="0">
                <a:solidFill>
                  <a:srgbClr val="A31515"/>
                </a:solidFill>
                <a:effectLst/>
                <a:latin typeface="Consolas" panose="020B0609020204030204" pitchFamily="49" charset="0"/>
              </a:rPr>
              <a:t>    </a:t>
            </a:r>
            <a:r>
              <a:rPr lang="en-US" altLang="zh-CN" sz="1400" b="0" dirty="0">
                <a:solidFill>
                  <a:srgbClr val="A31515"/>
                </a:solidFill>
                <a:effectLst/>
                <a:latin typeface="Consolas" panose="020B0609020204030204" pitchFamily="49" charset="0"/>
              </a:rPr>
              <a:t>"""</a:t>
            </a:r>
            <a:endParaRPr lang="zh-CN" altLang="en-US" sz="1400" b="0" dirty="0">
              <a:solidFill>
                <a:srgbClr val="000000"/>
              </a:solidFill>
              <a:effectLst/>
              <a:latin typeface="Consolas" panose="020B0609020204030204" pitchFamily="49" charset="0"/>
            </a:endParaRPr>
          </a:p>
          <a:p>
            <a:br>
              <a:rPr lang="zh-CN" altLang="en-US" sz="1400" b="0" dirty="0">
                <a:solidFill>
                  <a:srgbClr val="000000"/>
                </a:solidFill>
                <a:effectLst/>
                <a:latin typeface="Consolas" panose="020B0609020204030204" pitchFamily="49" charset="0"/>
              </a:rPr>
            </a:br>
            <a:r>
              <a:rPr lang="zh-CN" altLang="en-US"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PROBLEM = </a:t>
            </a:r>
            <a:r>
              <a:rPr lang="en-US" sz="1400" b="0" dirty="0">
                <a:solidFill>
                  <a:srgbClr val="0000FF"/>
                </a:solidFill>
                <a:effectLst/>
                <a:latin typeface="Consolas" panose="020B0609020204030204" pitchFamily="49" charset="0"/>
              </a:rPr>
              <a:t>f</a:t>
            </a:r>
            <a:r>
              <a:rPr lang="en-US" sz="1400" b="0" dirty="0">
                <a:solidFill>
                  <a:srgbClr val="A31515"/>
                </a:solidFill>
                <a:effectLst/>
                <a:latin typeface="Consolas" panose="020B0609020204030204" pitchFamily="49" charset="0"/>
              </a:rPr>
              <a:t>"</a:t>
            </a:r>
            <a:r>
              <a:rPr lang="zh-CN" altLang="en-US" sz="1400" b="0" dirty="0">
                <a:solidFill>
                  <a:srgbClr val="A31515"/>
                </a:solidFill>
                <a:effectLst/>
                <a:latin typeface="Consolas" panose="020B0609020204030204" pitchFamily="49" charset="0"/>
              </a:rPr>
              <a:t>一列火车以每小时</a:t>
            </a:r>
            <a:r>
              <a:rPr lang="en-US" altLang="zh-CN" sz="1400" b="0" dirty="0">
                <a:solidFill>
                  <a:srgbClr val="A31515"/>
                </a:solidFill>
                <a:effectLst/>
                <a:latin typeface="Consolas" panose="020B0609020204030204" pitchFamily="49" charset="0"/>
              </a:rPr>
              <a:t>60</a:t>
            </a:r>
            <a:r>
              <a:rPr lang="zh-CN" altLang="en-US" sz="1400" b="0" dirty="0">
                <a:solidFill>
                  <a:srgbClr val="A31515"/>
                </a:solidFill>
                <a:effectLst/>
                <a:latin typeface="Consolas" panose="020B0609020204030204" pitchFamily="49" charset="0"/>
              </a:rPr>
              <a:t>英里的速度行驶</a:t>
            </a:r>
            <a:r>
              <a:rPr lang="en-US" altLang="zh-CN" sz="1400" b="0" dirty="0">
                <a:solidFill>
                  <a:srgbClr val="A31515"/>
                </a:solidFill>
                <a:effectLst/>
                <a:latin typeface="Consolas" panose="020B0609020204030204" pitchFamily="49" charset="0"/>
              </a:rPr>
              <a:t>2</a:t>
            </a:r>
            <a:r>
              <a:rPr lang="zh-CN" altLang="en-US" sz="1400" b="0" dirty="0">
                <a:solidFill>
                  <a:srgbClr val="A31515"/>
                </a:solidFill>
                <a:effectLst/>
                <a:latin typeface="Consolas" panose="020B0609020204030204" pitchFamily="49" charset="0"/>
              </a:rPr>
              <a:t>小时，然后以每小时</a:t>
            </a:r>
            <a:r>
              <a:rPr lang="en-US" altLang="zh-CN" sz="1400" b="0" dirty="0">
                <a:solidFill>
                  <a:srgbClr val="A31515"/>
                </a:solidFill>
                <a:effectLst/>
                <a:latin typeface="Consolas" panose="020B0609020204030204" pitchFamily="49" charset="0"/>
              </a:rPr>
              <a:t>40</a:t>
            </a:r>
            <a:r>
              <a:rPr lang="zh-CN" altLang="en-US" sz="1400" b="0" dirty="0">
                <a:solidFill>
                  <a:srgbClr val="A31515"/>
                </a:solidFill>
                <a:effectLst/>
                <a:latin typeface="Consolas" panose="020B0609020204030204" pitchFamily="49" charset="0"/>
              </a:rPr>
              <a:t>英里的速度行驶</a:t>
            </a:r>
            <a:r>
              <a:rPr lang="en-US" altLang="zh-CN" sz="1400" b="0" dirty="0">
                <a:solidFill>
                  <a:srgbClr val="A31515"/>
                </a:solidFill>
                <a:effectLst/>
                <a:latin typeface="Consolas" panose="020B0609020204030204" pitchFamily="49" charset="0"/>
              </a:rPr>
              <a:t>3</a:t>
            </a:r>
            <a:r>
              <a:rPr lang="zh-CN" altLang="en-US" sz="1400" b="0" dirty="0">
                <a:solidFill>
                  <a:srgbClr val="A31515"/>
                </a:solidFill>
                <a:effectLst/>
                <a:latin typeface="Consolas" panose="020B0609020204030204" pitchFamily="49" charset="0"/>
              </a:rPr>
              <a:t>小时。这列火车总共行驶了多远？</a:t>
            </a:r>
            <a:r>
              <a:rPr lang="en-US" altLang="zh-CN" sz="1400" b="0" dirty="0">
                <a:solidFill>
                  <a:srgbClr val="A31515"/>
                </a:solidFill>
                <a:effectLst/>
                <a:latin typeface="Consolas" panose="020B0609020204030204" pitchFamily="49" charset="0"/>
              </a:rPr>
              <a:t>"</a:t>
            </a:r>
            <a:endParaRPr lang="zh-CN" altLang="en-US" sz="1400" b="0" dirty="0">
              <a:solidFill>
                <a:srgbClr val="000000"/>
              </a:solidFill>
              <a:effectLst/>
              <a:latin typeface="Consolas" panose="020B0609020204030204" pitchFamily="49" charset="0"/>
            </a:endParaRPr>
          </a:p>
          <a:p>
            <a:br>
              <a:rPr lang="zh-CN" altLang="en-US" sz="1400" b="0" dirty="0">
                <a:solidFill>
                  <a:srgbClr val="000000"/>
                </a:solidFill>
                <a:effectLst/>
                <a:latin typeface="Consolas" panose="020B0609020204030204" pitchFamily="49" charset="0"/>
              </a:rPr>
            </a:br>
            <a:r>
              <a:rPr lang="zh-CN" alt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chat_response</a:t>
            </a:r>
            <a:r>
              <a:rPr lang="en-US" sz="1400" b="0" dirty="0">
                <a:solidFill>
                  <a:srgbClr val="000000"/>
                </a:solidFill>
                <a:effectLst/>
                <a:latin typeface="Consolas" panose="020B0609020204030204" pitchFamily="49" charset="0"/>
              </a:rPr>
              <a:t> = </a:t>
            </a:r>
            <a:r>
              <a:rPr lang="en-US" sz="1400" b="0" dirty="0" err="1">
                <a:solidFill>
                  <a:srgbClr val="1F377F"/>
                </a:solidFill>
                <a:effectLst/>
                <a:latin typeface="Consolas" panose="020B0609020204030204" pitchFamily="49" charset="0"/>
              </a:rPr>
              <a:t>client</a:t>
            </a:r>
            <a:r>
              <a:rPr lang="en-US" sz="1400" b="0" dirty="0" err="1">
                <a:solidFill>
                  <a:srgbClr val="000000"/>
                </a:solidFill>
                <a:effectLst/>
                <a:latin typeface="Consolas" panose="020B0609020204030204" pitchFamily="49" charset="0"/>
              </a:rPr>
              <a:t>.chat.completions.create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08080"/>
                </a:solidFill>
                <a:effectLst/>
                <a:latin typeface="Consolas" panose="020B0609020204030204" pitchFamily="49" charset="0"/>
              </a:rPr>
              <a:t>model</a:t>
            </a:r>
            <a:r>
              <a:rPr lang="en-US" sz="1400" b="0" dirty="0">
                <a:solidFill>
                  <a:srgbClr val="000000"/>
                </a:solidFill>
                <a:effectLst/>
                <a:latin typeface="Consolas" panose="020B0609020204030204" pitchFamily="49" charset="0"/>
              </a:rPr>
              <a:t>=</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qwen2.5:3b</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chemeClr val="bg1">
                    <a:lumMod val="50000"/>
                  </a:schemeClr>
                </a:solidFill>
                <a:effectLst/>
                <a:latin typeface="Consolas" panose="020B0609020204030204" pitchFamily="49" charset="0"/>
              </a:rPr>
              <a:t># </a:t>
            </a:r>
            <a:r>
              <a:rPr lang="zh-CN" altLang="en-US" sz="1400" b="0" dirty="0">
                <a:solidFill>
                  <a:schemeClr val="bg1">
                    <a:lumMod val="50000"/>
                  </a:schemeClr>
                </a:solidFill>
                <a:effectLst/>
                <a:latin typeface="Consolas" panose="020B0609020204030204" pitchFamily="49" charset="0"/>
              </a:rPr>
              <a:t>在</a:t>
            </a:r>
            <a:r>
              <a:rPr lang="en-US" altLang="zh-CN" sz="1400" b="0" dirty="0" err="1">
                <a:solidFill>
                  <a:schemeClr val="bg1">
                    <a:lumMod val="50000"/>
                  </a:schemeClr>
                </a:solidFill>
                <a:effectLst/>
                <a:latin typeface="Consolas" panose="020B0609020204030204" pitchFamily="49" charset="0"/>
              </a:rPr>
              <a:t>cmd</a:t>
            </a:r>
            <a:r>
              <a:rPr lang="zh-CN" altLang="en-US" sz="1400" b="0" dirty="0">
                <a:solidFill>
                  <a:schemeClr val="bg1">
                    <a:lumMod val="50000"/>
                  </a:schemeClr>
                </a:solidFill>
                <a:effectLst/>
                <a:latin typeface="Consolas" panose="020B0609020204030204" pitchFamily="49" charset="0"/>
              </a:rPr>
              <a:t>命令行里运行：</a:t>
            </a:r>
            <a:r>
              <a:rPr lang="en-US" sz="1400" b="0" dirty="0" err="1">
                <a:solidFill>
                  <a:schemeClr val="bg1">
                    <a:lumMod val="50000"/>
                  </a:schemeClr>
                </a:solidFill>
                <a:effectLst/>
                <a:latin typeface="Consolas" panose="020B0609020204030204" pitchFamily="49" charset="0"/>
              </a:rPr>
              <a:t>ollama</a:t>
            </a:r>
            <a:r>
              <a:rPr lang="en-US" sz="1400" b="0" dirty="0">
                <a:solidFill>
                  <a:schemeClr val="bg1">
                    <a:lumMod val="50000"/>
                  </a:schemeClr>
                </a:solidFill>
                <a:effectLst/>
                <a:latin typeface="Consolas" panose="020B0609020204030204" pitchFamily="49" charset="0"/>
              </a:rPr>
              <a:t> pull qwen2.5:3b</a:t>
            </a:r>
          </a:p>
          <a:p>
            <a:r>
              <a:rPr lang="en-US" sz="1400" b="0" dirty="0">
                <a:solidFill>
                  <a:srgbClr val="000000"/>
                </a:solidFill>
                <a:effectLst/>
                <a:latin typeface="Consolas" panose="020B0609020204030204" pitchFamily="49" charset="0"/>
              </a:rPr>
              <a:t>        </a:t>
            </a:r>
            <a:r>
              <a:rPr lang="en-US" sz="1400" b="0" dirty="0">
                <a:solidFill>
                  <a:srgbClr val="808080"/>
                </a:solidFill>
                <a:effectLst/>
                <a:latin typeface="Consolas" panose="020B0609020204030204" pitchFamily="49" charset="0"/>
              </a:rPr>
              <a:t>messages</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role</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system</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content</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f</a:t>
            </a:r>
            <a:r>
              <a:rPr lang="en-US" sz="1400" b="0" dirty="0">
                <a:solidFill>
                  <a:srgbClr val="A31515"/>
                </a:solidFill>
                <a:effectLst/>
                <a:latin typeface="Consolas" panose="020B0609020204030204" pitchFamily="49" charset="0"/>
              </a:rPr>
              <a:t>"""</a:t>
            </a:r>
            <a:r>
              <a:rPr lang="en-US" sz="1400" b="0" dirty="0">
                <a:solidFill>
                  <a:srgbClr val="0000FF"/>
                </a:solidFill>
                <a:effectLst/>
                <a:latin typeface="Consolas" panose="020B0609020204030204" pitchFamily="49" charset="0"/>
              </a:rPr>
              <a:t>{</a:t>
            </a:r>
            <a:r>
              <a:rPr lang="en-US" sz="1400" b="0" dirty="0">
                <a:solidFill>
                  <a:srgbClr val="000000"/>
                </a:solidFill>
                <a:effectLst/>
                <a:latin typeface="Consolas" panose="020B0609020204030204" pitchFamily="49" charset="0"/>
              </a:rPr>
              <a:t>SYSTEM_MESSAGE</a:t>
            </a:r>
            <a:r>
              <a:rPr lang="en-US" sz="1400" b="0" dirty="0">
                <a:solidFill>
                  <a:srgbClr val="0000FF"/>
                </a:solidFill>
                <a:effectLst/>
                <a:latin typeface="Consolas" panose="020B0609020204030204" pitchFamily="49" charset="0"/>
              </a:rPr>
              <a:t>}</a:t>
            </a:r>
            <a:r>
              <a:rPr lang="en-US" sz="1400" b="0" dirty="0">
                <a:solidFill>
                  <a:srgbClr val="A31515"/>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role</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user</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content</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f</a:t>
            </a:r>
            <a:r>
              <a:rPr lang="en-US" sz="1400" b="0" dirty="0">
                <a:solidFill>
                  <a:srgbClr val="A31515"/>
                </a:solidFill>
                <a:effectLst/>
                <a:latin typeface="Consolas" panose="020B0609020204030204" pitchFamily="49" charset="0"/>
              </a:rPr>
              <a:t>"""</a:t>
            </a:r>
            <a:r>
              <a:rPr lang="en-US" sz="1400" b="0" dirty="0">
                <a:solidFill>
                  <a:srgbClr val="0000FF"/>
                </a:solidFill>
                <a:effectLst/>
                <a:latin typeface="Consolas" panose="020B0609020204030204" pitchFamily="49" charset="0"/>
              </a:rPr>
              <a:t>{</a:t>
            </a:r>
            <a:r>
              <a:rPr lang="en-US" sz="1400" b="0" dirty="0">
                <a:solidFill>
                  <a:srgbClr val="000000"/>
                </a:solidFill>
                <a:effectLst/>
                <a:latin typeface="Consolas" panose="020B0609020204030204" pitchFamily="49" charset="0"/>
              </a:rPr>
              <a:t>PROBLEM</a:t>
            </a:r>
            <a:r>
              <a:rPr lang="en-US" sz="1400" b="0" dirty="0">
                <a:solidFill>
                  <a:srgbClr val="0000FF"/>
                </a:solidFill>
                <a:effectLst/>
                <a:latin typeface="Consolas" panose="020B0609020204030204" pitchFamily="49" charset="0"/>
              </a:rPr>
              <a:t>}</a:t>
            </a:r>
            <a:r>
              <a:rPr lang="en-US" sz="1400" b="0" dirty="0">
                <a:solidFill>
                  <a:srgbClr val="A31515"/>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a:solidFill>
                  <a:srgbClr val="808080"/>
                </a:solidFill>
                <a:effectLst/>
                <a:latin typeface="Consolas" panose="020B0609020204030204" pitchFamily="49" charset="0"/>
              </a:rPr>
              <a:t>temperature</a:t>
            </a:r>
            <a:r>
              <a:rPr lang="en-US" sz="1400" b="0" dirty="0">
                <a:solidFill>
                  <a:srgbClr val="000000"/>
                </a:solidFill>
                <a:effectLst/>
                <a:latin typeface="Consolas" panose="020B0609020204030204" pitchFamily="49" charset="0"/>
              </a:rPr>
              <a:t>=</a:t>
            </a:r>
            <a:r>
              <a:rPr lang="en-US" sz="1400" b="0" dirty="0">
                <a:solidFill>
                  <a:srgbClr val="098658"/>
                </a:solidFill>
                <a:effectLst/>
                <a:latin typeface="Consolas" panose="020B0609020204030204" pitchFamily="49" charset="0"/>
              </a:rPr>
              <a:t>0.5</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808080"/>
                </a:solidFill>
                <a:effectLst/>
                <a:latin typeface="Consolas" panose="020B0609020204030204" pitchFamily="49" charset="0"/>
              </a:rPr>
              <a:t>top_p</a:t>
            </a:r>
            <a:r>
              <a:rPr lang="en-US" sz="1400" b="0" dirty="0">
                <a:solidFill>
                  <a:srgbClr val="000000"/>
                </a:solidFill>
                <a:effectLst/>
                <a:latin typeface="Consolas" panose="020B0609020204030204" pitchFamily="49" charset="0"/>
              </a:rPr>
              <a:t>=</a:t>
            </a:r>
            <a:r>
              <a:rPr lang="en-US" sz="1400" b="0" dirty="0">
                <a:solidFill>
                  <a:srgbClr val="098658"/>
                </a:solidFill>
                <a:effectLst/>
                <a:latin typeface="Consolas" panose="020B0609020204030204" pitchFamily="49" charset="0"/>
              </a:rPr>
              <a:t>0.8</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808080"/>
                </a:solidFill>
                <a:effectLst/>
                <a:latin typeface="Consolas" panose="020B0609020204030204" pitchFamily="49" charset="0"/>
              </a:rPr>
              <a:t>max_tokens</a:t>
            </a:r>
            <a:r>
              <a:rPr lang="en-US" sz="1400" b="0" dirty="0">
                <a:solidFill>
                  <a:srgbClr val="000000"/>
                </a:solidFill>
                <a:effectLst/>
                <a:latin typeface="Consolas" panose="020B0609020204030204" pitchFamily="49" charset="0"/>
              </a:rPr>
              <a:t>=</a:t>
            </a:r>
            <a:r>
              <a:rPr lang="en-US" sz="1400" b="0" dirty="0">
                <a:solidFill>
                  <a:srgbClr val="098658"/>
                </a:solidFill>
                <a:effectLst/>
                <a:latin typeface="Consolas" panose="020B0609020204030204" pitchFamily="49" charset="0"/>
              </a:rPr>
              <a:t>2048</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808080"/>
                </a:solidFill>
                <a:effectLst/>
                <a:latin typeface="Consolas" panose="020B0609020204030204" pitchFamily="49" charset="0"/>
              </a:rPr>
              <a:t>extra_body</a:t>
            </a:r>
            <a:r>
              <a:rPr lang="en-US" sz="1400" b="0" dirty="0">
                <a:solidFill>
                  <a:srgbClr val="000000"/>
                </a:solidFill>
                <a:effectLst/>
                <a:latin typeface="Consolas" panose="020B0609020204030204" pitchFamily="49" charset="0"/>
              </a:rPr>
              <a:t>={</a:t>
            </a:r>
            <a:r>
              <a:rPr lang="en-US" sz="1400" b="0" dirty="0">
                <a:solidFill>
                  <a:srgbClr val="E21F1F"/>
                </a:solidFill>
                <a:effectLst/>
                <a:latin typeface="Consolas" panose="020B0609020204030204" pitchFamily="49" charset="0"/>
              </a:rPr>
              <a:t>"</a:t>
            </a:r>
            <a:r>
              <a:rPr lang="en-US" sz="1400" b="0" dirty="0" err="1">
                <a:solidFill>
                  <a:srgbClr val="A31515"/>
                </a:solidFill>
                <a:effectLst/>
                <a:latin typeface="Consolas" panose="020B0609020204030204" pitchFamily="49" charset="0"/>
              </a:rPr>
              <a:t>repetition_penalty</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098658"/>
                </a:solidFill>
                <a:effectLst/>
                <a:latin typeface="Consolas" panose="020B0609020204030204" pitchFamily="49" charset="0"/>
              </a:rPr>
              <a:t>1.05</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chat_response</a:t>
            </a:r>
            <a:r>
              <a:rPr lang="en-US" sz="1400" b="0" dirty="0" err="1">
                <a:solidFill>
                  <a:srgbClr val="000000"/>
                </a:solidFill>
                <a:effectLst/>
                <a:latin typeface="Consolas" panose="020B0609020204030204" pitchFamily="49" charset="0"/>
              </a:rPr>
              <a:t>.choices</a:t>
            </a:r>
            <a:r>
              <a:rPr lang="en-US" sz="1400" b="0" dirty="0">
                <a:solidFill>
                  <a:srgbClr val="000000"/>
                </a:solidFill>
                <a:effectLst/>
                <a:latin typeface="Consolas" panose="020B0609020204030204" pitchFamily="49" charset="0"/>
              </a:rPr>
              <a:t>[</a:t>
            </a:r>
            <a:r>
              <a:rPr lang="en-US" sz="1400" b="0" dirty="0">
                <a:solidFill>
                  <a:srgbClr val="098658"/>
                </a:solidFill>
                <a:effectLst/>
                <a:latin typeface="Consolas" panose="020B0609020204030204" pitchFamily="49" charset="0"/>
              </a:rPr>
              <a:t>0</a:t>
            </a:r>
            <a:r>
              <a:rPr lang="en-US" sz="1400" b="0" dirty="0">
                <a:solidFill>
                  <a:srgbClr val="000000"/>
                </a:solidFill>
                <a:effectLst/>
                <a:latin typeface="Consolas" panose="020B0609020204030204" pitchFamily="49" charset="0"/>
              </a:rPr>
              <a:t>].</a:t>
            </a:r>
            <a:r>
              <a:rPr lang="en-US" sz="1400" b="0" dirty="0" err="1">
                <a:solidFill>
                  <a:srgbClr val="000000"/>
                </a:solidFill>
                <a:effectLst/>
                <a:latin typeface="Consolas" panose="020B0609020204030204" pitchFamily="49" charset="0"/>
              </a:rPr>
              <a:t>message.content</a:t>
            </a:r>
            <a:endParaRPr lang="en-US" sz="1400" b="0" dirty="0">
              <a:solidFill>
                <a:srgbClr val="000000"/>
              </a:solidFill>
              <a:effectLst/>
              <a:latin typeface="Consolas" panose="020B0609020204030204" pitchFamily="49" charset="0"/>
            </a:endParaRPr>
          </a:p>
          <a:p>
            <a:br>
              <a:rPr lang="en-US" sz="1400" b="0" dirty="0">
                <a:solidFill>
                  <a:srgbClr val="000000"/>
                </a:solidFill>
                <a:effectLst/>
                <a:latin typeface="Consolas" panose="020B0609020204030204" pitchFamily="49" charset="0"/>
              </a:rPr>
            </a:br>
            <a:br>
              <a:rPr lang="en-US" sz="1400" b="0" dirty="0">
                <a:solidFill>
                  <a:srgbClr val="000000"/>
                </a:solidFill>
                <a:effectLst/>
                <a:latin typeface="Consolas" panose="020B0609020204030204" pitchFamily="49" charset="0"/>
              </a:rPr>
            </a:br>
            <a:r>
              <a:rPr lang="en-US" sz="1400" b="0" dirty="0">
                <a:solidFill>
                  <a:srgbClr val="74531F"/>
                </a:solidFill>
                <a:effectLst/>
                <a:latin typeface="Consolas" panose="020B0609020204030204" pitchFamily="49" charset="0"/>
              </a:rPr>
              <a:t>print</a:t>
            </a:r>
            <a:r>
              <a:rPr lang="en-US" sz="1400" b="0" dirty="0">
                <a:solidFill>
                  <a:srgbClr val="000000"/>
                </a:solidFill>
                <a:effectLst/>
                <a:latin typeface="Consolas" panose="020B0609020204030204" pitchFamily="49" charset="0"/>
              </a:rPr>
              <a:t>(</a:t>
            </a:r>
            <a:r>
              <a:rPr lang="en-US" sz="1400" b="0" dirty="0">
                <a:solidFill>
                  <a:srgbClr val="74531F"/>
                </a:solidFill>
                <a:effectLst/>
                <a:latin typeface="Consolas" panose="020B0609020204030204" pitchFamily="49" charset="0"/>
              </a:rPr>
              <a:t>solve</a:t>
            </a:r>
            <a:r>
              <a:rPr lang="en-US" sz="1400" b="0" dirty="0">
                <a:solidFill>
                  <a:srgbClr val="000000"/>
                </a:solidFill>
                <a:effectLst/>
                <a:latin typeface="Consolas" panose="020B0609020204030204" pitchFamily="49" charset="0"/>
              </a:rPr>
              <a:t>())</a:t>
            </a:r>
          </a:p>
        </p:txBody>
      </p:sp>
      <p:pic>
        <p:nvPicPr>
          <p:cNvPr id="11" name="图片 10">
            <a:extLst>
              <a:ext uri="{FF2B5EF4-FFF2-40B4-BE49-F238E27FC236}">
                <a16:creationId xmlns:a16="http://schemas.microsoft.com/office/drawing/2014/main" id="{343C77DF-CD67-1E43-39AE-18DE2E80D9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7404" y="3522105"/>
            <a:ext cx="5141463" cy="2675495"/>
          </a:xfrm>
          <a:prstGeom prst="rect">
            <a:avLst/>
          </a:prstGeom>
          <a:ln>
            <a:solidFill>
              <a:schemeClr val="bg1">
                <a:lumMod val="75000"/>
              </a:schemeClr>
            </a:solidFill>
          </a:ln>
        </p:spPr>
      </p:pic>
      <p:sp>
        <p:nvSpPr>
          <p:cNvPr id="2" name="灯片编号占位符 1">
            <a:extLst>
              <a:ext uri="{FF2B5EF4-FFF2-40B4-BE49-F238E27FC236}">
                <a16:creationId xmlns:a16="http://schemas.microsoft.com/office/drawing/2014/main" id="{D317F572-733F-38E4-137B-7636F3AD48F2}"/>
              </a:ext>
            </a:extLst>
          </p:cNvPr>
          <p:cNvSpPr>
            <a:spLocks noGrp="1"/>
          </p:cNvSpPr>
          <p:nvPr>
            <p:ph type="sldNum" sz="quarter" idx="12"/>
          </p:nvPr>
        </p:nvSpPr>
        <p:spPr/>
        <p:txBody>
          <a:bodyPr/>
          <a:lstStyle/>
          <a:p>
            <a:fld id="{EC78E7B1-3FC2-4821-B144-3AA6EF938D0A}" type="slidenum">
              <a:rPr lang="zh-CN" altLang="en-US" sz="1400" b="1" smtClean="0"/>
              <a:pPr/>
              <a:t>77</a:t>
            </a:fld>
            <a:r>
              <a:rPr lang="zh-CN" altLang="en-US"/>
              <a:t> </a:t>
            </a:r>
            <a:r>
              <a:rPr lang="en-US" altLang="zh-CN"/>
              <a:t>/ 82</a:t>
            </a:r>
            <a:endParaRPr lang="zh-CN" altLang="en-US" dirty="0"/>
          </a:p>
        </p:txBody>
      </p:sp>
      <p:sp>
        <p:nvSpPr>
          <p:cNvPr id="3" name="文本框 2">
            <a:extLst>
              <a:ext uri="{FF2B5EF4-FFF2-40B4-BE49-F238E27FC236}">
                <a16:creationId xmlns:a16="http://schemas.microsoft.com/office/drawing/2014/main" id="{DF87DB4A-670B-8D7F-B52E-7E053C5BD985}"/>
              </a:ext>
            </a:extLst>
          </p:cNvPr>
          <p:cNvSpPr txBox="1"/>
          <p:nvPr/>
        </p:nvSpPr>
        <p:spPr>
          <a:xfrm>
            <a:off x="8587153" y="1148699"/>
            <a:ext cx="3041813" cy="458629"/>
          </a:xfrm>
          <a:prstGeom prst="flowChartDocument">
            <a:avLst/>
          </a:prstGeom>
          <a:solidFill>
            <a:schemeClr val="accent4">
              <a:lumMod val="20000"/>
              <a:lumOff val="80000"/>
            </a:schemeClr>
          </a:solidFill>
          <a:ln>
            <a:solidFill>
              <a:schemeClr val="bg1">
                <a:lumMod val="85000"/>
              </a:schemeClr>
            </a:solidFill>
          </a:ln>
        </p:spPr>
        <p:txBody>
          <a:bodyPr wrap="square">
            <a:spAutoFit/>
          </a:bodyPr>
          <a:lstStyle/>
          <a:p>
            <a:pPr algn="ctr"/>
            <a:r>
              <a:rPr lang="en-US" dirty="0"/>
              <a:t>13-LLM-</a:t>
            </a:r>
            <a:r>
              <a:rPr lang="zh-CN" altLang="en-US" dirty="0"/>
              <a:t>数学问题</a:t>
            </a:r>
            <a:r>
              <a:rPr lang="en-US" dirty="0"/>
              <a:t>.</a:t>
            </a:r>
            <a:r>
              <a:rPr lang="en-US" dirty="0" err="1"/>
              <a:t>ipynb</a:t>
            </a:r>
            <a:endParaRPr lang="en-US" dirty="0"/>
          </a:p>
        </p:txBody>
      </p:sp>
    </p:spTree>
    <p:extLst>
      <p:ext uri="{BB962C8B-B14F-4D97-AF65-F5344CB8AC3E}">
        <p14:creationId xmlns:p14="http://schemas.microsoft.com/office/powerpoint/2010/main" val="19475222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E5545-65B7-97D4-EAC3-B003C8C6616E}"/>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0373DA87-83EA-D3B8-AA21-7C0CFF4C14A6}"/>
              </a:ext>
            </a:extLst>
          </p:cNvPr>
          <p:cNvGrpSpPr/>
          <p:nvPr/>
        </p:nvGrpSpPr>
        <p:grpSpPr>
          <a:xfrm>
            <a:off x="4163980" y="527701"/>
            <a:ext cx="3864040" cy="5633845"/>
            <a:chOff x="4391025" y="604480"/>
            <a:chExt cx="3864040" cy="5633845"/>
          </a:xfrm>
        </p:grpSpPr>
        <p:sp>
          <p:nvSpPr>
            <p:cNvPr id="3" name="矩形: 圆角 2">
              <a:extLst>
                <a:ext uri="{FF2B5EF4-FFF2-40B4-BE49-F238E27FC236}">
                  <a16:creationId xmlns:a16="http://schemas.microsoft.com/office/drawing/2014/main" id="{91BAEBB8-4DD5-1670-97CF-54EC40EF2268}"/>
                </a:ext>
              </a:extLst>
            </p:cNvPr>
            <p:cNvSpPr/>
            <p:nvPr/>
          </p:nvSpPr>
          <p:spPr>
            <a:xfrm>
              <a:off x="4391025" y="1313836"/>
              <a:ext cx="3864040" cy="2392678"/>
            </a:xfrm>
            <a:prstGeom prst="roundRect">
              <a:avLst>
                <a:gd name="adj" fmla="val 9677"/>
              </a:avLst>
            </a:prstGeom>
            <a:solidFill>
              <a:schemeClr val="accent6">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训</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练</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F81C1F8D-37CF-A920-8D02-6E839303B518}"/>
                </a:ext>
              </a:extLst>
            </p:cNvPr>
            <p:cNvSpPr/>
            <p:nvPr/>
          </p:nvSpPr>
          <p:spPr>
            <a:xfrm>
              <a:off x="4391025" y="3845647"/>
              <a:ext cx="3864040" cy="2392678"/>
            </a:xfrm>
            <a:prstGeom prst="roundRect">
              <a:avLst>
                <a:gd name="adj" fmla="val 9677"/>
              </a:avLst>
            </a:prstGeom>
            <a:solidFill>
              <a:schemeClr val="accent4">
                <a:lumMod val="20000"/>
                <a:lumOff val="80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274320" rtlCol="0" anchor="ctr"/>
            <a:lstStyle/>
            <a:p>
              <a:r>
                <a:rPr lang="zh-CN" altLang="en-US" sz="4000" b="1">
                  <a:solidFill>
                    <a:schemeClr val="accent1"/>
                  </a:solidFill>
                  <a:latin typeface="微软雅黑" panose="020B0503020204020204" pitchFamily="34" charset="-122"/>
                  <a:ea typeface="微软雅黑" panose="020B0503020204020204" pitchFamily="34" charset="-122"/>
                </a:rPr>
                <a:t>应</a:t>
              </a:r>
              <a:endParaRPr lang="en-US" altLang="zh-CN" sz="4000" b="1">
                <a:solidFill>
                  <a:schemeClr val="accent1"/>
                </a:solidFill>
                <a:latin typeface="微软雅黑" panose="020B0503020204020204" pitchFamily="34" charset="-122"/>
                <a:ea typeface="微软雅黑" panose="020B0503020204020204" pitchFamily="34" charset="-122"/>
              </a:endParaRPr>
            </a:p>
            <a:p>
              <a:r>
                <a:rPr lang="zh-CN" altLang="en-US" sz="4000" b="1">
                  <a:solidFill>
                    <a:schemeClr val="accent1"/>
                  </a:solidFill>
                  <a:latin typeface="微软雅黑" panose="020B0503020204020204" pitchFamily="34" charset="-122"/>
                  <a:ea typeface="微软雅黑" panose="020B0503020204020204" pitchFamily="34" charset="-122"/>
                </a:rPr>
                <a:t>用</a:t>
              </a:r>
              <a:endParaRPr lang="en-US" sz="1600" b="1">
                <a:solidFill>
                  <a:schemeClr val="accent1"/>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516066C7-A745-CE1B-B053-0BDD73962A4D}"/>
                </a:ext>
              </a:extLst>
            </p:cNvPr>
            <p:cNvSpPr txBox="1"/>
            <p:nvPr/>
          </p:nvSpPr>
          <p:spPr>
            <a:xfrm>
              <a:off x="5595521" y="604480"/>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t>1.</a:t>
              </a:r>
              <a:r>
                <a:rPr lang="zh-CN" altLang="en-US" sz="3200"/>
                <a:t> 简 介</a:t>
              </a:r>
              <a:endParaRPr lang="en-US" altLang="zh-CN" sz="3200"/>
            </a:p>
          </p:txBody>
        </p:sp>
        <p:sp>
          <p:nvSpPr>
            <p:cNvPr id="6" name="文本框 5">
              <a:extLst>
                <a:ext uri="{FF2B5EF4-FFF2-40B4-BE49-F238E27FC236}">
                  <a16:creationId xmlns:a16="http://schemas.microsoft.com/office/drawing/2014/main" id="{CDA03D67-8AAE-4C7D-29A9-D563B6189C26}"/>
                </a:ext>
              </a:extLst>
            </p:cNvPr>
            <p:cNvSpPr txBox="1"/>
            <p:nvPr/>
          </p:nvSpPr>
          <p:spPr>
            <a:xfrm>
              <a:off x="5595521" y="1423638"/>
              <a:ext cx="2659544" cy="584775"/>
            </a:xfrm>
            <a:prstGeom prst="rect">
              <a:avLst/>
            </a:prstGeom>
            <a:noFill/>
          </p:spPr>
          <p:txBody>
            <a:bodyPr wrap="square" rtlCol="0">
              <a:spAutoFit/>
            </a:bodyPr>
            <a:lstStyle/>
            <a:p>
              <a:r>
                <a:rPr lang="zh-CN" altLang="en-US" sz="3200"/>
                <a:t> </a:t>
              </a:r>
              <a:r>
                <a:rPr lang="en-US" altLang="zh-CN" sz="3200"/>
                <a:t>2.</a:t>
              </a:r>
              <a:r>
                <a:rPr lang="zh-CN" altLang="en-US" sz="3200"/>
                <a:t> 预训练</a:t>
              </a:r>
              <a:endParaRPr lang="en-US" altLang="zh-CN" sz="3200"/>
            </a:p>
          </p:txBody>
        </p:sp>
        <p:sp>
          <p:nvSpPr>
            <p:cNvPr id="16" name="文本框 15">
              <a:extLst>
                <a:ext uri="{FF2B5EF4-FFF2-40B4-BE49-F238E27FC236}">
                  <a16:creationId xmlns:a16="http://schemas.microsoft.com/office/drawing/2014/main" id="{A11B95A8-991E-CB20-5D1A-BDC1D9CBA0B4}"/>
                </a:ext>
              </a:extLst>
            </p:cNvPr>
            <p:cNvSpPr txBox="1"/>
            <p:nvPr/>
          </p:nvSpPr>
          <p:spPr>
            <a:xfrm>
              <a:off x="5595521" y="2242796"/>
              <a:ext cx="2659544" cy="584775"/>
            </a:xfrm>
            <a:prstGeom prst="rect">
              <a:avLst/>
            </a:prstGeom>
            <a:noFill/>
          </p:spPr>
          <p:txBody>
            <a:bodyPr wrap="square" rtlCol="0">
              <a:spAutoFit/>
            </a:bodyPr>
            <a:lstStyle/>
            <a:p>
              <a:r>
                <a:rPr lang="zh-CN" altLang="en-US" sz="3200"/>
                <a:t> </a:t>
              </a:r>
              <a:r>
                <a:rPr lang="en-US" altLang="zh-CN" sz="3200"/>
                <a:t>3.</a:t>
              </a:r>
              <a:r>
                <a:rPr lang="zh-CN" altLang="en-US" sz="3200"/>
                <a:t> 微调</a:t>
              </a:r>
              <a:endParaRPr lang="en-US" altLang="zh-CN" sz="3200"/>
            </a:p>
          </p:txBody>
        </p:sp>
        <p:sp>
          <p:nvSpPr>
            <p:cNvPr id="17" name="文本框 16">
              <a:extLst>
                <a:ext uri="{FF2B5EF4-FFF2-40B4-BE49-F238E27FC236}">
                  <a16:creationId xmlns:a16="http://schemas.microsoft.com/office/drawing/2014/main" id="{E6D3916C-307C-A3F1-DBAF-6EA5574E160E}"/>
                </a:ext>
              </a:extLst>
            </p:cNvPr>
            <p:cNvSpPr txBox="1"/>
            <p:nvPr/>
          </p:nvSpPr>
          <p:spPr>
            <a:xfrm>
              <a:off x="5595521" y="3061954"/>
              <a:ext cx="2659544" cy="584775"/>
            </a:xfrm>
            <a:prstGeom prst="rect">
              <a:avLst/>
            </a:prstGeom>
            <a:noFill/>
          </p:spPr>
          <p:txBody>
            <a:bodyPr wrap="square" rtlCol="0">
              <a:spAutoFit/>
            </a:bodyPr>
            <a:lstStyle/>
            <a:p>
              <a:r>
                <a:rPr lang="zh-CN" altLang="en-US" sz="3200" dirty="0"/>
                <a:t> </a:t>
              </a:r>
              <a:r>
                <a:rPr lang="en-US" altLang="zh-CN" sz="3200" dirty="0"/>
                <a:t>4.</a:t>
              </a:r>
              <a:r>
                <a:rPr lang="zh-CN" altLang="en-US" sz="3200" dirty="0"/>
                <a:t> 对齐</a:t>
              </a:r>
              <a:endParaRPr lang="en-US" altLang="zh-CN" sz="3200" dirty="0"/>
            </a:p>
          </p:txBody>
        </p:sp>
        <p:sp>
          <p:nvSpPr>
            <p:cNvPr id="18" name="文本框 17">
              <a:extLst>
                <a:ext uri="{FF2B5EF4-FFF2-40B4-BE49-F238E27FC236}">
                  <a16:creationId xmlns:a16="http://schemas.microsoft.com/office/drawing/2014/main" id="{1AC25D9C-AA2F-9E84-19DF-71ACE64FF4AF}"/>
                </a:ext>
              </a:extLst>
            </p:cNvPr>
            <p:cNvSpPr txBox="1"/>
            <p:nvPr/>
          </p:nvSpPr>
          <p:spPr>
            <a:xfrm>
              <a:off x="5595521" y="3928737"/>
              <a:ext cx="2659544" cy="584775"/>
            </a:xfrm>
            <a:prstGeom prst="rect">
              <a:avLst/>
            </a:prstGeom>
            <a:noFill/>
          </p:spPr>
          <p:txBody>
            <a:bodyPr wrap="square" rtlCol="0">
              <a:spAutoFit/>
            </a:bodyPr>
            <a:lstStyle/>
            <a:p>
              <a:r>
                <a:rPr lang="zh-CN" altLang="en-US" sz="3200" dirty="0"/>
                <a:t> </a:t>
              </a:r>
              <a:r>
                <a:rPr lang="en-US" altLang="zh-CN" sz="3200" dirty="0"/>
                <a:t>5.</a:t>
              </a:r>
              <a:r>
                <a:rPr lang="zh-CN" altLang="en-US" sz="3200" dirty="0"/>
                <a:t> 压缩</a:t>
              </a:r>
              <a:endParaRPr lang="en-US" altLang="zh-CN" sz="3200" dirty="0"/>
            </a:p>
          </p:txBody>
        </p:sp>
        <p:sp>
          <p:nvSpPr>
            <p:cNvPr id="19" name="文本框 18">
              <a:extLst>
                <a:ext uri="{FF2B5EF4-FFF2-40B4-BE49-F238E27FC236}">
                  <a16:creationId xmlns:a16="http://schemas.microsoft.com/office/drawing/2014/main" id="{1FB460A7-6E88-CA4B-F431-B823A535053A}"/>
                </a:ext>
              </a:extLst>
            </p:cNvPr>
            <p:cNvSpPr txBox="1"/>
            <p:nvPr/>
          </p:nvSpPr>
          <p:spPr>
            <a:xfrm>
              <a:off x="5595521" y="4747895"/>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t>6.</a:t>
              </a:r>
              <a:r>
                <a:rPr lang="zh-CN" altLang="en-US" sz="3200"/>
                <a:t> 提示学习</a:t>
              </a:r>
              <a:endParaRPr lang="en-US" altLang="zh-CN" sz="3200"/>
            </a:p>
          </p:txBody>
        </p:sp>
        <p:sp>
          <p:nvSpPr>
            <p:cNvPr id="20" name="文本框 19">
              <a:extLst>
                <a:ext uri="{FF2B5EF4-FFF2-40B4-BE49-F238E27FC236}">
                  <a16:creationId xmlns:a16="http://schemas.microsoft.com/office/drawing/2014/main" id="{5672F02F-F4B9-51F0-CF45-F78D03BEC061}"/>
                </a:ext>
              </a:extLst>
            </p:cNvPr>
            <p:cNvSpPr txBox="1"/>
            <p:nvPr/>
          </p:nvSpPr>
          <p:spPr>
            <a:xfrm>
              <a:off x="5595521" y="5567053"/>
              <a:ext cx="2659544" cy="584775"/>
            </a:xfrm>
            <a:prstGeom prst="rect">
              <a:avLst/>
            </a:prstGeom>
            <a:noFill/>
          </p:spPr>
          <p:txBody>
            <a:bodyPr wrap="square" rtlCol="0">
              <a:spAutoFit/>
            </a:bodyPr>
            <a:lstStyle/>
            <a:p>
              <a:r>
                <a:rPr lang="zh-CN" altLang="en-US" sz="3200">
                  <a:solidFill>
                    <a:schemeClr val="bg1">
                      <a:lumMod val="65000"/>
                    </a:schemeClr>
                  </a:solidFill>
                </a:rPr>
                <a:t> </a:t>
              </a:r>
              <a:r>
                <a:rPr lang="en-US" altLang="zh-CN" sz="3200"/>
                <a:t>7.</a:t>
              </a:r>
              <a:r>
                <a:rPr lang="zh-CN" altLang="en-US" sz="3200"/>
                <a:t> </a:t>
              </a:r>
              <a:r>
                <a:rPr lang="zh-CN" altLang="en-US" sz="3200" b="1"/>
                <a:t>开发</a:t>
              </a:r>
              <a:endParaRPr lang="en-US" altLang="zh-CN" sz="3200" b="1"/>
            </a:p>
          </p:txBody>
        </p:sp>
      </p:grpSp>
    </p:spTree>
    <p:extLst>
      <p:ext uri="{BB962C8B-B14F-4D97-AF65-F5344CB8AC3E}">
        <p14:creationId xmlns:p14="http://schemas.microsoft.com/office/powerpoint/2010/main" val="26255539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9A7AA5-DF04-615E-2C4F-3C4D59EE1939}"/>
              </a:ext>
            </a:extLst>
          </p:cNvPr>
          <p:cNvSpPr>
            <a:spLocks noGrp="1"/>
          </p:cNvSpPr>
          <p:nvPr>
            <p:ph type="title"/>
          </p:nvPr>
        </p:nvSpPr>
        <p:spPr/>
        <p:txBody>
          <a:bodyPr/>
          <a:lstStyle/>
          <a:p>
            <a:r>
              <a:rPr lang="en-US" altLang="zh-CN" spc="0"/>
              <a:t>LLM + </a:t>
            </a:r>
            <a:r>
              <a:rPr lang="zh-CN" altLang="en-US" spc="0"/>
              <a:t>专业知识</a:t>
            </a:r>
            <a:endParaRPr lang="en-US"/>
          </a:p>
        </p:txBody>
      </p:sp>
      <p:sp>
        <p:nvSpPr>
          <p:cNvPr id="5" name="文本框 4">
            <a:extLst>
              <a:ext uri="{FF2B5EF4-FFF2-40B4-BE49-F238E27FC236}">
                <a16:creationId xmlns:a16="http://schemas.microsoft.com/office/drawing/2014/main" id="{27A57BBD-51E6-4E16-9243-2A972657853F}"/>
              </a:ext>
            </a:extLst>
          </p:cNvPr>
          <p:cNvSpPr txBox="1"/>
          <p:nvPr/>
        </p:nvSpPr>
        <p:spPr>
          <a:xfrm>
            <a:off x="0" y="896406"/>
            <a:ext cx="12192000" cy="497829"/>
          </a:xfrm>
          <a:prstGeom prst="rect">
            <a:avLst/>
          </a:prstGeom>
          <a:noFill/>
        </p:spPr>
        <p:txBody>
          <a:bodyPr wrap="square">
            <a:spAutoFit/>
          </a:bodyPr>
          <a:lstStyle/>
          <a:p>
            <a:pPr algn="ctr">
              <a:lnSpc>
                <a:spcPct val="130000"/>
              </a:lnSpc>
            </a:pPr>
            <a:r>
              <a:rPr lang="en-US" altLang="zh-CN" sz="2200"/>
              <a:t>LangChain</a:t>
            </a:r>
            <a:r>
              <a:rPr lang="zh-CN" altLang="en-US" sz="2200"/>
              <a:t>框架，可以融合专业知识与</a:t>
            </a:r>
            <a:r>
              <a:rPr lang="en-US" altLang="zh-CN" sz="2200"/>
              <a:t>LLM</a:t>
            </a:r>
            <a:r>
              <a:rPr lang="zh-CN" altLang="en-US" sz="2200"/>
              <a:t>的知识。</a:t>
            </a:r>
            <a:endParaRPr lang="en-US" sz="2200"/>
          </a:p>
        </p:txBody>
      </p:sp>
      <p:grpSp>
        <p:nvGrpSpPr>
          <p:cNvPr id="11" name="组合 10">
            <a:extLst>
              <a:ext uri="{FF2B5EF4-FFF2-40B4-BE49-F238E27FC236}">
                <a16:creationId xmlns:a16="http://schemas.microsoft.com/office/drawing/2014/main" id="{32BF919A-5ABB-24FF-2E3C-8DAFA0A02AD9}"/>
              </a:ext>
            </a:extLst>
          </p:cNvPr>
          <p:cNvGrpSpPr/>
          <p:nvPr/>
        </p:nvGrpSpPr>
        <p:grpSpPr>
          <a:xfrm>
            <a:off x="594553" y="2333460"/>
            <a:ext cx="5295631" cy="4221765"/>
            <a:chOff x="1338039" y="2333460"/>
            <a:chExt cx="5295631" cy="4221765"/>
          </a:xfrm>
        </p:grpSpPr>
        <p:pic>
          <p:nvPicPr>
            <p:cNvPr id="6" name="图片 5">
              <a:extLst>
                <a:ext uri="{FF2B5EF4-FFF2-40B4-BE49-F238E27FC236}">
                  <a16:creationId xmlns:a16="http://schemas.microsoft.com/office/drawing/2014/main" id="{62EEF1E2-7B1A-DBA6-EB66-9E0C15A440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8039" y="2333460"/>
              <a:ext cx="5295631" cy="3753562"/>
            </a:xfrm>
            <a:prstGeom prst="rect">
              <a:avLst/>
            </a:prstGeom>
          </p:spPr>
        </p:pic>
        <p:sp>
          <p:nvSpPr>
            <p:cNvPr id="8" name="文本框 7">
              <a:extLst>
                <a:ext uri="{FF2B5EF4-FFF2-40B4-BE49-F238E27FC236}">
                  <a16:creationId xmlns:a16="http://schemas.microsoft.com/office/drawing/2014/main" id="{094ADA96-8349-9E68-FE0A-7601BE923716}"/>
                </a:ext>
              </a:extLst>
            </p:cNvPr>
            <p:cNvSpPr txBox="1"/>
            <p:nvPr/>
          </p:nvSpPr>
          <p:spPr>
            <a:xfrm>
              <a:off x="1338039" y="6185893"/>
              <a:ext cx="5295631" cy="369332"/>
            </a:xfrm>
            <a:prstGeom prst="rect">
              <a:avLst/>
            </a:prstGeom>
            <a:solidFill>
              <a:schemeClr val="bg1">
                <a:lumMod val="95000"/>
              </a:schemeClr>
            </a:solidFill>
          </p:spPr>
          <p:txBody>
            <a:bodyPr wrap="square">
              <a:spAutoFit/>
            </a:bodyPr>
            <a:lstStyle/>
            <a:p>
              <a:pPr algn="ctr"/>
              <a:r>
                <a:rPr lang="en-US" altLang="zh-CN"/>
                <a:t>LangChain </a:t>
              </a:r>
              <a:r>
                <a:rPr lang="zh-CN" altLang="en-US"/>
                <a:t>知识库问答框架</a:t>
              </a:r>
              <a:endParaRPr lang="en-US"/>
            </a:p>
          </p:txBody>
        </p:sp>
      </p:grpSp>
      <p:sp>
        <p:nvSpPr>
          <p:cNvPr id="10" name="文本框 9">
            <a:extLst>
              <a:ext uri="{FF2B5EF4-FFF2-40B4-BE49-F238E27FC236}">
                <a16:creationId xmlns:a16="http://schemas.microsoft.com/office/drawing/2014/main" id="{1A024E9E-8C5D-CEEC-65AC-3B7F50CFF1EB}"/>
              </a:ext>
            </a:extLst>
          </p:cNvPr>
          <p:cNvSpPr txBox="1"/>
          <p:nvPr/>
        </p:nvSpPr>
        <p:spPr>
          <a:xfrm>
            <a:off x="6477712" y="2561907"/>
            <a:ext cx="5483551" cy="2456313"/>
          </a:xfrm>
          <a:prstGeom prst="rect">
            <a:avLst/>
          </a:prstGeom>
          <a:noFill/>
        </p:spPr>
        <p:txBody>
          <a:bodyPr wrap="square">
            <a:spAutoFit/>
          </a:bodyPr>
          <a:lstStyle/>
          <a:p>
            <a:pPr marL="457200" indent="-457200">
              <a:lnSpc>
                <a:spcPct val="130000"/>
              </a:lnSpc>
              <a:buFont typeface="+mj-lt"/>
              <a:buAutoNum type="arabicParenR"/>
            </a:pPr>
            <a:r>
              <a:rPr lang="zh-CN" altLang="en-US" sz="2000">
                <a:latin typeface="楷体" panose="02010609060101010101" pitchFamily="49" charset="-122"/>
                <a:ea typeface="楷体" panose="02010609060101010101" pitchFamily="49" charset="-122"/>
              </a:rPr>
              <a:t>收集领域知识，构造</a:t>
            </a:r>
            <a:r>
              <a:rPr lang="zh-CN" altLang="en-US" sz="2000" b="1">
                <a:latin typeface="楷体" panose="02010609060101010101" pitchFamily="49" charset="-122"/>
                <a:ea typeface="楷体" panose="02010609060101010101" pitchFamily="49" charset="-122"/>
              </a:rPr>
              <a:t>知识库</a:t>
            </a:r>
            <a:r>
              <a:rPr lang="zh-CN" altLang="en-US" sz="2000">
                <a:latin typeface="楷体" panose="02010609060101010101" pitchFamily="49" charset="-122"/>
                <a:ea typeface="楷体" panose="02010609060101010101" pitchFamily="49" charset="-122"/>
              </a:rPr>
              <a:t>；</a:t>
            </a:r>
            <a:endParaRPr lang="en-US" altLang="zh-CN" sz="2000">
              <a:latin typeface="楷体" panose="02010609060101010101" pitchFamily="49" charset="-122"/>
              <a:ea typeface="楷体" panose="02010609060101010101" pitchFamily="49" charset="-122"/>
            </a:endParaRPr>
          </a:p>
          <a:p>
            <a:pPr marL="457200" indent="-457200">
              <a:lnSpc>
                <a:spcPct val="130000"/>
              </a:lnSpc>
              <a:buFont typeface="+mj-lt"/>
              <a:buAutoNum type="arabicParenR"/>
            </a:pPr>
            <a:r>
              <a:rPr lang="zh-CN" altLang="en-US" sz="2000">
                <a:latin typeface="楷体" panose="02010609060101010101" pitchFamily="49" charset="-122"/>
                <a:ea typeface="楷体" panose="02010609060101010101" pitchFamily="49" charset="-122"/>
              </a:rPr>
              <a:t>将知识库中的非结构数据进行文本提取、</a:t>
            </a:r>
            <a:br>
              <a:rPr lang="en-US" altLang="zh-CN" sz="2000">
                <a:latin typeface="楷体" panose="02010609060101010101" pitchFamily="49" charset="-122"/>
                <a:ea typeface="楷体" panose="02010609060101010101" pitchFamily="49" charset="-122"/>
              </a:rPr>
            </a:br>
            <a:r>
              <a:rPr lang="zh-CN" altLang="en-US" sz="2000">
                <a:latin typeface="楷体" panose="02010609060101010101" pitchFamily="49" charset="-122"/>
                <a:ea typeface="楷体" panose="02010609060101010101" pitchFamily="49" charset="-122"/>
              </a:rPr>
              <a:t>文本拆分，得到</a:t>
            </a:r>
            <a:r>
              <a:rPr lang="zh-CN" altLang="en-US" sz="2000" b="1">
                <a:latin typeface="楷体" panose="02010609060101010101" pitchFamily="49" charset="-122"/>
                <a:ea typeface="楷体" panose="02010609060101010101" pitchFamily="49" charset="-122"/>
              </a:rPr>
              <a:t>文本块</a:t>
            </a:r>
            <a:r>
              <a:rPr lang="zh-CN" altLang="en-US" sz="2000">
                <a:latin typeface="楷体" panose="02010609060101010101" pitchFamily="49" charset="-122"/>
                <a:ea typeface="楷体" panose="02010609060101010101" pitchFamily="49" charset="-122"/>
              </a:rPr>
              <a:t>；</a:t>
            </a:r>
            <a:endParaRPr lang="en-US" altLang="zh-CN" sz="2000">
              <a:latin typeface="楷体" panose="02010609060101010101" pitchFamily="49" charset="-122"/>
              <a:ea typeface="楷体" panose="02010609060101010101" pitchFamily="49" charset="-122"/>
            </a:endParaRPr>
          </a:p>
          <a:p>
            <a:pPr marL="457200" indent="-457200">
              <a:lnSpc>
                <a:spcPct val="130000"/>
              </a:lnSpc>
              <a:buFont typeface="+mj-lt"/>
              <a:buAutoNum type="arabicParenR"/>
            </a:pPr>
            <a:r>
              <a:rPr lang="zh-CN" altLang="en-US" sz="2000">
                <a:latin typeface="楷体" panose="02010609060101010101" pitchFamily="49" charset="-122"/>
                <a:ea typeface="楷体" panose="02010609060101010101" pitchFamily="49" charset="-122"/>
              </a:rPr>
              <a:t>保存到</a:t>
            </a:r>
            <a:r>
              <a:rPr lang="zh-CN" altLang="en-US" sz="2000" b="1">
                <a:latin typeface="楷体" panose="02010609060101010101" pitchFamily="49" charset="-122"/>
                <a:ea typeface="楷体" panose="02010609060101010101" pitchFamily="49" charset="-122"/>
              </a:rPr>
              <a:t>向量数据库</a:t>
            </a:r>
            <a:r>
              <a:rPr lang="zh-CN" altLang="en-US" sz="2000">
                <a:latin typeface="楷体" panose="02010609060101010101" pitchFamily="49" charset="-122"/>
                <a:ea typeface="楷体" panose="02010609060101010101" pitchFamily="49" charset="-122"/>
              </a:rPr>
              <a:t>；</a:t>
            </a:r>
            <a:endParaRPr lang="en-US" altLang="zh-CN" sz="2000">
              <a:latin typeface="楷体" panose="02010609060101010101" pitchFamily="49" charset="-122"/>
              <a:ea typeface="楷体" panose="02010609060101010101" pitchFamily="49" charset="-122"/>
            </a:endParaRPr>
          </a:p>
          <a:p>
            <a:pPr marL="457200" indent="-457200">
              <a:lnSpc>
                <a:spcPct val="130000"/>
              </a:lnSpc>
              <a:buFont typeface="+mj-lt"/>
              <a:buAutoNum type="arabicParenR"/>
            </a:pPr>
            <a:r>
              <a:rPr lang="zh-CN" altLang="en-US" sz="2000">
                <a:latin typeface="楷体" panose="02010609060101010101" pitchFamily="49" charset="-122"/>
                <a:ea typeface="楷体" panose="02010609060101010101" pitchFamily="49" charset="-122"/>
              </a:rPr>
              <a:t>将用户输入、提示词、历史消息、检索信息</a:t>
            </a:r>
            <a:br>
              <a:rPr lang="en-US" altLang="zh-CN" sz="2000">
                <a:latin typeface="楷体" panose="02010609060101010101" pitchFamily="49" charset="-122"/>
                <a:ea typeface="楷体" panose="02010609060101010101" pitchFamily="49" charset="-122"/>
              </a:rPr>
            </a:br>
            <a:r>
              <a:rPr lang="zh-CN" altLang="en-US" sz="2000">
                <a:latin typeface="楷体" panose="02010609060101010101" pitchFamily="49" charset="-122"/>
                <a:ea typeface="楷体" panose="02010609060101010101" pitchFamily="49" charset="-122"/>
              </a:rPr>
              <a:t>输入到 </a:t>
            </a:r>
            <a:r>
              <a:rPr lang="en-US" altLang="zh-CN" sz="2000">
                <a:latin typeface="+mn-ea"/>
              </a:rPr>
              <a:t>LLM</a:t>
            </a:r>
            <a:r>
              <a:rPr lang="zh-CN" altLang="en-US" sz="2000">
                <a:latin typeface="楷体" panose="02010609060101010101" pitchFamily="49" charset="-122"/>
                <a:ea typeface="楷体" panose="02010609060101010101" pitchFamily="49" charset="-122"/>
              </a:rPr>
              <a:t>，得到答案。</a:t>
            </a:r>
            <a:endParaRPr lang="en-US" sz="2000">
              <a:latin typeface="楷体" panose="02010609060101010101" pitchFamily="49" charset="-122"/>
              <a:ea typeface="楷体" panose="02010609060101010101" pitchFamily="49" charset="-122"/>
            </a:endParaRPr>
          </a:p>
        </p:txBody>
      </p:sp>
      <p:sp>
        <p:nvSpPr>
          <p:cNvPr id="3" name="灯片编号占位符 2">
            <a:extLst>
              <a:ext uri="{FF2B5EF4-FFF2-40B4-BE49-F238E27FC236}">
                <a16:creationId xmlns:a16="http://schemas.microsoft.com/office/drawing/2014/main" id="{0CF420C5-3BFF-0913-BD29-C62439EF90B7}"/>
              </a:ext>
            </a:extLst>
          </p:cNvPr>
          <p:cNvSpPr>
            <a:spLocks noGrp="1"/>
          </p:cNvSpPr>
          <p:nvPr>
            <p:ph type="sldNum" sz="quarter" idx="12"/>
          </p:nvPr>
        </p:nvSpPr>
        <p:spPr/>
        <p:txBody>
          <a:bodyPr/>
          <a:lstStyle/>
          <a:p>
            <a:fld id="{EC78E7B1-3FC2-4821-B144-3AA6EF938D0A}" type="slidenum">
              <a:rPr lang="zh-CN" altLang="en-US" sz="1400" b="1" smtClean="0"/>
              <a:pPr/>
              <a:t>79</a:t>
            </a:fld>
            <a:r>
              <a:rPr lang="zh-CN" altLang="en-US"/>
              <a:t> </a:t>
            </a:r>
            <a:r>
              <a:rPr lang="en-US" altLang="zh-CN"/>
              <a:t>/ 82</a:t>
            </a:r>
            <a:endParaRPr lang="zh-CN" altLang="en-US" dirty="0"/>
          </a:p>
        </p:txBody>
      </p:sp>
    </p:spTree>
    <p:extLst>
      <p:ext uri="{BB962C8B-B14F-4D97-AF65-F5344CB8AC3E}">
        <p14:creationId xmlns:p14="http://schemas.microsoft.com/office/powerpoint/2010/main" val="396465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B96894-C256-77AA-6CD5-488897F6F312}"/>
              </a:ext>
            </a:extLst>
          </p:cNvPr>
          <p:cNvSpPr>
            <a:spLocks noGrp="1"/>
          </p:cNvSpPr>
          <p:nvPr>
            <p:ph type="title"/>
          </p:nvPr>
        </p:nvSpPr>
        <p:spPr/>
        <p:txBody>
          <a:bodyPr/>
          <a:lstStyle/>
          <a:p>
            <a:r>
              <a:rPr lang="zh-CN" altLang="en-US" b="1"/>
              <a:t>扩展法则</a:t>
            </a:r>
            <a:endParaRPr lang="en-US" b="1"/>
          </a:p>
        </p:txBody>
      </p:sp>
      <p:sp>
        <p:nvSpPr>
          <p:cNvPr id="5" name="文本框 4">
            <a:extLst>
              <a:ext uri="{FF2B5EF4-FFF2-40B4-BE49-F238E27FC236}">
                <a16:creationId xmlns:a16="http://schemas.microsoft.com/office/drawing/2014/main" id="{CB4C5D58-5A32-0F13-5521-828BA340F382}"/>
              </a:ext>
            </a:extLst>
          </p:cNvPr>
          <p:cNvSpPr txBox="1"/>
          <p:nvPr/>
        </p:nvSpPr>
        <p:spPr>
          <a:xfrm>
            <a:off x="0" y="900000"/>
            <a:ext cx="12192000" cy="590033"/>
          </a:xfrm>
          <a:prstGeom prst="rect">
            <a:avLst/>
          </a:prstGeom>
          <a:noFill/>
        </p:spPr>
        <p:txBody>
          <a:bodyPr wrap="square">
            <a:spAutoFit/>
          </a:bodyPr>
          <a:lstStyle/>
          <a:p>
            <a:pPr algn="ctr">
              <a:lnSpc>
                <a:spcPct val="150000"/>
              </a:lnSpc>
            </a:pPr>
            <a:r>
              <a:rPr lang="zh-CN" altLang="en-US" sz="2400"/>
              <a:t>模型的</a:t>
            </a:r>
            <a:r>
              <a:rPr lang="zh-CN" altLang="en-US" sz="2400" b="1">
                <a:solidFill>
                  <a:schemeClr val="accent1"/>
                </a:solidFill>
              </a:rPr>
              <a:t>性能</a:t>
            </a:r>
            <a:r>
              <a:rPr lang="zh-CN" altLang="en-US" sz="2400"/>
              <a:t>随</a:t>
            </a:r>
            <a:r>
              <a:rPr lang="zh-CN" altLang="en-US" sz="2400" b="1">
                <a:solidFill>
                  <a:schemeClr val="accent1"/>
                </a:solidFill>
              </a:rPr>
              <a:t>规模</a:t>
            </a:r>
            <a:r>
              <a:rPr lang="zh-CN" altLang="en-US" sz="2400"/>
              <a:t>（</a:t>
            </a:r>
            <a:r>
              <a:rPr lang="zh-CN" altLang="en-US" sz="2400" b="1"/>
              <a:t>算力</a:t>
            </a:r>
            <a:r>
              <a:rPr lang="zh-CN" altLang="en-US" sz="2400"/>
              <a:t>、</a:t>
            </a:r>
            <a:r>
              <a:rPr lang="zh-CN" altLang="en-US" sz="2400" b="1"/>
              <a:t>数据规模</a:t>
            </a:r>
            <a:r>
              <a:rPr lang="zh-CN" altLang="en-US" sz="2400"/>
              <a:t>、</a:t>
            </a:r>
            <a:r>
              <a:rPr lang="zh-CN" altLang="en-US" sz="2400" b="1"/>
              <a:t>参数数量</a:t>
            </a:r>
            <a:r>
              <a:rPr lang="zh-CN" altLang="en-US" sz="2400"/>
              <a:t>）指数增加而平稳提高。</a:t>
            </a:r>
            <a:endParaRPr lang="en-US" sz="2400"/>
          </a:p>
        </p:txBody>
      </p:sp>
      <p:pic>
        <p:nvPicPr>
          <p:cNvPr id="7" name="图片 6">
            <a:extLst>
              <a:ext uri="{FF2B5EF4-FFF2-40B4-BE49-F238E27FC236}">
                <a16:creationId xmlns:a16="http://schemas.microsoft.com/office/drawing/2014/main" id="{1F661C13-D545-DD25-D714-AAB7D21201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6208" y="1576500"/>
            <a:ext cx="11249025" cy="3419475"/>
          </a:xfrm>
          <a:prstGeom prst="rect">
            <a:avLst/>
          </a:prstGeom>
        </p:spPr>
      </p:pic>
      <p:grpSp>
        <p:nvGrpSpPr>
          <p:cNvPr id="4" name="组合 3">
            <a:extLst>
              <a:ext uri="{FF2B5EF4-FFF2-40B4-BE49-F238E27FC236}">
                <a16:creationId xmlns:a16="http://schemas.microsoft.com/office/drawing/2014/main" id="{0CF22A43-BE94-2A7A-9664-33DA3442772E}"/>
              </a:ext>
            </a:extLst>
          </p:cNvPr>
          <p:cNvGrpSpPr/>
          <p:nvPr/>
        </p:nvGrpSpPr>
        <p:grpSpPr>
          <a:xfrm>
            <a:off x="1248860" y="5190152"/>
            <a:ext cx="9114249" cy="1378070"/>
            <a:chOff x="832685" y="5160842"/>
            <a:chExt cx="9114249" cy="1378070"/>
          </a:xfrm>
        </p:grpSpPr>
        <p:sp>
          <p:nvSpPr>
            <p:cNvPr id="9" name="文本框 8">
              <a:extLst>
                <a:ext uri="{FF2B5EF4-FFF2-40B4-BE49-F238E27FC236}">
                  <a16:creationId xmlns:a16="http://schemas.microsoft.com/office/drawing/2014/main" id="{5515E4E2-54C1-0BF9-86C6-FE3F9E3FA672}"/>
                </a:ext>
              </a:extLst>
            </p:cNvPr>
            <p:cNvSpPr txBox="1"/>
            <p:nvPr/>
          </p:nvSpPr>
          <p:spPr>
            <a:xfrm>
              <a:off x="1954506" y="5160842"/>
              <a:ext cx="7992428" cy="1378070"/>
            </a:xfrm>
            <a:prstGeom prst="rect">
              <a:avLst/>
            </a:prstGeom>
            <a:noFill/>
          </p:spPr>
          <p:txBody>
            <a:bodyPr wrap="square">
              <a:spAutoFit/>
            </a:bodyPr>
            <a:lstStyle/>
            <a:p>
              <a:pPr marL="285750" indent="-285750">
                <a:lnSpc>
                  <a:spcPct val="130000"/>
                </a:lnSpc>
                <a:buFont typeface="Arial" panose="020B0604020202020204" pitchFamily="34" charset="0"/>
                <a:buChar char="•"/>
              </a:pPr>
              <a:r>
                <a:rPr lang="zh-CN" altLang="en-US" sz="2200" b="1"/>
                <a:t>资源分配优化</a:t>
              </a:r>
              <a:r>
                <a:rPr lang="zh-CN" altLang="en-US" sz="2200"/>
                <a:t>：避免 “过度参数化” 或 “数据不足” 。</a:t>
              </a:r>
            </a:p>
            <a:p>
              <a:pPr marL="285750" indent="-285750">
                <a:lnSpc>
                  <a:spcPct val="130000"/>
                </a:lnSpc>
                <a:buFont typeface="Arial" panose="020B0604020202020204" pitchFamily="34" charset="0"/>
                <a:buChar char="•"/>
              </a:pPr>
              <a:r>
                <a:rPr lang="zh-CN" altLang="en-US" sz="2200" b="1"/>
                <a:t>性能预测</a:t>
              </a:r>
              <a:r>
                <a:rPr lang="zh-CN" altLang="en-US" sz="2200"/>
                <a:t>：根据当前模型表现，预测更大规模的性能上限。</a:t>
              </a:r>
            </a:p>
            <a:p>
              <a:pPr marL="285750" indent="-285750">
                <a:lnSpc>
                  <a:spcPct val="130000"/>
                </a:lnSpc>
                <a:buFont typeface="Arial" panose="020B0604020202020204" pitchFamily="34" charset="0"/>
                <a:buChar char="•"/>
              </a:pPr>
              <a:r>
                <a:rPr lang="zh-CN" altLang="en-US" sz="2200" b="1"/>
                <a:t>成本控制</a:t>
              </a:r>
              <a:r>
                <a:rPr lang="zh-CN" altLang="en-US" sz="2200"/>
                <a:t>：预测达到目标性能所需的最小资源投入。</a:t>
              </a:r>
            </a:p>
          </p:txBody>
        </p:sp>
        <p:sp>
          <p:nvSpPr>
            <p:cNvPr id="10" name="文本框 9">
              <a:extLst>
                <a:ext uri="{FF2B5EF4-FFF2-40B4-BE49-F238E27FC236}">
                  <a16:creationId xmlns:a16="http://schemas.microsoft.com/office/drawing/2014/main" id="{0EF0CABF-75EC-D43F-0834-B54DB4EA6AF1}"/>
                </a:ext>
              </a:extLst>
            </p:cNvPr>
            <p:cNvSpPr txBox="1"/>
            <p:nvPr/>
          </p:nvSpPr>
          <p:spPr>
            <a:xfrm>
              <a:off x="832685" y="5402243"/>
              <a:ext cx="831485" cy="954107"/>
            </a:xfrm>
            <a:prstGeom prst="rect">
              <a:avLst/>
            </a:prstGeom>
            <a:solidFill>
              <a:schemeClr val="accent1">
                <a:lumMod val="20000"/>
                <a:lumOff val="80000"/>
              </a:schemeClr>
            </a:solidFill>
          </p:spPr>
          <p:txBody>
            <a:bodyPr wrap="square" rtlCol="0">
              <a:spAutoFit/>
            </a:bodyPr>
            <a:lstStyle/>
            <a:p>
              <a:pPr algn="ctr"/>
              <a:r>
                <a:rPr lang="zh-CN" altLang="en-US" sz="2800" dirty="0"/>
                <a:t>用途</a:t>
              </a:r>
              <a:endParaRPr lang="en-US" sz="2000" dirty="0"/>
            </a:p>
          </p:txBody>
        </p:sp>
      </p:grpSp>
      <p:sp>
        <p:nvSpPr>
          <p:cNvPr id="12" name="文本框 11">
            <a:extLst>
              <a:ext uri="{FF2B5EF4-FFF2-40B4-BE49-F238E27FC236}">
                <a16:creationId xmlns:a16="http://schemas.microsoft.com/office/drawing/2014/main" id="{0B32F8EF-CD6F-7210-743B-1B8596D668E3}"/>
              </a:ext>
            </a:extLst>
          </p:cNvPr>
          <p:cNvSpPr txBox="1"/>
          <p:nvPr/>
        </p:nvSpPr>
        <p:spPr>
          <a:xfrm>
            <a:off x="6964149" y="4675803"/>
            <a:ext cx="2408903" cy="369332"/>
          </a:xfrm>
          <a:prstGeom prst="rect">
            <a:avLst/>
          </a:prstGeom>
          <a:noFill/>
        </p:spPr>
        <p:txBody>
          <a:bodyPr wrap="square">
            <a:spAutoFit/>
          </a:bodyPr>
          <a:lstStyle/>
          <a:p>
            <a:r>
              <a:rPr lang="zh-CN" altLang="en-US">
                <a:solidFill>
                  <a:schemeClr val="accent2"/>
                </a:solidFill>
              </a:rPr>
              <a:t>规模优先于算法改进</a:t>
            </a:r>
            <a:endParaRPr lang="en-US">
              <a:solidFill>
                <a:schemeClr val="accent2"/>
              </a:solidFill>
            </a:endParaRPr>
          </a:p>
        </p:txBody>
      </p:sp>
      <p:sp>
        <p:nvSpPr>
          <p:cNvPr id="3" name="灯片编号占位符 2">
            <a:extLst>
              <a:ext uri="{FF2B5EF4-FFF2-40B4-BE49-F238E27FC236}">
                <a16:creationId xmlns:a16="http://schemas.microsoft.com/office/drawing/2014/main" id="{41C287F1-1C42-0CBC-0736-D7DA8F4F7FF3}"/>
              </a:ext>
            </a:extLst>
          </p:cNvPr>
          <p:cNvSpPr>
            <a:spLocks noGrp="1"/>
          </p:cNvSpPr>
          <p:nvPr>
            <p:ph type="sldNum" sz="quarter" idx="12"/>
          </p:nvPr>
        </p:nvSpPr>
        <p:spPr/>
        <p:txBody>
          <a:bodyPr/>
          <a:lstStyle/>
          <a:p>
            <a:fld id="{EC78E7B1-3FC2-4821-B144-3AA6EF938D0A}" type="slidenum">
              <a:rPr lang="zh-CN" altLang="en-US" sz="1400" b="1" smtClean="0"/>
              <a:pPr/>
              <a:t>8</a:t>
            </a:fld>
            <a:r>
              <a:rPr lang="zh-CN" altLang="en-US"/>
              <a:t> </a:t>
            </a:r>
            <a:r>
              <a:rPr lang="en-US" altLang="zh-CN"/>
              <a:t>/ 82</a:t>
            </a:r>
            <a:endParaRPr lang="zh-CN" altLang="en-US" dirty="0"/>
          </a:p>
        </p:txBody>
      </p:sp>
    </p:spTree>
    <p:extLst>
      <p:ext uri="{BB962C8B-B14F-4D97-AF65-F5344CB8AC3E}">
        <p14:creationId xmlns:p14="http://schemas.microsoft.com/office/powerpoint/2010/main" val="1789768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740171-B9BA-6232-D959-4A79DD32D06C}"/>
              </a:ext>
            </a:extLst>
          </p:cNvPr>
          <p:cNvSpPr>
            <a:spLocks noGrp="1"/>
          </p:cNvSpPr>
          <p:nvPr>
            <p:ph type="title"/>
          </p:nvPr>
        </p:nvSpPr>
        <p:spPr/>
        <p:txBody>
          <a:bodyPr/>
          <a:lstStyle/>
          <a:p>
            <a:r>
              <a:rPr lang="en-US" altLang="zh-CN" spc="0">
                <a:hlinkClick r:id="rId2"/>
              </a:rPr>
              <a:t>LangChain</a:t>
            </a:r>
            <a:r>
              <a:rPr lang="en-US" altLang="zh-CN"/>
              <a:t> </a:t>
            </a:r>
            <a:r>
              <a:rPr lang="zh-CN" altLang="en-US"/>
              <a:t>框架</a:t>
            </a:r>
            <a:endParaRPr lang="en-US"/>
          </a:p>
        </p:txBody>
      </p:sp>
      <p:sp>
        <p:nvSpPr>
          <p:cNvPr id="5" name="文本框 4">
            <a:extLst>
              <a:ext uri="{FF2B5EF4-FFF2-40B4-BE49-F238E27FC236}">
                <a16:creationId xmlns:a16="http://schemas.microsoft.com/office/drawing/2014/main" id="{F9ED1C3C-B1C4-D8C7-C77A-999374F3B3AB}"/>
              </a:ext>
            </a:extLst>
          </p:cNvPr>
          <p:cNvSpPr txBox="1"/>
          <p:nvPr/>
        </p:nvSpPr>
        <p:spPr>
          <a:xfrm>
            <a:off x="470018" y="894508"/>
            <a:ext cx="11511185" cy="1741311"/>
          </a:xfrm>
          <a:prstGeom prst="rect">
            <a:avLst/>
          </a:prstGeom>
          <a:noFill/>
        </p:spPr>
        <p:txBody>
          <a:bodyPr wrap="square">
            <a:spAutoFit/>
          </a:bodyPr>
          <a:lstStyle/>
          <a:p>
            <a:pPr marL="342900" indent="-342900">
              <a:lnSpc>
                <a:spcPct val="130000"/>
              </a:lnSpc>
              <a:buFont typeface="Arial" panose="020B0604020202020204" pitchFamily="34" charset="0"/>
              <a:buChar char="•"/>
            </a:pPr>
            <a:r>
              <a:rPr lang="zh-CN" altLang="en-US" sz="2200" dirty="0"/>
              <a:t>利用</a:t>
            </a:r>
            <a:r>
              <a:rPr lang="en-US" altLang="zh-CN" sz="2200" dirty="0"/>
              <a:t>OpenAI</a:t>
            </a:r>
            <a:r>
              <a:rPr lang="zh-CN" altLang="en-US" sz="2200" dirty="0"/>
              <a:t>提供的</a:t>
            </a:r>
            <a:r>
              <a:rPr lang="en-US" altLang="zh-CN" sz="2200" dirty="0"/>
              <a:t>API</a:t>
            </a:r>
            <a:r>
              <a:rPr lang="zh-CN" altLang="en-US" sz="2200" dirty="0"/>
              <a:t>开发基于大语言模型的应用程序，需大量的定制开发工作。</a:t>
            </a:r>
            <a:endParaRPr lang="en-US" altLang="zh-CN" sz="2200" dirty="0"/>
          </a:p>
          <a:p>
            <a:pPr marL="342900" indent="-342900">
              <a:lnSpc>
                <a:spcPct val="130000"/>
              </a:lnSpc>
              <a:buFont typeface="Arial" panose="020B0604020202020204" pitchFamily="34" charset="0"/>
              <a:buChar char="•"/>
            </a:pPr>
            <a:r>
              <a:rPr lang="en-US" altLang="zh-CN" sz="2200" dirty="0" err="1"/>
              <a:t>LangChain</a:t>
            </a:r>
            <a:r>
              <a:rPr lang="zh-CN" altLang="en-US" sz="2200" dirty="0"/>
              <a:t>框架用于开发基于</a:t>
            </a:r>
            <a:r>
              <a:rPr lang="en-US" altLang="zh-CN" sz="2200" dirty="0"/>
              <a:t>LLM</a:t>
            </a:r>
            <a:r>
              <a:rPr lang="zh-CN" altLang="en-US" sz="2200" dirty="0"/>
              <a:t>应用的框架，快速创建基于</a:t>
            </a:r>
            <a:r>
              <a:rPr lang="en-US" altLang="zh-CN" sz="2200" dirty="0"/>
              <a:t>LLM</a:t>
            </a:r>
            <a:r>
              <a:rPr lang="zh-CN" altLang="en-US" sz="2200" dirty="0"/>
              <a:t>的端到端应用程序。</a:t>
            </a:r>
            <a:endParaRPr lang="en-US" altLang="zh-CN" sz="2200" dirty="0"/>
          </a:p>
          <a:p>
            <a:pPr marL="342900" indent="-342900">
              <a:lnSpc>
                <a:spcPct val="130000"/>
              </a:lnSpc>
              <a:buFont typeface="Arial" panose="020B0604020202020204" pitchFamily="34" charset="0"/>
              <a:buChar char="•"/>
            </a:pPr>
            <a:r>
              <a:rPr lang="zh-CN" altLang="en-US" sz="2000" dirty="0"/>
              <a:t>连接多种</a:t>
            </a:r>
            <a:r>
              <a:rPr lang="zh-CN" altLang="en-US" sz="2000" dirty="0">
                <a:solidFill>
                  <a:schemeClr val="accent2"/>
                </a:solidFill>
              </a:rPr>
              <a:t>大语言模型</a:t>
            </a:r>
            <a:r>
              <a:rPr lang="zh-CN" altLang="en-US" sz="2000" dirty="0"/>
              <a:t>（如</a:t>
            </a:r>
            <a:r>
              <a:rPr lang="en-US" altLang="zh-CN" sz="2000" dirty="0"/>
              <a:t>OpenAI</a:t>
            </a:r>
            <a:r>
              <a:rPr lang="zh-CN" altLang="en-US" sz="2000" dirty="0"/>
              <a:t>、</a:t>
            </a:r>
            <a:r>
              <a:rPr lang="en-US" altLang="zh-CN" sz="2000" dirty="0" err="1"/>
              <a:t>LLaMA</a:t>
            </a:r>
            <a:r>
              <a:rPr lang="zh-CN" altLang="en-US" sz="2000" dirty="0"/>
              <a:t>等）和</a:t>
            </a:r>
            <a:r>
              <a:rPr lang="zh-CN" altLang="en-US" sz="2000" dirty="0">
                <a:solidFill>
                  <a:schemeClr val="accent2"/>
                </a:solidFill>
              </a:rPr>
              <a:t>外部资源</a:t>
            </a:r>
            <a:r>
              <a:rPr lang="zh-CN" altLang="en-US" sz="2000" dirty="0"/>
              <a:t>（如</a:t>
            </a:r>
            <a:r>
              <a:rPr lang="en-US" altLang="zh-CN" sz="2000" dirty="0"/>
              <a:t>Google</a:t>
            </a:r>
            <a:r>
              <a:rPr lang="zh-CN" altLang="en-US" sz="2000" dirty="0"/>
              <a:t>、</a:t>
            </a:r>
            <a:r>
              <a:rPr lang="en-US" altLang="zh-CN" sz="2000" dirty="0"/>
              <a:t>Wikipedia</a:t>
            </a:r>
            <a:r>
              <a:rPr lang="zh-CN" altLang="en-US" sz="2000" dirty="0"/>
              <a:t>、</a:t>
            </a:r>
            <a:r>
              <a:rPr lang="en-US" altLang="zh-CN" sz="2000" dirty="0"/>
              <a:t>Wolfram </a:t>
            </a:r>
            <a:r>
              <a:rPr lang="zh-CN" altLang="en-US" sz="2000" dirty="0"/>
              <a:t>等），大语言模型和组件通过“</a:t>
            </a:r>
            <a:r>
              <a:rPr lang="zh-CN" altLang="en-US" sz="2000" b="1" dirty="0">
                <a:solidFill>
                  <a:schemeClr val="accent2"/>
                </a:solidFill>
              </a:rPr>
              <a:t>链（</a:t>
            </a:r>
            <a:r>
              <a:rPr lang="en-US" altLang="zh-CN" sz="2000" b="1" dirty="0">
                <a:solidFill>
                  <a:schemeClr val="accent2"/>
                </a:solidFill>
              </a:rPr>
              <a:t>Chain</a:t>
            </a:r>
            <a:r>
              <a:rPr lang="zh-CN" altLang="en-US" sz="2000" b="1" dirty="0">
                <a:solidFill>
                  <a:schemeClr val="accent2"/>
                </a:solidFill>
              </a:rPr>
              <a:t>）</a:t>
            </a:r>
            <a:r>
              <a:rPr lang="zh-CN" altLang="en-US" sz="2000" dirty="0"/>
              <a:t>”连接。</a:t>
            </a:r>
          </a:p>
        </p:txBody>
      </p:sp>
      <p:sp>
        <p:nvSpPr>
          <p:cNvPr id="9" name="文本框 8">
            <a:extLst>
              <a:ext uri="{FF2B5EF4-FFF2-40B4-BE49-F238E27FC236}">
                <a16:creationId xmlns:a16="http://schemas.microsoft.com/office/drawing/2014/main" id="{9A2309BE-9E51-382D-A0DF-A8EDA5ACFEE0}"/>
              </a:ext>
            </a:extLst>
          </p:cNvPr>
          <p:cNvSpPr txBox="1"/>
          <p:nvPr/>
        </p:nvSpPr>
        <p:spPr>
          <a:xfrm>
            <a:off x="888762" y="2644992"/>
            <a:ext cx="9490034" cy="1261179"/>
          </a:xfrm>
          <a:prstGeom prst="rect">
            <a:avLst/>
          </a:prstGeom>
          <a:noFill/>
        </p:spPr>
        <p:txBody>
          <a:bodyPr wrap="square">
            <a:spAutoFit/>
          </a:bodyPr>
          <a:lstStyle/>
          <a:p>
            <a:pPr>
              <a:lnSpc>
                <a:spcPct val="130000"/>
              </a:lnSpc>
            </a:pPr>
            <a:r>
              <a:rPr lang="en-US" altLang="zh-CN" sz="2000"/>
              <a:t>(1) </a:t>
            </a:r>
            <a:r>
              <a:rPr lang="zh-CN" altLang="en-US" sz="2000" b="1"/>
              <a:t>组件化</a:t>
            </a:r>
            <a:r>
              <a:rPr lang="zh-CN" altLang="en-US" sz="2000"/>
              <a:t>：提供用于处理语言模型的抽象组件、及实现。</a:t>
            </a:r>
          </a:p>
          <a:p>
            <a:pPr>
              <a:lnSpc>
                <a:spcPct val="130000"/>
              </a:lnSpc>
            </a:pPr>
            <a:r>
              <a:rPr lang="en-US" altLang="zh-CN" sz="2000"/>
              <a:t>(2) </a:t>
            </a:r>
            <a:r>
              <a:rPr lang="zh-CN" altLang="en-US" sz="2000" b="1"/>
              <a:t>现成的链式组装</a:t>
            </a:r>
            <a:r>
              <a:rPr lang="zh-CN" altLang="en-US" sz="2000"/>
              <a:t>：提供一些现成的链式组装，用于完成特定的高级任务。</a:t>
            </a:r>
          </a:p>
          <a:p>
            <a:pPr>
              <a:lnSpc>
                <a:spcPct val="130000"/>
              </a:lnSpc>
            </a:pPr>
            <a:r>
              <a:rPr lang="en-US" altLang="zh-CN" sz="2000"/>
              <a:t>(3) </a:t>
            </a:r>
            <a:r>
              <a:rPr lang="zh-CN" altLang="en-US" sz="2000" b="1"/>
              <a:t>简化开发</a:t>
            </a:r>
            <a:endParaRPr lang="en-US" sz="2000"/>
          </a:p>
        </p:txBody>
      </p:sp>
      <p:sp>
        <p:nvSpPr>
          <p:cNvPr id="13" name="文本框 12">
            <a:extLst>
              <a:ext uri="{FF2B5EF4-FFF2-40B4-BE49-F238E27FC236}">
                <a16:creationId xmlns:a16="http://schemas.microsoft.com/office/drawing/2014/main" id="{643B9BF1-E9FB-65BA-5D7D-114B6FD9797A}"/>
              </a:ext>
            </a:extLst>
          </p:cNvPr>
          <p:cNvSpPr txBox="1"/>
          <p:nvPr/>
        </p:nvSpPr>
        <p:spPr>
          <a:xfrm>
            <a:off x="4015725" y="3700452"/>
            <a:ext cx="6604402" cy="2861617"/>
          </a:xfrm>
          <a:prstGeom prst="rect">
            <a:avLst/>
          </a:prstGeom>
          <a:noFill/>
          <a:ln>
            <a:solidFill>
              <a:schemeClr val="bg1">
                <a:lumMod val="75000"/>
              </a:schemeClr>
            </a:solidFill>
          </a:ln>
        </p:spPr>
        <p:txBody>
          <a:bodyPr wrap="square">
            <a:spAutoFit/>
          </a:bodyPr>
          <a:lstStyle/>
          <a:p>
            <a:pPr>
              <a:lnSpc>
                <a:spcPct val="130000"/>
              </a:lnSpc>
            </a:pPr>
            <a:r>
              <a:rPr lang="en-US" altLang="zh-CN" sz="2000"/>
              <a:t>6 </a:t>
            </a:r>
            <a:r>
              <a:rPr lang="zh-CN" altLang="en-US" sz="2000"/>
              <a:t>种标准化、可扩展的接口模块：</a:t>
            </a:r>
            <a:endParaRPr lang="en-US" altLang="zh-CN" sz="2000"/>
          </a:p>
          <a:p>
            <a:pPr marL="285750" indent="-285750">
              <a:lnSpc>
                <a:spcPct val="130000"/>
              </a:lnSpc>
              <a:buFont typeface="Arial" panose="020B0604020202020204" pitchFamily="34" charset="0"/>
              <a:buChar char="•"/>
            </a:pPr>
            <a:r>
              <a:rPr lang="zh-CN" altLang="en-US" sz="2000" b="1"/>
              <a:t>模型输入</a:t>
            </a:r>
            <a:r>
              <a:rPr lang="en-US" altLang="zh-CN" sz="2000" b="1"/>
              <a:t>/</a:t>
            </a:r>
            <a:r>
              <a:rPr lang="zh-CN" altLang="en-US" sz="2000" b="1"/>
              <a:t>输出</a:t>
            </a:r>
            <a:r>
              <a:rPr lang="zh-CN" altLang="en-US" sz="2000"/>
              <a:t>：与各种</a:t>
            </a:r>
            <a:r>
              <a:rPr lang="en-US" altLang="zh-CN" sz="2000"/>
              <a:t>LLM</a:t>
            </a:r>
            <a:r>
              <a:rPr lang="zh-CN" altLang="en-US" sz="2000"/>
              <a:t>交互的统一调用接口；</a:t>
            </a:r>
            <a:endParaRPr lang="en-US" altLang="zh-CN" sz="2000"/>
          </a:p>
          <a:p>
            <a:pPr marL="285750" indent="-285750">
              <a:lnSpc>
                <a:spcPct val="130000"/>
              </a:lnSpc>
              <a:buFont typeface="Arial" panose="020B0604020202020204" pitchFamily="34" charset="0"/>
              <a:buChar char="•"/>
            </a:pPr>
            <a:r>
              <a:rPr lang="zh-CN" altLang="en-US" sz="2000" b="1"/>
              <a:t>数据连接</a:t>
            </a:r>
            <a:r>
              <a:rPr lang="zh-CN" altLang="en-US" sz="2000"/>
              <a:t>：与特定应用程序的数据进行交互的接口；</a:t>
            </a:r>
            <a:endParaRPr lang="en-US" altLang="zh-CN" sz="2000"/>
          </a:p>
          <a:p>
            <a:pPr marL="285750" indent="-285750">
              <a:lnSpc>
                <a:spcPct val="130000"/>
              </a:lnSpc>
              <a:buFont typeface="Arial" panose="020B0604020202020204" pitchFamily="34" charset="0"/>
              <a:buChar char="•"/>
            </a:pPr>
            <a:r>
              <a:rPr lang="zh-CN" altLang="en-US" sz="2000" b="1"/>
              <a:t>链</a:t>
            </a:r>
            <a:r>
              <a:rPr lang="zh-CN" altLang="en-US" sz="2000"/>
              <a:t>：用于复杂应用的调用序列；</a:t>
            </a:r>
            <a:endParaRPr lang="en-US" altLang="zh-CN" sz="2000"/>
          </a:p>
          <a:p>
            <a:pPr marL="285750" indent="-285750">
              <a:lnSpc>
                <a:spcPct val="130000"/>
              </a:lnSpc>
              <a:buFont typeface="Arial" panose="020B0604020202020204" pitchFamily="34" charset="0"/>
              <a:buChar char="•"/>
            </a:pPr>
            <a:r>
              <a:rPr lang="zh-CN" altLang="en-US" sz="2000" b="1"/>
              <a:t>智能体</a:t>
            </a:r>
            <a:r>
              <a:rPr lang="zh-CN" altLang="en-US" sz="2000"/>
              <a:t>：语言模型作为推理器决定要执行的动作序列；</a:t>
            </a:r>
            <a:endParaRPr lang="en-US" altLang="zh-CN" sz="2000"/>
          </a:p>
          <a:p>
            <a:pPr marL="285750" indent="-285750">
              <a:lnSpc>
                <a:spcPct val="130000"/>
              </a:lnSpc>
              <a:buFont typeface="Arial" panose="020B0604020202020204" pitchFamily="34" charset="0"/>
              <a:buChar char="•"/>
            </a:pPr>
            <a:r>
              <a:rPr lang="zh-CN" altLang="en-US" sz="2000" b="1"/>
              <a:t>记忆</a:t>
            </a:r>
            <a:r>
              <a:rPr lang="zh-CN" altLang="en-US" sz="2000"/>
              <a:t>：保存对话历史，使模型能理解上下文；</a:t>
            </a:r>
            <a:endParaRPr lang="en-US" altLang="zh-CN" sz="2000"/>
          </a:p>
          <a:p>
            <a:pPr marL="285750" indent="-285750">
              <a:lnSpc>
                <a:spcPct val="130000"/>
              </a:lnSpc>
              <a:buFont typeface="Arial" panose="020B0604020202020204" pitchFamily="34" charset="0"/>
              <a:buChar char="•"/>
            </a:pPr>
            <a:r>
              <a:rPr lang="zh-CN" altLang="en-US" sz="2000" b="1"/>
              <a:t>回调</a:t>
            </a:r>
            <a:r>
              <a:rPr lang="zh-CN" altLang="en-US" sz="2000"/>
              <a:t>：记录和流式传输任何链式组装的中间步骤。</a:t>
            </a:r>
            <a:endParaRPr lang="en-US" sz="2000"/>
          </a:p>
        </p:txBody>
      </p:sp>
      <p:sp>
        <p:nvSpPr>
          <p:cNvPr id="3" name="灯片编号占位符 2">
            <a:extLst>
              <a:ext uri="{FF2B5EF4-FFF2-40B4-BE49-F238E27FC236}">
                <a16:creationId xmlns:a16="http://schemas.microsoft.com/office/drawing/2014/main" id="{76C0013B-E64B-5602-F1DD-F3B5FC1E4FC8}"/>
              </a:ext>
            </a:extLst>
          </p:cNvPr>
          <p:cNvSpPr>
            <a:spLocks noGrp="1"/>
          </p:cNvSpPr>
          <p:nvPr>
            <p:ph type="sldNum" sz="quarter" idx="12"/>
          </p:nvPr>
        </p:nvSpPr>
        <p:spPr/>
        <p:txBody>
          <a:bodyPr/>
          <a:lstStyle/>
          <a:p>
            <a:fld id="{EC78E7B1-3FC2-4821-B144-3AA6EF938D0A}" type="slidenum">
              <a:rPr lang="zh-CN" altLang="en-US" sz="1400" b="1" smtClean="0"/>
              <a:pPr/>
              <a:t>80</a:t>
            </a:fld>
            <a:r>
              <a:rPr lang="zh-CN" altLang="en-US"/>
              <a:t> </a:t>
            </a:r>
            <a:r>
              <a:rPr lang="en-US" altLang="zh-CN"/>
              <a:t>/ 82</a:t>
            </a:r>
            <a:endParaRPr lang="zh-CN" altLang="en-US" dirty="0"/>
          </a:p>
        </p:txBody>
      </p:sp>
    </p:spTree>
    <p:extLst>
      <p:ext uri="{BB962C8B-B14F-4D97-AF65-F5344CB8AC3E}">
        <p14:creationId xmlns:p14="http://schemas.microsoft.com/office/powerpoint/2010/main" val="3234867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6E1125D6-65D1-B4D4-3E79-1B89C26431E3}"/>
              </a:ext>
            </a:extLst>
          </p:cNvPr>
          <p:cNvSpPr txBox="1"/>
          <p:nvPr/>
        </p:nvSpPr>
        <p:spPr>
          <a:xfrm>
            <a:off x="7305367" y="716628"/>
            <a:ext cx="4680155" cy="369332"/>
          </a:xfrm>
          <a:prstGeom prst="rect">
            <a:avLst/>
          </a:prstGeom>
          <a:solidFill>
            <a:schemeClr val="tx1"/>
          </a:solidFill>
        </p:spPr>
        <p:txBody>
          <a:bodyPr wrap="square">
            <a:spAutoFit/>
          </a:bodyPr>
          <a:lstStyle/>
          <a:p>
            <a:r>
              <a:rPr lang="en-US">
                <a:solidFill>
                  <a:schemeClr val="bg1"/>
                </a:solidFill>
              </a:rPr>
              <a:t>&gt; pip install langchain langchain-community</a:t>
            </a:r>
          </a:p>
        </p:txBody>
      </p:sp>
      <p:sp>
        <p:nvSpPr>
          <p:cNvPr id="7" name="文本框 6">
            <a:extLst>
              <a:ext uri="{FF2B5EF4-FFF2-40B4-BE49-F238E27FC236}">
                <a16:creationId xmlns:a16="http://schemas.microsoft.com/office/drawing/2014/main" id="{5D2589CF-AB7E-8F55-A551-2DDEADAD2554}"/>
              </a:ext>
            </a:extLst>
          </p:cNvPr>
          <p:cNvSpPr txBox="1"/>
          <p:nvPr/>
        </p:nvSpPr>
        <p:spPr>
          <a:xfrm>
            <a:off x="206478" y="67701"/>
            <a:ext cx="11985522" cy="6986528"/>
          </a:xfrm>
          <a:prstGeom prst="rect">
            <a:avLst/>
          </a:prstGeom>
          <a:noFill/>
        </p:spPr>
        <p:txBody>
          <a:bodyPr wrap="square">
            <a:spAutoFit/>
          </a:bodyPr>
          <a:lstStyle/>
          <a:p>
            <a:pPr>
              <a:buNone/>
            </a:pPr>
            <a:r>
              <a:rPr lang="en-US" sz="1400" b="0" dirty="0">
                <a:solidFill>
                  <a:srgbClr val="8F08C4"/>
                </a:solidFill>
                <a:effectLst/>
                <a:latin typeface="Consolas" panose="020B0609020204030204" pitchFamily="49" charset="0"/>
              </a:rPr>
              <a:t>from</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langchain_community.llms</a:t>
            </a:r>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import</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Ollama</a:t>
            </a:r>
            <a:r>
              <a:rPr lang="en-US" sz="1400" b="0" dirty="0">
                <a:solidFill>
                  <a:srgbClr val="000000"/>
                </a:solidFill>
                <a:effectLst/>
                <a:latin typeface="Consolas" panose="020B0609020204030204" pitchFamily="49" charset="0"/>
              </a:rPr>
              <a:t>  </a:t>
            </a:r>
            <a:r>
              <a:rPr lang="en-US" sz="1400" b="0" dirty="0">
                <a:solidFill>
                  <a:schemeClr val="bg1">
                    <a:lumMod val="50000"/>
                  </a:schemeClr>
                </a:solidFill>
                <a:effectLst/>
                <a:latin typeface="Consolas" panose="020B0609020204030204" pitchFamily="49" charset="0"/>
              </a:rPr>
              <a:t># </a:t>
            </a:r>
            <a:r>
              <a:rPr lang="zh-CN" altLang="en-US" sz="1400" b="0" dirty="0">
                <a:solidFill>
                  <a:schemeClr val="bg1">
                    <a:lumMod val="50000"/>
                  </a:schemeClr>
                </a:solidFill>
                <a:effectLst/>
                <a:latin typeface="Consolas" panose="020B0609020204030204" pitchFamily="49" charset="0"/>
              </a:rPr>
              <a:t>本地模型</a:t>
            </a:r>
          </a:p>
          <a:p>
            <a:pPr>
              <a:buNone/>
            </a:pPr>
            <a:r>
              <a:rPr lang="en-US" sz="1400" b="0" dirty="0">
                <a:solidFill>
                  <a:srgbClr val="8F08C4"/>
                </a:solidFill>
                <a:effectLst/>
                <a:latin typeface="Consolas" panose="020B0609020204030204" pitchFamily="49" charset="0"/>
              </a:rPr>
              <a:t>from</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langchain_core.prompts</a:t>
            </a:r>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import</a:t>
            </a:r>
            <a:r>
              <a:rPr lang="en-US" sz="1400" b="0" dirty="0">
                <a:solidFill>
                  <a:srgbClr val="000000"/>
                </a:solidFill>
                <a:effectLst/>
                <a:latin typeface="Consolas" panose="020B0609020204030204" pitchFamily="49" charset="0"/>
              </a:rPr>
              <a:t> </a:t>
            </a:r>
            <a:r>
              <a:rPr lang="en-US" sz="1400" b="0" dirty="0" err="1">
                <a:solidFill>
                  <a:srgbClr val="2B91AF"/>
                </a:solidFill>
                <a:effectLst/>
                <a:latin typeface="Consolas" panose="020B0609020204030204" pitchFamily="49" charset="0"/>
              </a:rPr>
              <a:t>ChatPromptTemplate</a:t>
            </a:r>
            <a:r>
              <a:rPr lang="en-US" sz="1400" b="0" dirty="0">
                <a:solidFill>
                  <a:srgbClr val="000000"/>
                </a:solidFill>
                <a:effectLst/>
                <a:latin typeface="Consolas" panose="020B0609020204030204" pitchFamily="49" charset="0"/>
              </a:rPr>
              <a:t>, </a:t>
            </a:r>
            <a:r>
              <a:rPr lang="en-US" sz="1400" b="0" dirty="0" err="1">
                <a:solidFill>
                  <a:srgbClr val="2B91AF"/>
                </a:solidFill>
                <a:effectLst/>
                <a:latin typeface="Consolas" panose="020B0609020204030204" pitchFamily="49" charset="0"/>
              </a:rPr>
              <a:t>FewShotChatMessagePromptTemplate</a:t>
            </a:r>
            <a:endParaRPr lang="en-US" sz="1400" b="0" dirty="0">
              <a:solidFill>
                <a:srgbClr val="000000"/>
              </a:solidFill>
              <a:effectLst/>
              <a:latin typeface="Consolas" panose="020B0609020204030204" pitchFamily="49" charset="0"/>
            </a:endParaRPr>
          </a:p>
          <a:p>
            <a:pPr>
              <a:buNone/>
            </a:pPr>
            <a:r>
              <a:rPr lang="en-US" sz="1400" b="0" dirty="0">
                <a:solidFill>
                  <a:srgbClr val="8F08C4"/>
                </a:solidFill>
                <a:effectLst/>
                <a:latin typeface="Consolas" panose="020B0609020204030204" pitchFamily="49" charset="0"/>
              </a:rPr>
              <a:t>from</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langchain_core.output_parsers</a:t>
            </a:r>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import</a:t>
            </a:r>
            <a:r>
              <a:rPr lang="en-US" sz="1400" b="0" dirty="0">
                <a:solidFill>
                  <a:srgbClr val="000000"/>
                </a:solidFill>
                <a:effectLst/>
                <a:latin typeface="Consolas" panose="020B0609020204030204" pitchFamily="49" charset="0"/>
              </a:rPr>
              <a:t> </a:t>
            </a:r>
            <a:r>
              <a:rPr lang="en-US" sz="1400" b="0" dirty="0" err="1">
                <a:solidFill>
                  <a:srgbClr val="2B91AF"/>
                </a:solidFill>
                <a:effectLst/>
                <a:latin typeface="Consolas" panose="020B0609020204030204" pitchFamily="49" charset="0"/>
              </a:rPr>
              <a:t>StrOutputParser</a:t>
            </a:r>
            <a:endParaRPr lang="en-US" sz="1400" b="0" dirty="0">
              <a:solidFill>
                <a:srgbClr val="000000"/>
              </a:solidFill>
              <a:effectLst/>
              <a:latin typeface="Consolas" panose="020B0609020204030204" pitchFamily="49" charset="0"/>
            </a:endParaRPr>
          </a:p>
          <a:p>
            <a:pPr>
              <a:buNone/>
            </a:pPr>
            <a:br>
              <a:rPr lang="en-US" sz="1400" b="0" dirty="0">
                <a:solidFill>
                  <a:srgbClr val="000000"/>
                </a:solidFill>
                <a:effectLst/>
                <a:latin typeface="Consolas" panose="020B0609020204030204" pitchFamily="49" charset="0"/>
              </a:rPr>
            </a:br>
            <a:r>
              <a:rPr lang="en-US" sz="1400" b="0" dirty="0">
                <a:solidFill>
                  <a:schemeClr val="bg1">
                    <a:lumMod val="50000"/>
                  </a:schemeClr>
                </a:solidFill>
                <a:effectLst/>
                <a:latin typeface="Consolas" panose="020B0609020204030204" pitchFamily="49" charset="0"/>
              </a:rPr>
              <a:t># 1. </a:t>
            </a:r>
            <a:r>
              <a:rPr lang="zh-CN" altLang="en-US" sz="1400" b="0" dirty="0">
                <a:solidFill>
                  <a:schemeClr val="bg1">
                    <a:lumMod val="50000"/>
                  </a:schemeClr>
                </a:solidFill>
                <a:effectLst/>
                <a:latin typeface="Consolas" panose="020B0609020204030204" pitchFamily="49" charset="0"/>
              </a:rPr>
              <a:t>定义模型</a:t>
            </a:r>
          </a:p>
          <a:p>
            <a:pPr>
              <a:buNone/>
            </a:pPr>
            <a:r>
              <a:rPr lang="en-US" sz="1400" b="0" dirty="0" err="1">
                <a:solidFill>
                  <a:srgbClr val="1F377F"/>
                </a:solidFill>
                <a:effectLst/>
                <a:latin typeface="Consolas" panose="020B0609020204030204" pitchFamily="49" charset="0"/>
              </a:rPr>
              <a:t>llm</a:t>
            </a:r>
            <a:r>
              <a:rPr lang="en-US" sz="1400" b="0" dirty="0">
                <a:solidFill>
                  <a:srgbClr val="000000"/>
                </a:solidFill>
                <a:effectLst/>
                <a:latin typeface="Consolas" panose="020B0609020204030204" pitchFamily="49" charset="0"/>
              </a:rPr>
              <a:t> = </a:t>
            </a:r>
            <a:r>
              <a:rPr lang="en-US" sz="1400" b="0" dirty="0" err="1">
                <a:solidFill>
                  <a:srgbClr val="000000"/>
                </a:solidFill>
                <a:effectLst/>
                <a:latin typeface="Consolas" panose="020B0609020204030204" pitchFamily="49" charset="0"/>
              </a:rPr>
              <a:t>Ollama</a:t>
            </a:r>
            <a:r>
              <a:rPr lang="en-US" sz="1400" b="0" dirty="0">
                <a:solidFill>
                  <a:srgbClr val="000000"/>
                </a:solidFill>
                <a:effectLst/>
                <a:latin typeface="Consolas" panose="020B0609020204030204" pitchFamily="49" charset="0"/>
              </a:rPr>
              <a:t>(</a:t>
            </a:r>
            <a:r>
              <a:rPr lang="en-US" sz="1400" b="0" dirty="0">
                <a:solidFill>
                  <a:srgbClr val="808080"/>
                </a:solidFill>
                <a:effectLst/>
                <a:latin typeface="Consolas" panose="020B0609020204030204" pitchFamily="49" charset="0"/>
              </a:rPr>
              <a:t>model</a:t>
            </a:r>
            <a:r>
              <a:rPr lang="en-US" sz="1400" b="0" dirty="0">
                <a:solidFill>
                  <a:srgbClr val="000000"/>
                </a:solidFill>
                <a:effectLst/>
                <a:latin typeface="Consolas" panose="020B0609020204030204" pitchFamily="49" charset="0"/>
              </a:rPr>
              <a:t>=</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qwen2.5:3b</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err="1">
                <a:solidFill>
                  <a:srgbClr val="808080"/>
                </a:solidFill>
                <a:effectLst/>
                <a:latin typeface="Consolas" panose="020B0609020204030204" pitchFamily="49" charset="0"/>
              </a:rPr>
              <a:t>base_url</a:t>
            </a:r>
            <a:r>
              <a:rPr lang="en-US" sz="1400" b="0" dirty="0">
                <a:solidFill>
                  <a:srgbClr val="000000"/>
                </a:solidFill>
                <a:effectLst/>
                <a:latin typeface="Consolas" panose="020B0609020204030204" pitchFamily="49" charset="0"/>
              </a:rPr>
              <a:t>=</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http://localhost:11434</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008000"/>
                </a:solidFill>
                <a:effectLst/>
                <a:latin typeface="Consolas" panose="020B0609020204030204" pitchFamily="49" charset="0"/>
              </a:rPr>
              <a:t># </a:t>
            </a:r>
            <a:r>
              <a:rPr lang="zh-CN" altLang="en-US" sz="1400" b="0" dirty="0">
                <a:solidFill>
                  <a:srgbClr val="008000"/>
                </a:solidFill>
                <a:effectLst/>
                <a:latin typeface="Consolas" panose="020B0609020204030204" pitchFamily="49" charset="0"/>
              </a:rPr>
              <a:t>确保已运行 </a:t>
            </a:r>
            <a:r>
              <a:rPr lang="en-US" sz="1400" b="0" dirty="0" err="1">
                <a:solidFill>
                  <a:srgbClr val="008000"/>
                </a:solidFill>
                <a:effectLst/>
                <a:latin typeface="Consolas" panose="020B0609020204030204" pitchFamily="49" charset="0"/>
              </a:rPr>
              <a:t>ollama</a:t>
            </a:r>
            <a:r>
              <a:rPr lang="en-US" sz="1400" b="0" dirty="0">
                <a:solidFill>
                  <a:srgbClr val="008000"/>
                </a:solidFill>
                <a:effectLst/>
                <a:latin typeface="Consolas" panose="020B0609020204030204" pitchFamily="49" charset="0"/>
              </a:rPr>
              <a:t> serve</a:t>
            </a:r>
            <a:endParaRPr lang="en-US" sz="1400" b="0" dirty="0">
              <a:solidFill>
                <a:srgbClr val="000000"/>
              </a:solidFill>
              <a:effectLst/>
              <a:latin typeface="Consolas" panose="020B0609020204030204" pitchFamily="49" charset="0"/>
            </a:endParaRPr>
          </a:p>
          <a:p>
            <a:pPr>
              <a:buNone/>
            </a:pPr>
            <a:br>
              <a:rPr lang="en-US" sz="1000" b="0" dirty="0">
                <a:solidFill>
                  <a:srgbClr val="000000"/>
                </a:solidFill>
                <a:effectLst/>
                <a:latin typeface="Consolas" panose="020B0609020204030204" pitchFamily="49" charset="0"/>
              </a:rPr>
            </a:br>
            <a:r>
              <a:rPr lang="en-US" sz="1400" b="0" dirty="0">
                <a:solidFill>
                  <a:schemeClr val="bg1">
                    <a:lumMod val="50000"/>
                  </a:schemeClr>
                </a:solidFill>
                <a:effectLst/>
                <a:latin typeface="Consolas" panose="020B0609020204030204" pitchFamily="49" charset="0"/>
              </a:rPr>
              <a:t># 2. </a:t>
            </a:r>
            <a:r>
              <a:rPr lang="zh-CN" altLang="en-US" sz="1400" b="0" dirty="0">
                <a:solidFill>
                  <a:schemeClr val="bg1">
                    <a:lumMod val="50000"/>
                  </a:schemeClr>
                </a:solidFill>
                <a:effectLst/>
                <a:latin typeface="Consolas" panose="020B0609020204030204" pitchFamily="49" charset="0"/>
              </a:rPr>
              <a:t>定义提示词模板（含示例）</a:t>
            </a:r>
          </a:p>
          <a:p>
            <a:pPr>
              <a:buNone/>
            </a:pPr>
            <a:r>
              <a:rPr lang="en-US" sz="1400" b="0" dirty="0">
                <a:solidFill>
                  <a:srgbClr val="1F377F"/>
                </a:solidFill>
                <a:effectLst/>
                <a:latin typeface="Consolas" panose="020B0609020204030204" pitchFamily="49" charset="0"/>
              </a:rPr>
              <a:t>examples</a:t>
            </a:r>
            <a:r>
              <a:rPr lang="en-US" sz="1400" b="0" dirty="0">
                <a:solidFill>
                  <a:srgbClr val="000000"/>
                </a:solidFill>
                <a:effectLst/>
                <a:latin typeface="Consolas" panose="020B0609020204030204" pitchFamily="49" charset="0"/>
              </a:rPr>
              <a:t> =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problem</a:t>
            </a:r>
            <a:r>
              <a:rPr lang="en-US" sz="1400" b="0" dirty="0">
                <a:solidFill>
                  <a:srgbClr val="E21F1F"/>
                </a:solidFill>
                <a:effectLst/>
                <a:latin typeface="Consolas" panose="020B0609020204030204" pitchFamily="49" charset="0"/>
              </a:rPr>
              <a:t>" </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zh-CN" altLang="en-US" sz="1400" b="0" dirty="0">
                <a:solidFill>
                  <a:srgbClr val="A31515"/>
                </a:solidFill>
                <a:effectLst/>
                <a:latin typeface="Consolas" panose="020B0609020204030204" pitchFamily="49" charset="0"/>
              </a:rPr>
              <a:t>一列火车以每小时</a:t>
            </a:r>
            <a:r>
              <a:rPr lang="en-US" altLang="zh-CN" sz="1400" b="0" dirty="0">
                <a:solidFill>
                  <a:srgbClr val="A31515"/>
                </a:solidFill>
                <a:effectLst/>
                <a:latin typeface="Consolas" panose="020B0609020204030204" pitchFamily="49" charset="0"/>
              </a:rPr>
              <a:t>60</a:t>
            </a:r>
            <a:r>
              <a:rPr lang="zh-CN" altLang="en-US" sz="1400" b="0" dirty="0">
                <a:solidFill>
                  <a:srgbClr val="A31515"/>
                </a:solidFill>
                <a:effectLst/>
                <a:latin typeface="Consolas" panose="020B0609020204030204" pitchFamily="49" charset="0"/>
              </a:rPr>
              <a:t>英里的速度行驶</a:t>
            </a:r>
            <a:r>
              <a:rPr lang="en-US" altLang="zh-CN" sz="1400" b="0" dirty="0">
                <a:solidFill>
                  <a:srgbClr val="A31515"/>
                </a:solidFill>
                <a:effectLst/>
                <a:latin typeface="Consolas" panose="020B0609020204030204" pitchFamily="49" charset="0"/>
              </a:rPr>
              <a:t>2</a:t>
            </a:r>
            <a:r>
              <a:rPr lang="zh-CN" altLang="en-US" sz="1400" b="0" dirty="0">
                <a:solidFill>
                  <a:srgbClr val="A31515"/>
                </a:solidFill>
                <a:effectLst/>
                <a:latin typeface="Consolas" panose="020B0609020204030204" pitchFamily="49" charset="0"/>
              </a:rPr>
              <a:t>小时，然后以每小时</a:t>
            </a:r>
            <a:r>
              <a:rPr lang="en-US" altLang="zh-CN" sz="1400" b="0" dirty="0">
                <a:solidFill>
                  <a:srgbClr val="A31515"/>
                </a:solidFill>
                <a:effectLst/>
                <a:latin typeface="Consolas" panose="020B0609020204030204" pitchFamily="49" charset="0"/>
              </a:rPr>
              <a:t>40</a:t>
            </a:r>
            <a:r>
              <a:rPr lang="zh-CN" altLang="en-US" sz="1400" b="0" dirty="0">
                <a:solidFill>
                  <a:srgbClr val="A31515"/>
                </a:solidFill>
                <a:effectLst/>
                <a:latin typeface="Consolas" panose="020B0609020204030204" pitchFamily="49" charset="0"/>
              </a:rPr>
              <a:t>英里的速度行驶</a:t>
            </a:r>
            <a:r>
              <a:rPr lang="en-US" altLang="zh-CN" sz="1400" b="0" dirty="0">
                <a:solidFill>
                  <a:srgbClr val="A31515"/>
                </a:solidFill>
                <a:effectLst/>
                <a:latin typeface="Consolas" panose="020B0609020204030204" pitchFamily="49" charset="0"/>
              </a:rPr>
              <a:t>3</a:t>
            </a:r>
            <a:r>
              <a:rPr lang="zh-CN" altLang="en-US" sz="1400" b="0" dirty="0">
                <a:solidFill>
                  <a:srgbClr val="A31515"/>
                </a:solidFill>
                <a:effectLst/>
                <a:latin typeface="Consolas" panose="020B0609020204030204" pitchFamily="49" charset="0"/>
              </a:rPr>
              <a:t>小时。这列火车总共行驶了多远？</a:t>
            </a:r>
            <a:r>
              <a:rPr lang="en-US" altLang="zh-CN" sz="1400" b="0" dirty="0">
                <a:solidFill>
                  <a:srgbClr val="E21F1F"/>
                </a:solidFill>
                <a:effectLst/>
                <a:latin typeface="Consolas" panose="020B0609020204030204" pitchFamily="49" charset="0"/>
              </a:rPr>
              <a:t>"</a:t>
            </a:r>
            <a:r>
              <a:rPr lang="en-US" altLang="zh-CN" sz="1400" b="0" dirty="0">
                <a:solidFill>
                  <a:srgbClr val="000000"/>
                </a:solidFill>
                <a:effectLst/>
                <a:latin typeface="Consolas" panose="020B0609020204030204" pitchFamily="49" charset="0"/>
              </a:rPr>
              <a:t>,</a:t>
            </a:r>
          </a:p>
          <a:p>
            <a:pPr>
              <a:buNone/>
            </a:pPr>
            <a:r>
              <a:rPr lang="en-US" altLang="zh-CN" sz="1400" b="0" dirty="0">
                <a:solidFill>
                  <a:srgbClr val="000000"/>
                </a:solidFill>
                <a:effectLst/>
                <a:latin typeface="Consolas" panose="020B0609020204030204" pitchFamily="49" charset="0"/>
              </a:rPr>
              <a:t>             </a:t>
            </a:r>
            <a:r>
              <a:rPr lang="en-US" altLang="zh-CN"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solution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zh-CN" altLang="en-US" sz="1400" b="0" dirty="0">
                <a:solidFill>
                  <a:srgbClr val="A31515"/>
                </a:solidFill>
                <a:effectLst/>
                <a:latin typeface="Consolas" panose="020B0609020204030204" pitchFamily="49" charset="0"/>
              </a:rPr>
              <a:t>这列火车总共行驶了 </a:t>
            </a:r>
            <a:r>
              <a:rPr lang="en-US" altLang="zh-CN" sz="1400" b="0" dirty="0">
                <a:solidFill>
                  <a:srgbClr val="A31515"/>
                </a:solidFill>
                <a:effectLst/>
                <a:latin typeface="Consolas" panose="020B0609020204030204" pitchFamily="49" charset="0"/>
              </a:rPr>
              <a:t>60 * 2 + 40 * 3 = 120 + 120 = 240 </a:t>
            </a:r>
            <a:r>
              <a:rPr lang="zh-CN" altLang="en-US" sz="1400" b="0" dirty="0">
                <a:solidFill>
                  <a:srgbClr val="A31515"/>
                </a:solidFill>
                <a:effectLst/>
                <a:latin typeface="Consolas" panose="020B0609020204030204" pitchFamily="49" charset="0"/>
              </a:rPr>
              <a:t>英里。</a:t>
            </a:r>
            <a:r>
              <a:rPr lang="en-US" altLang="zh-CN" sz="1400" b="0" dirty="0">
                <a:solidFill>
                  <a:srgbClr val="E21F1F"/>
                </a:solidFill>
                <a:effectLst/>
                <a:latin typeface="Consolas" panose="020B0609020204030204" pitchFamily="49" charset="0"/>
              </a:rPr>
              <a:t>"</a:t>
            </a:r>
            <a:r>
              <a:rPr lang="en-US" altLang="zh-CN" sz="1400" b="0" dirty="0">
                <a:solidFill>
                  <a:srgbClr val="000000"/>
                </a:solidFill>
                <a:effectLst/>
                <a:latin typeface="Consolas" panose="020B0609020204030204" pitchFamily="49" charset="0"/>
              </a:rPr>
              <a:t>,    },</a:t>
            </a:r>
          </a:p>
          <a:p>
            <a:pPr>
              <a:buNone/>
            </a:pPr>
            <a:r>
              <a:rPr lang="en-US" altLang="zh-CN" sz="1400" b="0" dirty="0">
                <a:solidFill>
                  <a:srgbClr val="000000"/>
                </a:solidFill>
                <a:effectLst/>
                <a:latin typeface="Consolas" panose="020B0609020204030204" pitchFamily="49" charset="0"/>
              </a:rPr>
              <a:t>            {</a:t>
            </a:r>
            <a:r>
              <a:rPr lang="en-US" altLang="zh-CN"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problem</a:t>
            </a:r>
            <a:r>
              <a:rPr lang="en-US" sz="1400" b="0" dirty="0">
                <a:solidFill>
                  <a:srgbClr val="E21F1F"/>
                </a:solidFill>
                <a:effectLst/>
                <a:latin typeface="Consolas" panose="020B0609020204030204" pitchFamily="49" charset="0"/>
              </a:rPr>
              <a:t>" </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zh-CN" altLang="en-US" sz="1400" b="0" dirty="0">
                <a:solidFill>
                  <a:srgbClr val="A31515"/>
                </a:solidFill>
                <a:effectLst/>
                <a:latin typeface="Consolas" panose="020B0609020204030204" pitchFamily="49" charset="0"/>
              </a:rPr>
              <a:t>一个矩形的长是</a:t>
            </a:r>
            <a:r>
              <a:rPr lang="en-US" altLang="zh-CN" sz="1400" b="0" dirty="0">
                <a:solidFill>
                  <a:srgbClr val="A31515"/>
                </a:solidFill>
                <a:effectLst/>
                <a:latin typeface="Consolas" panose="020B0609020204030204" pitchFamily="49" charset="0"/>
              </a:rPr>
              <a:t>10</a:t>
            </a:r>
            <a:r>
              <a:rPr lang="zh-CN" altLang="en-US" sz="1400" b="0" dirty="0">
                <a:solidFill>
                  <a:srgbClr val="A31515"/>
                </a:solidFill>
                <a:effectLst/>
                <a:latin typeface="Consolas" panose="020B0609020204030204" pitchFamily="49" charset="0"/>
              </a:rPr>
              <a:t>米，宽是</a:t>
            </a:r>
            <a:r>
              <a:rPr lang="en-US" altLang="zh-CN" sz="1400" b="0" dirty="0">
                <a:solidFill>
                  <a:srgbClr val="A31515"/>
                </a:solidFill>
                <a:effectLst/>
                <a:latin typeface="Consolas" panose="020B0609020204030204" pitchFamily="49" charset="0"/>
              </a:rPr>
              <a:t>5</a:t>
            </a:r>
            <a:r>
              <a:rPr lang="zh-CN" altLang="en-US" sz="1400" b="0" dirty="0">
                <a:solidFill>
                  <a:srgbClr val="A31515"/>
                </a:solidFill>
                <a:effectLst/>
                <a:latin typeface="Consolas" panose="020B0609020204030204" pitchFamily="49" charset="0"/>
              </a:rPr>
              <a:t>米。这个矩形的面积是多少？</a:t>
            </a:r>
            <a:r>
              <a:rPr lang="en-US" altLang="zh-CN" sz="1400" b="0" dirty="0">
                <a:solidFill>
                  <a:srgbClr val="E21F1F"/>
                </a:solidFill>
                <a:effectLst/>
                <a:latin typeface="Consolas" panose="020B0609020204030204" pitchFamily="49" charset="0"/>
              </a:rPr>
              <a:t>"</a:t>
            </a:r>
            <a:r>
              <a:rPr lang="en-US" altLang="zh-CN" sz="1400" b="0" dirty="0">
                <a:solidFill>
                  <a:srgbClr val="000000"/>
                </a:solidFill>
                <a:effectLst/>
                <a:latin typeface="Consolas" panose="020B0609020204030204" pitchFamily="49" charset="0"/>
              </a:rPr>
              <a:t>,</a:t>
            </a:r>
          </a:p>
          <a:p>
            <a:pPr>
              <a:buNone/>
            </a:pPr>
            <a:r>
              <a:rPr lang="en-US" altLang="zh-CN" sz="1400" b="0" dirty="0">
                <a:solidFill>
                  <a:srgbClr val="000000"/>
                </a:solidFill>
                <a:effectLst/>
                <a:latin typeface="Consolas" panose="020B0609020204030204" pitchFamily="49" charset="0"/>
              </a:rPr>
              <a:t>             </a:t>
            </a:r>
            <a:r>
              <a:rPr lang="en-US" altLang="zh-CN"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solution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zh-CN" altLang="en-US" sz="1400" b="0" dirty="0">
                <a:solidFill>
                  <a:srgbClr val="A31515"/>
                </a:solidFill>
                <a:effectLst/>
                <a:latin typeface="Consolas" panose="020B0609020204030204" pitchFamily="49" charset="0"/>
              </a:rPr>
              <a:t>这个矩形的面积是   </a:t>
            </a:r>
            <a:r>
              <a:rPr lang="en-US" altLang="zh-CN" sz="1400" b="0" dirty="0">
                <a:solidFill>
                  <a:srgbClr val="A31515"/>
                </a:solidFill>
                <a:effectLst/>
                <a:latin typeface="Consolas" panose="020B0609020204030204" pitchFamily="49" charset="0"/>
              </a:rPr>
              <a:t>10 * 5 = 50</a:t>
            </a:r>
            <a:r>
              <a:rPr lang="zh-CN" altLang="en-US" sz="1400" b="0" dirty="0">
                <a:solidFill>
                  <a:srgbClr val="A31515"/>
                </a:solidFill>
                <a:effectLst/>
                <a:latin typeface="Consolas" panose="020B0609020204030204" pitchFamily="49" charset="0"/>
              </a:rPr>
              <a:t>平方米。</a:t>
            </a:r>
            <a:r>
              <a:rPr lang="en-US" altLang="zh-CN" sz="1400" b="0" dirty="0">
                <a:solidFill>
                  <a:srgbClr val="E21F1F"/>
                </a:solidFill>
                <a:effectLst/>
                <a:latin typeface="Consolas" panose="020B0609020204030204" pitchFamily="49" charset="0"/>
              </a:rPr>
              <a:t>"</a:t>
            </a:r>
            <a:r>
              <a:rPr lang="en-US" altLang="zh-CN" sz="1400" b="0" dirty="0">
                <a:solidFill>
                  <a:srgbClr val="000000"/>
                </a:solidFill>
                <a:effectLst/>
                <a:latin typeface="Consolas" panose="020B0609020204030204" pitchFamily="49" charset="0"/>
              </a:rPr>
              <a:t>,    },  ]</a:t>
            </a:r>
          </a:p>
          <a:p>
            <a:pPr>
              <a:buNone/>
            </a:pPr>
            <a:br>
              <a:rPr lang="en-US" altLang="zh-CN" sz="1000" b="0" dirty="0">
                <a:solidFill>
                  <a:srgbClr val="000000"/>
                </a:solidFill>
                <a:effectLst/>
                <a:latin typeface="Consolas" panose="020B0609020204030204" pitchFamily="49" charset="0"/>
              </a:rPr>
            </a:br>
            <a:r>
              <a:rPr lang="en-US" sz="1400" b="0" dirty="0" err="1">
                <a:solidFill>
                  <a:srgbClr val="1F377F"/>
                </a:solidFill>
                <a:effectLst/>
                <a:latin typeface="Consolas" panose="020B0609020204030204" pitchFamily="49" charset="0"/>
              </a:rPr>
              <a:t>example_prompt</a:t>
            </a:r>
            <a:r>
              <a:rPr lang="en-US" sz="1400" b="0" dirty="0">
                <a:solidFill>
                  <a:srgbClr val="000000"/>
                </a:solidFill>
                <a:effectLst/>
                <a:latin typeface="Consolas" panose="020B0609020204030204" pitchFamily="49" charset="0"/>
              </a:rPr>
              <a:t> = </a:t>
            </a:r>
            <a:r>
              <a:rPr lang="en-US" sz="1400" b="0" dirty="0" err="1">
                <a:solidFill>
                  <a:srgbClr val="2B91AF"/>
                </a:solidFill>
                <a:effectLst/>
                <a:latin typeface="Consolas" panose="020B0609020204030204" pitchFamily="49" charset="0"/>
              </a:rPr>
              <a:t>ChatPromptTemplate</a:t>
            </a:r>
            <a:r>
              <a:rPr lang="en-US" sz="1400" b="0" dirty="0" err="1">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from_messages</a:t>
            </a:r>
            <a:r>
              <a:rPr lang="en-US" sz="1400" b="0" dirty="0">
                <a:solidFill>
                  <a:srgbClr val="000000"/>
                </a:solidFill>
                <a:effectLst/>
                <a:latin typeface="Consolas" panose="020B0609020204030204" pitchFamily="49" charset="0"/>
              </a:rPr>
              <a:t>([    </a:t>
            </a:r>
            <a:r>
              <a:rPr lang="en-US" altLang="zh-CN" sz="1400" dirty="0">
                <a:solidFill>
                  <a:schemeClr val="bg1">
                    <a:lumMod val="50000"/>
                  </a:schemeClr>
                </a:solidFill>
                <a:latin typeface="Consolas" panose="020B0609020204030204" pitchFamily="49" charset="0"/>
              </a:rPr>
              <a:t># </a:t>
            </a:r>
            <a:r>
              <a:rPr lang="zh-CN" altLang="en-US" sz="1400" dirty="0">
                <a:solidFill>
                  <a:schemeClr val="bg1">
                    <a:lumMod val="50000"/>
                  </a:schemeClr>
                </a:solidFill>
                <a:latin typeface="Consolas" panose="020B0609020204030204" pitchFamily="49" charset="0"/>
              </a:rPr>
              <a:t>示例提示词模板</a:t>
            </a:r>
            <a:endParaRPr lang="en-US" sz="1400" b="0" dirty="0">
              <a:solidFill>
                <a:schemeClr val="bg1">
                  <a:lumMod val="50000"/>
                </a:schemeClr>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human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0000FF"/>
                </a:solidFill>
                <a:effectLst/>
                <a:latin typeface="Consolas" panose="020B0609020204030204" pitchFamily="49" charset="0"/>
              </a:rPr>
              <a:t>{problem}</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pPr>
              <a:buNone/>
            </a:pP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ai</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0000FF"/>
                </a:solidFill>
                <a:effectLst/>
                <a:latin typeface="Consolas" panose="020B0609020204030204" pitchFamily="49" charset="0"/>
              </a:rPr>
              <a:t>{solution}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p>
          <a:p>
            <a:br>
              <a:rPr lang="en-US" sz="1000" b="0" dirty="0">
                <a:solidFill>
                  <a:srgbClr val="000000"/>
                </a:solidFill>
                <a:effectLst/>
                <a:latin typeface="Consolas" panose="020B0609020204030204" pitchFamily="49" charset="0"/>
              </a:rPr>
            </a:br>
            <a:r>
              <a:rPr lang="en-US" sz="1400" b="0" dirty="0" err="1">
                <a:solidFill>
                  <a:srgbClr val="1F377F"/>
                </a:solidFill>
                <a:effectLst/>
                <a:latin typeface="Consolas" panose="020B0609020204030204" pitchFamily="49" charset="0"/>
              </a:rPr>
              <a:t>few_shot_prompt</a:t>
            </a:r>
            <a:r>
              <a:rPr lang="en-US" sz="1400" b="0" dirty="0">
                <a:solidFill>
                  <a:srgbClr val="000000"/>
                </a:solidFill>
                <a:effectLst/>
                <a:latin typeface="Consolas" panose="020B0609020204030204" pitchFamily="49" charset="0"/>
              </a:rPr>
              <a:t> = </a:t>
            </a:r>
            <a:r>
              <a:rPr lang="en-US" sz="1400" b="0" dirty="0" err="1">
                <a:solidFill>
                  <a:srgbClr val="2B91AF"/>
                </a:solidFill>
                <a:effectLst/>
                <a:latin typeface="Consolas" panose="020B0609020204030204" pitchFamily="49" charset="0"/>
              </a:rPr>
              <a:t>FewShotChatMessagePromptTemplate</a:t>
            </a:r>
            <a:r>
              <a:rPr lang="en-US" sz="1400" b="0" dirty="0">
                <a:solidFill>
                  <a:srgbClr val="000000"/>
                </a:solidFill>
                <a:effectLst/>
                <a:latin typeface="Consolas" panose="020B0609020204030204" pitchFamily="49" charset="0"/>
              </a:rPr>
              <a:t>(    </a:t>
            </a:r>
            <a:r>
              <a:rPr lang="en-US" altLang="zh-CN" sz="1400" b="0" dirty="0">
                <a:solidFill>
                  <a:schemeClr val="bg1">
                    <a:lumMod val="50000"/>
                  </a:schemeClr>
                </a:solidFill>
                <a:effectLst/>
                <a:latin typeface="Consolas" panose="020B0609020204030204" pitchFamily="49" charset="0"/>
              </a:rPr>
              <a:t># </a:t>
            </a:r>
            <a:r>
              <a:rPr lang="zh-CN" altLang="en-US" sz="1400" b="0" dirty="0">
                <a:solidFill>
                  <a:schemeClr val="bg1">
                    <a:lumMod val="50000"/>
                  </a:schemeClr>
                </a:solidFill>
                <a:effectLst/>
                <a:latin typeface="Consolas" panose="020B0609020204030204" pitchFamily="49" charset="0"/>
              </a:rPr>
              <a:t>生成示例</a:t>
            </a:r>
            <a:endParaRPr lang="en-US" sz="1400" b="0" dirty="0">
              <a:solidFill>
                <a:schemeClr val="bg1">
                  <a:lumMod val="50000"/>
                </a:schemeClr>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example_prompt</a:t>
            </a:r>
            <a:r>
              <a:rPr lang="en-US" sz="1400" b="0" dirty="0">
                <a:solidFill>
                  <a:srgbClr val="000000"/>
                </a:solidFill>
                <a:effectLst/>
                <a:latin typeface="Consolas" panose="020B0609020204030204" pitchFamily="49" charset="0"/>
              </a:rPr>
              <a:t>=</a:t>
            </a:r>
            <a:r>
              <a:rPr lang="en-US" sz="1400" b="0" dirty="0" err="1">
                <a:solidFill>
                  <a:srgbClr val="1F377F"/>
                </a:solidFill>
                <a:effectLst/>
                <a:latin typeface="Consolas" panose="020B0609020204030204" pitchFamily="49" charset="0"/>
              </a:rPr>
              <a:t>example_prompt</a:t>
            </a:r>
            <a:r>
              <a:rPr lang="en-US" sz="1400" b="0" dirty="0">
                <a:solidFill>
                  <a:srgbClr val="000000"/>
                </a:solidFill>
                <a:effectLst/>
                <a:latin typeface="Consolas" panose="020B0609020204030204" pitchFamily="49" charset="0"/>
              </a:rPr>
              <a:t>,</a:t>
            </a:r>
          </a:p>
          <a:p>
            <a:pPr>
              <a:buNone/>
            </a:pPr>
            <a:r>
              <a:rPr lang="en-US" sz="1400" b="0" dirty="0">
                <a:solidFill>
                  <a:srgbClr val="000000"/>
                </a:solidFill>
                <a:effectLst/>
                <a:latin typeface="Consolas" panose="020B0609020204030204" pitchFamily="49" charset="0"/>
              </a:rPr>
              <a:t>    examples=</a:t>
            </a:r>
            <a:r>
              <a:rPr lang="en-US" sz="1400" b="0" dirty="0">
                <a:solidFill>
                  <a:srgbClr val="1F377F"/>
                </a:solidFill>
                <a:effectLst/>
                <a:latin typeface="Consolas" panose="020B0609020204030204" pitchFamily="49" charset="0"/>
              </a:rPr>
              <a:t>examples  </a:t>
            </a:r>
            <a:r>
              <a:rPr lang="en-US" sz="1400" b="0" dirty="0">
                <a:solidFill>
                  <a:srgbClr val="000000"/>
                </a:solidFill>
                <a:effectLst/>
                <a:latin typeface="Consolas" panose="020B0609020204030204" pitchFamily="49" charset="0"/>
              </a:rPr>
              <a:t>)</a:t>
            </a:r>
          </a:p>
          <a:p>
            <a:br>
              <a:rPr lang="en-US" sz="1000" b="0" dirty="0">
                <a:solidFill>
                  <a:srgbClr val="000000"/>
                </a:solidFill>
                <a:effectLst/>
                <a:latin typeface="Consolas" panose="020B0609020204030204" pitchFamily="49" charset="0"/>
              </a:rPr>
            </a:br>
            <a:r>
              <a:rPr lang="en-US" sz="1400" b="0" dirty="0" err="1">
                <a:solidFill>
                  <a:srgbClr val="1F377F"/>
                </a:solidFill>
                <a:effectLst/>
                <a:latin typeface="Consolas" panose="020B0609020204030204" pitchFamily="49" charset="0"/>
              </a:rPr>
              <a:t>full_prompt</a:t>
            </a:r>
            <a:r>
              <a:rPr lang="en-US" sz="1400" b="0" dirty="0">
                <a:solidFill>
                  <a:srgbClr val="000000"/>
                </a:solidFill>
                <a:effectLst/>
                <a:latin typeface="Consolas" panose="020B0609020204030204" pitchFamily="49" charset="0"/>
              </a:rPr>
              <a:t> = </a:t>
            </a:r>
            <a:r>
              <a:rPr lang="en-US" sz="1400" b="0" dirty="0" err="1">
                <a:solidFill>
                  <a:srgbClr val="2B91AF"/>
                </a:solidFill>
                <a:effectLst/>
                <a:latin typeface="Consolas" panose="020B0609020204030204" pitchFamily="49" charset="0"/>
              </a:rPr>
              <a:t>ChatPromptTemplate</a:t>
            </a:r>
            <a:r>
              <a:rPr lang="en-US" sz="1400" b="0" dirty="0" err="1">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from_messages</a:t>
            </a:r>
            <a:r>
              <a:rPr lang="en-US" sz="1400" b="0" dirty="0">
                <a:solidFill>
                  <a:srgbClr val="000000"/>
                </a:solidFill>
                <a:effectLst/>
                <a:latin typeface="Consolas" panose="020B0609020204030204" pitchFamily="49" charset="0"/>
              </a:rPr>
              <a:t>([       </a:t>
            </a:r>
            <a:r>
              <a:rPr lang="en-US" altLang="zh-CN" sz="1400" b="0" dirty="0">
                <a:solidFill>
                  <a:schemeClr val="bg1">
                    <a:lumMod val="50000"/>
                  </a:schemeClr>
                </a:solidFill>
                <a:effectLst/>
                <a:latin typeface="Consolas" panose="020B0609020204030204" pitchFamily="49" charset="0"/>
              </a:rPr>
              <a:t># </a:t>
            </a:r>
            <a:r>
              <a:rPr lang="zh-CN" altLang="en-US" sz="1400" b="0" dirty="0">
                <a:solidFill>
                  <a:schemeClr val="bg1">
                    <a:lumMod val="50000"/>
                  </a:schemeClr>
                </a:solidFill>
                <a:effectLst/>
                <a:latin typeface="Consolas" panose="020B0609020204030204" pitchFamily="49" charset="0"/>
              </a:rPr>
              <a:t>完整的提示词模板</a:t>
            </a:r>
            <a:endParaRPr lang="en-US" sz="1400" b="0" dirty="0">
              <a:solidFill>
                <a:schemeClr val="bg1">
                  <a:lumMod val="50000"/>
                </a:schemeClr>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system</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zh-CN" altLang="en-US" sz="1400" b="0" dirty="0">
                <a:solidFill>
                  <a:srgbClr val="A31515"/>
                </a:solidFill>
                <a:effectLst/>
                <a:latin typeface="Consolas" panose="020B0609020204030204" pitchFamily="49" charset="0"/>
              </a:rPr>
              <a:t>你是一个数学问题的专家，请一步步思考并给出详细解答。</a:t>
            </a:r>
            <a:r>
              <a:rPr lang="en-US" altLang="zh-CN" sz="1400" b="0" dirty="0">
                <a:solidFill>
                  <a:srgbClr val="E21F1F"/>
                </a:solidFill>
                <a:effectLst/>
                <a:latin typeface="Consolas" panose="020B0609020204030204" pitchFamily="49" charset="0"/>
              </a:rPr>
              <a:t>"</a:t>
            </a:r>
            <a:r>
              <a:rPr lang="en-US" altLang="zh-CN" sz="1400" b="0" dirty="0">
                <a:solidFill>
                  <a:srgbClr val="000000"/>
                </a:solidFill>
                <a:effectLst/>
                <a:latin typeface="Consolas" panose="020B0609020204030204" pitchFamily="49" charset="0"/>
              </a:rPr>
              <a:t>),</a:t>
            </a:r>
          </a:p>
          <a:p>
            <a:pPr>
              <a:buNone/>
            </a:pPr>
            <a:r>
              <a:rPr lang="en-US" altLang="zh-CN"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few_shot_prompt</a:t>
            </a:r>
            <a:r>
              <a:rPr lang="en-US" sz="1400" b="0" dirty="0">
                <a:solidFill>
                  <a:srgbClr val="000000"/>
                </a:solidFill>
                <a:effectLst/>
                <a:latin typeface="Consolas" panose="020B0609020204030204" pitchFamily="49" charset="0"/>
              </a:rPr>
              <a:t>,</a:t>
            </a:r>
          </a:p>
          <a:p>
            <a:pPr>
              <a:buNone/>
            </a:pP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human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en-US" sz="1400" b="0" dirty="0">
                <a:solidFill>
                  <a:srgbClr val="0000FF"/>
                </a:solidFill>
                <a:effectLst/>
                <a:latin typeface="Consolas" panose="020B0609020204030204" pitchFamily="49" charset="0"/>
              </a:rPr>
              <a:t>{problem}</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p>
          <a:p>
            <a:pPr>
              <a:buNone/>
            </a:pPr>
            <a:br>
              <a:rPr lang="en-US" sz="1400" b="0" dirty="0">
                <a:solidFill>
                  <a:srgbClr val="000000"/>
                </a:solidFill>
                <a:effectLst/>
                <a:latin typeface="Consolas" panose="020B0609020204030204" pitchFamily="49" charset="0"/>
              </a:rPr>
            </a:br>
            <a:r>
              <a:rPr lang="en-US" sz="1400" b="0" dirty="0">
                <a:solidFill>
                  <a:schemeClr val="bg1">
                    <a:lumMod val="50000"/>
                  </a:schemeClr>
                </a:solidFill>
                <a:effectLst/>
                <a:latin typeface="Consolas" panose="020B0609020204030204" pitchFamily="49" charset="0"/>
              </a:rPr>
              <a:t># 3. </a:t>
            </a:r>
            <a:r>
              <a:rPr lang="zh-CN" altLang="en-US" sz="1400" b="0" dirty="0">
                <a:solidFill>
                  <a:schemeClr val="bg1">
                    <a:lumMod val="50000"/>
                  </a:schemeClr>
                </a:solidFill>
                <a:effectLst/>
                <a:latin typeface="Consolas" panose="020B0609020204030204" pitchFamily="49" charset="0"/>
              </a:rPr>
              <a:t>定义链</a:t>
            </a:r>
            <a:r>
              <a:rPr lang="en-US" sz="1400" b="0" dirty="0">
                <a:solidFill>
                  <a:schemeClr val="bg1">
                    <a:lumMod val="50000"/>
                  </a:schemeClr>
                </a:solidFill>
                <a:effectLst/>
                <a:latin typeface="Consolas" panose="020B0609020204030204" pitchFamily="49" charset="0"/>
              </a:rPr>
              <a:t>：</a:t>
            </a:r>
            <a:r>
              <a:rPr lang="zh-CN" altLang="en-US" sz="1400" b="0" dirty="0">
                <a:solidFill>
                  <a:schemeClr val="bg1">
                    <a:lumMod val="50000"/>
                  </a:schemeClr>
                </a:solidFill>
                <a:effectLst/>
                <a:latin typeface="Consolas" panose="020B0609020204030204" pitchFamily="49" charset="0"/>
              </a:rPr>
              <a:t>提示词  </a:t>
            </a:r>
            <a:r>
              <a:rPr lang="en-US" altLang="zh-CN" sz="1400" b="0" dirty="0">
                <a:solidFill>
                  <a:schemeClr val="bg1">
                    <a:lumMod val="50000"/>
                  </a:schemeClr>
                </a:solidFill>
                <a:effectLst/>
                <a:latin typeface="Consolas" panose="020B0609020204030204" pitchFamily="49" charset="0"/>
              </a:rPr>
              <a:t>+ </a:t>
            </a:r>
            <a:r>
              <a:rPr lang="zh-CN" altLang="en-US" sz="1400" b="0" dirty="0">
                <a:solidFill>
                  <a:schemeClr val="bg1">
                    <a:lumMod val="50000"/>
                  </a:schemeClr>
                </a:solidFill>
                <a:effectLst/>
                <a:latin typeface="Consolas" panose="020B0609020204030204" pitchFamily="49" charset="0"/>
              </a:rPr>
              <a:t>模型 </a:t>
            </a:r>
            <a:r>
              <a:rPr lang="en-US" altLang="zh-CN" sz="1400" b="0" dirty="0">
                <a:solidFill>
                  <a:schemeClr val="bg1">
                    <a:lumMod val="50000"/>
                  </a:schemeClr>
                </a:solidFill>
                <a:effectLst/>
                <a:latin typeface="Consolas" panose="020B0609020204030204" pitchFamily="49" charset="0"/>
              </a:rPr>
              <a:t>+ </a:t>
            </a:r>
            <a:r>
              <a:rPr lang="zh-CN" altLang="en-US" sz="1400" b="0" dirty="0">
                <a:solidFill>
                  <a:schemeClr val="bg1">
                    <a:lumMod val="50000"/>
                  </a:schemeClr>
                </a:solidFill>
                <a:effectLst/>
                <a:latin typeface="Consolas" panose="020B0609020204030204" pitchFamily="49" charset="0"/>
              </a:rPr>
              <a:t>输出解析 </a:t>
            </a:r>
            <a:r>
              <a:rPr lang="en-US" altLang="zh-CN" sz="1400" b="0" dirty="0">
                <a:solidFill>
                  <a:schemeClr val="bg1">
                    <a:lumMod val="50000"/>
                  </a:schemeClr>
                </a:solidFill>
                <a:effectLst/>
                <a:latin typeface="Consolas" panose="020B0609020204030204" pitchFamily="49" charset="0"/>
              </a:rPr>
              <a:t>(</a:t>
            </a:r>
            <a:r>
              <a:rPr lang="zh-CN" altLang="en-US" sz="1400" b="0" dirty="0">
                <a:solidFill>
                  <a:schemeClr val="bg1">
                    <a:lumMod val="50000"/>
                  </a:schemeClr>
                </a:solidFill>
                <a:effectLst/>
                <a:latin typeface="Consolas" panose="020B0609020204030204" pitchFamily="49" charset="0"/>
              </a:rPr>
              <a:t>默认</a:t>
            </a:r>
            <a:r>
              <a:rPr lang="en-US" altLang="zh-CN" sz="1400" b="0" dirty="0">
                <a:solidFill>
                  <a:schemeClr val="bg1">
                    <a:lumMod val="50000"/>
                  </a:schemeClr>
                </a:solidFill>
                <a:effectLst/>
                <a:latin typeface="Consolas" panose="020B0609020204030204" pitchFamily="49" charset="0"/>
              </a:rPr>
              <a:t>JSON</a:t>
            </a:r>
            <a:r>
              <a:rPr lang="zh-CN" altLang="en-US" sz="1400" b="0" dirty="0">
                <a:solidFill>
                  <a:schemeClr val="bg1">
                    <a:lumMod val="50000"/>
                  </a:schemeClr>
                </a:solidFill>
                <a:effectLst/>
                <a:latin typeface="Consolas" panose="020B0609020204030204" pitchFamily="49" charset="0"/>
              </a:rPr>
              <a:t>输出解析器</a:t>
            </a:r>
            <a:r>
              <a:rPr lang="en-US" altLang="zh-CN" sz="1400" b="0" dirty="0">
                <a:solidFill>
                  <a:schemeClr val="bg1">
                    <a:lumMod val="50000"/>
                  </a:schemeClr>
                </a:solidFill>
                <a:effectLst/>
                <a:latin typeface="Consolas" panose="020B0609020204030204" pitchFamily="49" charset="0"/>
              </a:rPr>
              <a:t>)</a:t>
            </a:r>
            <a:endParaRPr lang="zh-CN" altLang="en-US" sz="1400" b="0" dirty="0">
              <a:solidFill>
                <a:schemeClr val="bg1">
                  <a:lumMod val="50000"/>
                </a:schemeClr>
              </a:solidFill>
              <a:effectLst/>
              <a:latin typeface="Consolas" panose="020B0609020204030204" pitchFamily="49" charset="0"/>
            </a:endParaRPr>
          </a:p>
          <a:p>
            <a:pPr>
              <a:buNone/>
            </a:pPr>
            <a:r>
              <a:rPr lang="en-US" sz="1400" b="0" dirty="0">
                <a:solidFill>
                  <a:srgbClr val="1F377F"/>
                </a:solidFill>
                <a:effectLst/>
                <a:latin typeface="Consolas" panose="020B0609020204030204" pitchFamily="49" charset="0"/>
              </a:rPr>
              <a:t>chain</a:t>
            </a:r>
            <a:r>
              <a:rPr lang="en-US" sz="1400" b="0" dirty="0">
                <a:solidFill>
                  <a:srgbClr val="000000"/>
                </a:solidFill>
                <a:effectLst/>
                <a:latin typeface="Consolas" panose="020B0609020204030204" pitchFamily="49" charset="0"/>
              </a:rPr>
              <a:t> = </a:t>
            </a:r>
            <a:r>
              <a:rPr lang="en-US" sz="1400" b="0" dirty="0" err="1">
                <a:solidFill>
                  <a:srgbClr val="1F377F"/>
                </a:solidFill>
                <a:effectLst/>
                <a:latin typeface="Consolas" panose="020B0609020204030204" pitchFamily="49" charset="0"/>
              </a:rPr>
              <a:t>full_prompt</a:t>
            </a:r>
            <a:r>
              <a:rPr lang="en-US" sz="1400" b="0" dirty="0">
                <a:solidFill>
                  <a:srgbClr val="000000"/>
                </a:solidFill>
                <a:effectLst/>
                <a:latin typeface="Consolas" panose="020B0609020204030204" pitchFamily="49" charset="0"/>
              </a:rPr>
              <a:t> </a:t>
            </a:r>
            <a:r>
              <a:rPr lang="en-US" sz="1400" b="0" dirty="0">
                <a:solidFill>
                  <a:srgbClr val="7453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llm</a:t>
            </a:r>
            <a:r>
              <a:rPr lang="en-US" sz="1400" b="0" dirty="0">
                <a:solidFill>
                  <a:srgbClr val="000000"/>
                </a:solidFill>
                <a:effectLst/>
                <a:latin typeface="Consolas" panose="020B0609020204030204" pitchFamily="49" charset="0"/>
              </a:rPr>
              <a:t> </a:t>
            </a:r>
            <a:r>
              <a:rPr lang="en-US" sz="1400" b="0" dirty="0">
                <a:solidFill>
                  <a:srgbClr val="7453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err="1">
                <a:solidFill>
                  <a:srgbClr val="2B91AF"/>
                </a:solidFill>
                <a:effectLst/>
                <a:latin typeface="Consolas" panose="020B0609020204030204" pitchFamily="49" charset="0"/>
              </a:rPr>
              <a:t>StrOutputParser</a:t>
            </a:r>
            <a:r>
              <a:rPr lang="en-US" sz="1400" b="0" dirty="0">
                <a:solidFill>
                  <a:srgbClr val="000000"/>
                </a:solidFill>
                <a:effectLst/>
                <a:latin typeface="Consolas" panose="020B0609020204030204" pitchFamily="49" charset="0"/>
              </a:rPr>
              <a:t>()</a:t>
            </a:r>
          </a:p>
          <a:p>
            <a:pPr>
              <a:buNone/>
            </a:pPr>
            <a:br>
              <a:rPr lang="en-US" sz="1400" b="0" dirty="0">
                <a:solidFill>
                  <a:srgbClr val="000000"/>
                </a:solidFill>
                <a:effectLst/>
                <a:latin typeface="Consolas" panose="020B0609020204030204" pitchFamily="49" charset="0"/>
              </a:rPr>
            </a:br>
            <a:r>
              <a:rPr lang="en-US" sz="1400" b="0" dirty="0">
                <a:solidFill>
                  <a:schemeClr val="bg1">
                    <a:lumMod val="50000"/>
                  </a:schemeClr>
                </a:solidFill>
                <a:effectLst/>
                <a:latin typeface="Consolas" panose="020B0609020204030204" pitchFamily="49" charset="0"/>
              </a:rPr>
              <a:t># 4. </a:t>
            </a:r>
            <a:r>
              <a:rPr lang="zh-CN" altLang="en-US" sz="1400" b="0" dirty="0">
                <a:solidFill>
                  <a:schemeClr val="bg1">
                    <a:lumMod val="50000"/>
                  </a:schemeClr>
                </a:solidFill>
                <a:effectLst/>
                <a:latin typeface="Consolas" panose="020B0609020204030204" pitchFamily="49" charset="0"/>
              </a:rPr>
              <a:t>调用链解决问题</a:t>
            </a:r>
          </a:p>
          <a:p>
            <a:pPr>
              <a:buNone/>
            </a:pPr>
            <a:r>
              <a:rPr lang="en-US" sz="1400" b="0" dirty="0">
                <a:solidFill>
                  <a:srgbClr val="1F377F"/>
                </a:solidFill>
                <a:effectLst/>
                <a:latin typeface="Consolas" panose="020B0609020204030204" pitchFamily="49" charset="0"/>
              </a:rPr>
              <a:t>result</a:t>
            </a:r>
            <a:r>
              <a:rPr lang="en-US" sz="1400" b="0" dirty="0">
                <a:solidFill>
                  <a:srgbClr val="000000"/>
                </a:solidFill>
                <a:effectLst/>
                <a:latin typeface="Consolas" panose="020B0609020204030204" pitchFamily="49" charset="0"/>
              </a:rPr>
              <a:t> = </a:t>
            </a:r>
            <a:r>
              <a:rPr lang="en-US" sz="1400" b="0" dirty="0" err="1">
                <a:solidFill>
                  <a:srgbClr val="1F377F"/>
                </a:solidFill>
                <a:effectLst/>
                <a:latin typeface="Consolas" panose="020B0609020204030204" pitchFamily="49" charset="0"/>
              </a:rPr>
              <a:t>chain</a:t>
            </a:r>
            <a:r>
              <a:rPr lang="en-US" sz="1400" b="0" dirty="0" err="1">
                <a:solidFill>
                  <a:srgbClr val="000000"/>
                </a:solidFill>
                <a:effectLst/>
                <a:latin typeface="Consolas" panose="020B0609020204030204" pitchFamily="49" charset="0"/>
              </a:rPr>
              <a:t>.invoke</a:t>
            </a:r>
            <a:r>
              <a:rPr lang="en-US" sz="1400" b="0" dirty="0">
                <a:solidFill>
                  <a:srgbClr val="000000"/>
                </a:solidFill>
                <a:effectLst/>
                <a:latin typeface="Consolas" panose="020B0609020204030204" pitchFamily="49" charset="0"/>
              </a:rPr>
              <a:t>({</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problem</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E21F1F"/>
                </a:solidFill>
                <a:effectLst/>
                <a:latin typeface="Consolas" panose="020B0609020204030204" pitchFamily="49" charset="0"/>
              </a:rPr>
              <a:t>"</a:t>
            </a:r>
            <a:r>
              <a:rPr lang="zh-CN" altLang="en-US" sz="1400" b="0" dirty="0">
                <a:solidFill>
                  <a:srgbClr val="A31515"/>
                </a:solidFill>
                <a:effectLst/>
                <a:latin typeface="Consolas" panose="020B0609020204030204" pitchFamily="49" charset="0"/>
              </a:rPr>
              <a:t>一个圆的半径是</a:t>
            </a:r>
            <a:r>
              <a:rPr lang="en-US" altLang="zh-CN" sz="1400" b="0" dirty="0">
                <a:solidFill>
                  <a:srgbClr val="A31515"/>
                </a:solidFill>
                <a:effectLst/>
                <a:latin typeface="Consolas" panose="020B0609020204030204" pitchFamily="49" charset="0"/>
              </a:rPr>
              <a:t>7</a:t>
            </a:r>
            <a:r>
              <a:rPr lang="zh-CN" altLang="en-US" sz="1400" b="0" dirty="0">
                <a:solidFill>
                  <a:srgbClr val="A31515"/>
                </a:solidFill>
                <a:effectLst/>
                <a:latin typeface="Consolas" panose="020B0609020204030204" pitchFamily="49" charset="0"/>
              </a:rPr>
              <a:t>米。这个圆的面积是多少？</a:t>
            </a:r>
            <a:r>
              <a:rPr lang="en-US" altLang="zh-CN" sz="1400" b="0" dirty="0">
                <a:solidFill>
                  <a:srgbClr val="E21F1F"/>
                </a:solidFill>
                <a:effectLst/>
                <a:latin typeface="Consolas" panose="020B0609020204030204" pitchFamily="49" charset="0"/>
              </a:rPr>
              <a:t>"</a:t>
            </a:r>
            <a:r>
              <a:rPr lang="en-US" altLang="zh-CN" sz="1400" b="0" dirty="0">
                <a:solidFill>
                  <a:srgbClr val="000000"/>
                </a:solidFill>
                <a:effectLst/>
                <a:latin typeface="Consolas" panose="020B0609020204030204" pitchFamily="49" charset="0"/>
              </a:rPr>
              <a:t>})</a:t>
            </a:r>
          </a:p>
          <a:p>
            <a:r>
              <a:rPr lang="en-US" sz="1400" b="0" dirty="0">
                <a:solidFill>
                  <a:srgbClr val="74531F"/>
                </a:solidFill>
                <a:effectLst/>
                <a:latin typeface="Consolas" panose="020B0609020204030204" pitchFamily="49" charset="0"/>
              </a:rPr>
              <a:t>print</a:t>
            </a:r>
            <a:r>
              <a:rPr lang="en-US" sz="1400" b="0" dirty="0">
                <a:solidFill>
                  <a:srgbClr val="000000"/>
                </a:solidFill>
                <a:effectLst/>
                <a:latin typeface="Consolas" panose="020B0609020204030204" pitchFamily="49" charset="0"/>
              </a:rPr>
              <a:t>(</a:t>
            </a:r>
            <a:r>
              <a:rPr lang="en-US" sz="1400" b="0" dirty="0">
                <a:solidFill>
                  <a:srgbClr val="1F377F"/>
                </a:solidFill>
                <a:effectLst/>
                <a:latin typeface="Consolas" panose="020B0609020204030204" pitchFamily="49" charset="0"/>
              </a:rPr>
              <a:t>result</a:t>
            </a:r>
            <a:r>
              <a:rPr lang="en-US" sz="1400" b="0" dirty="0">
                <a:solidFill>
                  <a:srgbClr val="000000"/>
                </a:solidFill>
                <a:effectLst/>
                <a:latin typeface="Consolas" panose="020B0609020204030204" pitchFamily="49" charset="0"/>
              </a:rPr>
              <a:t>)</a:t>
            </a:r>
          </a:p>
        </p:txBody>
      </p:sp>
      <p:sp>
        <p:nvSpPr>
          <p:cNvPr id="8" name="文本框 7">
            <a:extLst>
              <a:ext uri="{FF2B5EF4-FFF2-40B4-BE49-F238E27FC236}">
                <a16:creationId xmlns:a16="http://schemas.microsoft.com/office/drawing/2014/main" id="{0FDB416A-AA91-D818-0F44-768D5FC10FDA}"/>
              </a:ext>
            </a:extLst>
          </p:cNvPr>
          <p:cNvSpPr txBox="1"/>
          <p:nvPr/>
        </p:nvSpPr>
        <p:spPr>
          <a:xfrm>
            <a:off x="7934632" y="5548383"/>
            <a:ext cx="4050890" cy="458629"/>
          </a:xfrm>
          <a:prstGeom prst="flowChartDocument">
            <a:avLst/>
          </a:prstGeom>
          <a:solidFill>
            <a:schemeClr val="accent4">
              <a:lumMod val="20000"/>
              <a:lumOff val="80000"/>
            </a:schemeClr>
          </a:solidFill>
          <a:ln>
            <a:solidFill>
              <a:schemeClr val="bg1">
                <a:lumMod val="85000"/>
              </a:schemeClr>
            </a:solidFill>
          </a:ln>
        </p:spPr>
        <p:txBody>
          <a:bodyPr wrap="square">
            <a:spAutoFit/>
          </a:bodyPr>
          <a:lstStyle/>
          <a:p>
            <a:pPr algn="ctr"/>
            <a:r>
              <a:rPr lang="en-US"/>
              <a:t>13-LLM-</a:t>
            </a:r>
            <a:r>
              <a:rPr lang="zh-CN" altLang="en-US"/>
              <a:t>数学问题</a:t>
            </a:r>
            <a:r>
              <a:rPr lang="en-US" altLang="zh-CN"/>
              <a:t>-</a:t>
            </a:r>
            <a:r>
              <a:rPr lang="en-US"/>
              <a:t>LangChain.ipynb</a:t>
            </a:r>
          </a:p>
        </p:txBody>
      </p:sp>
      <p:sp>
        <p:nvSpPr>
          <p:cNvPr id="2" name="灯片编号占位符 1">
            <a:extLst>
              <a:ext uri="{FF2B5EF4-FFF2-40B4-BE49-F238E27FC236}">
                <a16:creationId xmlns:a16="http://schemas.microsoft.com/office/drawing/2014/main" id="{BAC33ABE-AAF3-500D-30AA-CE0573E118AE}"/>
              </a:ext>
            </a:extLst>
          </p:cNvPr>
          <p:cNvSpPr>
            <a:spLocks noGrp="1"/>
          </p:cNvSpPr>
          <p:nvPr>
            <p:ph type="sldNum" sz="quarter" idx="12"/>
          </p:nvPr>
        </p:nvSpPr>
        <p:spPr/>
        <p:txBody>
          <a:bodyPr/>
          <a:lstStyle/>
          <a:p>
            <a:fld id="{EC78E7B1-3FC2-4821-B144-3AA6EF938D0A}" type="slidenum">
              <a:rPr lang="zh-CN" altLang="en-US" sz="1400" b="1" smtClean="0"/>
              <a:pPr/>
              <a:t>81</a:t>
            </a:fld>
            <a:r>
              <a:rPr lang="zh-CN" altLang="en-US"/>
              <a:t> </a:t>
            </a:r>
            <a:r>
              <a:rPr lang="en-US" altLang="zh-CN"/>
              <a:t>/ 82</a:t>
            </a:r>
            <a:endParaRPr lang="zh-CN" altLang="en-US" dirty="0"/>
          </a:p>
        </p:txBody>
      </p:sp>
      <p:sp>
        <p:nvSpPr>
          <p:cNvPr id="3" name="文本框 2">
            <a:extLst>
              <a:ext uri="{FF2B5EF4-FFF2-40B4-BE49-F238E27FC236}">
                <a16:creationId xmlns:a16="http://schemas.microsoft.com/office/drawing/2014/main" id="{F3F66026-08B9-4744-D690-2BD8D1F8092C}"/>
              </a:ext>
            </a:extLst>
          </p:cNvPr>
          <p:cNvSpPr txBox="1"/>
          <p:nvPr/>
        </p:nvSpPr>
        <p:spPr>
          <a:xfrm>
            <a:off x="8756160" y="2829343"/>
            <a:ext cx="2978640" cy="584775"/>
          </a:xfrm>
          <a:prstGeom prst="rect">
            <a:avLst/>
          </a:prstGeom>
          <a:solidFill>
            <a:schemeClr val="accent5">
              <a:lumMod val="20000"/>
              <a:lumOff val="80000"/>
            </a:schemeClr>
          </a:solidFill>
        </p:spPr>
        <p:txBody>
          <a:bodyPr wrap="square">
            <a:spAutoFit/>
          </a:bodyPr>
          <a:lstStyle/>
          <a:p>
            <a:pPr algn="ctr">
              <a:spcBef>
                <a:spcPts val="600"/>
              </a:spcBef>
              <a:spcAft>
                <a:spcPts val="600"/>
              </a:spcAft>
            </a:pPr>
            <a:r>
              <a:rPr lang="zh-CN" altLang="en-US" sz="3200" dirty="0"/>
              <a:t>上下文学习</a:t>
            </a:r>
            <a:endParaRPr lang="en-US" sz="3200" dirty="0"/>
          </a:p>
        </p:txBody>
      </p:sp>
    </p:spTree>
    <p:extLst>
      <p:ext uri="{BB962C8B-B14F-4D97-AF65-F5344CB8AC3E}">
        <p14:creationId xmlns:p14="http://schemas.microsoft.com/office/powerpoint/2010/main" val="388183573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F2864691-6607-CF83-4B9C-2B5521343A98}"/>
              </a:ext>
            </a:extLst>
          </p:cNvPr>
          <p:cNvSpPr>
            <a:spLocks noGrp="1"/>
          </p:cNvSpPr>
          <p:nvPr>
            <p:ph type="title"/>
          </p:nvPr>
        </p:nvSpPr>
        <p:spPr/>
        <p:txBody>
          <a:bodyPr/>
          <a:lstStyle/>
          <a:p>
            <a:r>
              <a:rPr lang="en-US" spc="0" dirty="0" err="1"/>
              <a:t>LangChain</a:t>
            </a:r>
            <a:r>
              <a:rPr lang="en-US" dirty="0"/>
              <a:t> </a:t>
            </a:r>
            <a:r>
              <a:rPr lang="zh-CN" altLang="en-US" dirty="0"/>
              <a:t>调用</a:t>
            </a:r>
            <a:r>
              <a:rPr lang="zh-CN" altLang="en-US" b="1" dirty="0"/>
              <a:t>计算器</a:t>
            </a:r>
            <a:r>
              <a:rPr lang="zh-CN" altLang="en-US" dirty="0"/>
              <a:t> 代码</a:t>
            </a:r>
            <a:endParaRPr lang="en-US" dirty="0"/>
          </a:p>
        </p:txBody>
      </p:sp>
      <p:sp>
        <p:nvSpPr>
          <p:cNvPr id="3" name="灯片编号占位符 2">
            <a:extLst>
              <a:ext uri="{FF2B5EF4-FFF2-40B4-BE49-F238E27FC236}">
                <a16:creationId xmlns:a16="http://schemas.microsoft.com/office/drawing/2014/main" id="{7C66C64B-523D-9F1B-BFF4-05320C984513}"/>
              </a:ext>
            </a:extLst>
          </p:cNvPr>
          <p:cNvSpPr>
            <a:spLocks noGrp="1"/>
          </p:cNvSpPr>
          <p:nvPr>
            <p:ph type="sldNum" sz="quarter" idx="12"/>
          </p:nvPr>
        </p:nvSpPr>
        <p:spPr/>
        <p:txBody>
          <a:bodyPr/>
          <a:lstStyle/>
          <a:p>
            <a:fld id="{EC78E7B1-3FC2-4821-B144-3AA6EF938D0A}" type="slidenum">
              <a:rPr lang="zh-CN" altLang="en-US" sz="1400" b="1" smtClean="0"/>
              <a:pPr/>
              <a:t>82</a:t>
            </a:fld>
            <a:r>
              <a:rPr lang="zh-CN" altLang="en-US"/>
              <a:t> </a:t>
            </a:r>
            <a:r>
              <a:rPr lang="en-US" altLang="zh-CN"/>
              <a:t>/ 82</a:t>
            </a:r>
            <a:endParaRPr lang="zh-CN" altLang="en-US" dirty="0"/>
          </a:p>
        </p:txBody>
      </p:sp>
      <p:sp>
        <p:nvSpPr>
          <p:cNvPr id="5" name="文本框 4">
            <a:extLst>
              <a:ext uri="{FF2B5EF4-FFF2-40B4-BE49-F238E27FC236}">
                <a16:creationId xmlns:a16="http://schemas.microsoft.com/office/drawing/2014/main" id="{91F7D7F3-3622-2FD2-1FD3-8367FF2A5985}"/>
              </a:ext>
            </a:extLst>
          </p:cNvPr>
          <p:cNvSpPr txBox="1"/>
          <p:nvPr/>
        </p:nvSpPr>
        <p:spPr>
          <a:xfrm>
            <a:off x="245808" y="924572"/>
            <a:ext cx="8023122" cy="5878532"/>
          </a:xfrm>
          <a:prstGeom prst="rect">
            <a:avLst/>
          </a:prstGeom>
          <a:noFill/>
        </p:spPr>
        <p:txBody>
          <a:bodyPr wrap="square">
            <a:spAutoFit/>
          </a:bodyPr>
          <a:lstStyle/>
          <a:p>
            <a:pPr>
              <a:buNone/>
            </a:pPr>
            <a:r>
              <a:rPr lang="en-US" sz="1400" b="0">
                <a:solidFill>
                  <a:srgbClr val="8F08C4"/>
                </a:solidFill>
                <a:effectLst/>
                <a:latin typeface="Consolas" panose="020B0609020204030204" pitchFamily="49" charset="0"/>
              </a:rPr>
              <a:t>from</a:t>
            </a:r>
            <a:r>
              <a:rPr lang="en-US" sz="1400" b="0">
                <a:solidFill>
                  <a:srgbClr val="000000"/>
                </a:solidFill>
                <a:effectLst/>
                <a:latin typeface="Consolas" panose="020B0609020204030204" pitchFamily="49" charset="0"/>
              </a:rPr>
              <a:t> langchain_community.llms </a:t>
            </a:r>
            <a:r>
              <a:rPr lang="en-US" sz="1400" b="0">
                <a:solidFill>
                  <a:srgbClr val="8F08C4"/>
                </a:solidFill>
                <a:effectLst/>
                <a:latin typeface="Consolas" panose="020B0609020204030204" pitchFamily="49" charset="0"/>
              </a:rPr>
              <a:t>import</a:t>
            </a:r>
            <a:r>
              <a:rPr lang="en-US" sz="1400" b="0">
                <a:solidFill>
                  <a:srgbClr val="000000"/>
                </a:solidFill>
                <a:effectLst/>
                <a:latin typeface="Consolas" panose="020B0609020204030204" pitchFamily="49" charset="0"/>
              </a:rPr>
              <a:t> Ollama  </a:t>
            </a:r>
            <a:r>
              <a:rPr lang="en-US" sz="1400" b="0">
                <a:solidFill>
                  <a:schemeClr val="bg1">
                    <a:lumMod val="50000"/>
                  </a:schemeClr>
                </a:solidFill>
                <a:effectLst/>
                <a:latin typeface="Consolas" panose="020B0609020204030204" pitchFamily="49" charset="0"/>
              </a:rPr>
              <a:t># </a:t>
            </a:r>
            <a:r>
              <a:rPr lang="zh-CN" altLang="en-US" sz="1400" b="0">
                <a:solidFill>
                  <a:schemeClr val="bg1">
                    <a:lumMod val="50000"/>
                  </a:schemeClr>
                </a:solidFill>
                <a:effectLst/>
                <a:latin typeface="Consolas" panose="020B0609020204030204" pitchFamily="49" charset="0"/>
              </a:rPr>
              <a:t>本地模型</a:t>
            </a:r>
          </a:p>
          <a:p>
            <a:pPr>
              <a:buNone/>
            </a:pPr>
            <a:r>
              <a:rPr lang="en-US" sz="1400" b="0">
                <a:solidFill>
                  <a:srgbClr val="8F08C4"/>
                </a:solidFill>
                <a:effectLst/>
                <a:latin typeface="Consolas" panose="020B0609020204030204" pitchFamily="49" charset="0"/>
              </a:rPr>
              <a:t>from</a:t>
            </a:r>
            <a:r>
              <a:rPr lang="en-US" sz="1400" b="0">
                <a:solidFill>
                  <a:srgbClr val="000000"/>
                </a:solidFill>
                <a:effectLst/>
                <a:latin typeface="Consolas" panose="020B0609020204030204" pitchFamily="49" charset="0"/>
              </a:rPr>
              <a:t> langchain.agents </a:t>
            </a:r>
            <a:r>
              <a:rPr lang="en-US" sz="1400" b="0">
                <a:solidFill>
                  <a:srgbClr val="8F08C4"/>
                </a:solidFill>
                <a:effectLst/>
                <a:latin typeface="Consolas" panose="020B0609020204030204" pitchFamily="49" charset="0"/>
              </a:rPr>
              <a:t>import</a:t>
            </a:r>
            <a:r>
              <a:rPr lang="en-US" sz="1400" b="0">
                <a:solidFill>
                  <a:srgbClr val="000000"/>
                </a:solidFill>
                <a:effectLst/>
                <a:latin typeface="Consolas" panose="020B0609020204030204" pitchFamily="49" charset="0"/>
              </a:rPr>
              <a:t> </a:t>
            </a:r>
            <a:r>
              <a:rPr lang="en-US" sz="1400" b="0">
                <a:solidFill>
                  <a:srgbClr val="74531F"/>
                </a:solidFill>
                <a:effectLst/>
                <a:latin typeface="Consolas" panose="020B0609020204030204" pitchFamily="49" charset="0"/>
              </a:rPr>
              <a:t>initialize_agent</a:t>
            </a:r>
            <a:r>
              <a:rPr lang="en-US" sz="1400" b="0">
                <a:solidFill>
                  <a:srgbClr val="000000"/>
                </a:solidFill>
                <a:effectLst/>
                <a:latin typeface="Consolas" panose="020B0609020204030204" pitchFamily="49" charset="0"/>
              </a:rPr>
              <a:t>, </a:t>
            </a:r>
            <a:r>
              <a:rPr lang="en-US" sz="1400" b="0">
                <a:solidFill>
                  <a:srgbClr val="2B91AF"/>
                </a:solidFill>
                <a:effectLst/>
                <a:latin typeface="Consolas" panose="020B0609020204030204" pitchFamily="49" charset="0"/>
              </a:rPr>
              <a:t>AgentType</a:t>
            </a:r>
            <a:endParaRPr lang="en-US" sz="1400" b="0">
              <a:solidFill>
                <a:srgbClr val="000000"/>
              </a:solidFill>
              <a:effectLst/>
              <a:latin typeface="Consolas" panose="020B0609020204030204" pitchFamily="49" charset="0"/>
            </a:endParaRPr>
          </a:p>
          <a:p>
            <a:pPr>
              <a:buNone/>
            </a:pPr>
            <a:r>
              <a:rPr lang="en-US" sz="1400" b="0">
                <a:solidFill>
                  <a:srgbClr val="8F08C4"/>
                </a:solidFill>
                <a:effectLst/>
                <a:latin typeface="Consolas" panose="020B0609020204030204" pitchFamily="49" charset="0"/>
              </a:rPr>
              <a:t>from</a:t>
            </a:r>
            <a:r>
              <a:rPr lang="en-US" sz="1400" b="0">
                <a:solidFill>
                  <a:srgbClr val="000000"/>
                </a:solidFill>
                <a:effectLst/>
                <a:latin typeface="Consolas" panose="020B0609020204030204" pitchFamily="49" charset="0"/>
              </a:rPr>
              <a:t> langchain.chains </a:t>
            </a:r>
            <a:r>
              <a:rPr lang="en-US" sz="1400" b="0">
                <a:solidFill>
                  <a:srgbClr val="8F08C4"/>
                </a:solidFill>
                <a:effectLst/>
                <a:latin typeface="Consolas" panose="020B0609020204030204" pitchFamily="49" charset="0"/>
              </a:rPr>
              <a:t>import</a:t>
            </a:r>
            <a:r>
              <a:rPr lang="en-US" sz="1400" b="0">
                <a:solidFill>
                  <a:srgbClr val="000000"/>
                </a:solidFill>
                <a:effectLst/>
                <a:latin typeface="Consolas" panose="020B0609020204030204" pitchFamily="49" charset="0"/>
              </a:rPr>
              <a:t> LLMMathChain</a:t>
            </a:r>
          </a:p>
          <a:p>
            <a:pPr>
              <a:buNone/>
            </a:pPr>
            <a:r>
              <a:rPr lang="en-US" sz="1400" b="0">
                <a:solidFill>
                  <a:srgbClr val="8F08C4"/>
                </a:solidFill>
                <a:effectLst/>
                <a:latin typeface="Consolas" panose="020B0609020204030204" pitchFamily="49" charset="0"/>
              </a:rPr>
              <a:t>from</a:t>
            </a:r>
            <a:r>
              <a:rPr lang="en-US" sz="1400" b="0">
                <a:solidFill>
                  <a:srgbClr val="000000"/>
                </a:solidFill>
                <a:effectLst/>
                <a:latin typeface="Consolas" panose="020B0609020204030204" pitchFamily="49" charset="0"/>
              </a:rPr>
              <a:t> langchain.tools </a:t>
            </a:r>
            <a:r>
              <a:rPr lang="en-US" sz="1400" b="0">
                <a:solidFill>
                  <a:srgbClr val="8F08C4"/>
                </a:solidFill>
                <a:effectLst/>
                <a:latin typeface="Consolas" panose="020B0609020204030204" pitchFamily="49" charset="0"/>
              </a:rPr>
              <a:t>import</a:t>
            </a:r>
            <a:r>
              <a:rPr lang="en-US" sz="1400" b="0">
                <a:solidFill>
                  <a:srgbClr val="000000"/>
                </a:solidFill>
                <a:effectLst/>
                <a:latin typeface="Consolas" panose="020B0609020204030204" pitchFamily="49" charset="0"/>
              </a:rPr>
              <a:t> </a:t>
            </a:r>
            <a:r>
              <a:rPr lang="en-US" sz="1400" b="0">
                <a:solidFill>
                  <a:srgbClr val="2B91AF"/>
                </a:solidFill>
                <a:effectLst/>
                <a:latin typeface="Consolas" panose="020B0609020204030204" pitchFamily="49" charset="0"/>
              </a:rPr>
              <a:t>Tool</a:t>
            </a:r>
            <a:endParaRPr lang="en-US" sz="1400" b="0">
              <a:solidFill>
                <a:srgbClr val="000000"/>
              </a:solidFill>
              <a:effectLst/>
              <a:latin typeface="Consolas" panose="020B0609020204030204" pitchFamily="49" charset="0"/>
            </a:endParaRPr>
          </a:p>
          <a:p>
            <a:pPr>
              <a:buNone/>
            </a:pPr>
            <a:br>
              <a:rPr lang="en-US" sz="1400" b="0">
                <a:solidFill>
                  <a:srgbClr val="000000"/>
                </a:solidFill>
                <a:effectLst/>
                <a:latin typeface="Consolas" panose="020B0609020204030204" pitchFamily="49" charset="0"/>
              </a:rPr>
            </a:br>
            <a:r>
              <a:rPr lang="en-US" sz="1400" b="0">
                <a:solidFill>
                  <a:schemeClr val="bg1">
                    <a:lumMod val="50000"/>
                  </a:schemeClr>
                </a:solidFill>
                <a:effectLst/>
                <a:latin typeface="Consolas" panose="020B0609020204030204" pitchFamily="49" charset="0"/>
              </a:rPr>
              <a:t># --- 1. Initialize the LLM ---</a:t>
            </a:r>
          </a:p>
          <a:p>
            <a:pPr>
              <a:buNone/>
            </a:pPr>
            <a:r>
              <a:rPr lang="en-US" sz="1400" b="1">
                <a:solidFill>
                  <a:schemeClr val="accent2"/>
                </a:solidFill>
                <a:effectLst/>
                <a:latin typeface="Consolas" panose="020B0609020204030204" pitchFamily="49" charset="0"/>
              </a:rPr>
              <a:t>llm</a:t>
            </a:r>
            <a:r>
              <a:rPr lang="en-US" sz="1400" b="0">
                <a:solidFill>
                  <a:srgbClr val="000000"/>
                </a:solidFill>
                <a:effectLst/>
                <a:latin typeface="Consolas" panose="020B0609020204030204" pitchFamily="49" charset="0"/>
              </a:rPr>
              <a:t> = Ollama(</a:t>
            </a:r>
            <a:r>
              <a:rPr lang="en-US" sz="1400" b="0">
                <a:solidFill>
                  <a:srgbClr val="808080"/>
                </a:solidFill>
                <a:effectLst/>
                <a:latin typeface="Consolas" panose="020B0609020204030204" pitchFamily="49" charset="0"/>
              </a:rPr>
              <a:t>model</a:t>
            </a:r>
            <a:r>
              <a:rPr lang="en-US" sz="1400" b="0">
                <a:solidFill>
                  <a:srgbClr val="000000"/>
                </a:solidFill>
                <a:effectLst/>
                <a:latin typeface="Consolas" panose="020B0609020204030204" pitchFamily="49" charset="0"/>
              </a:rPr>
              <a:t>=</a:t>
            </a:r>
            <a:r>
              <a:rPr lang="en-US" sz="1400" b="0">
                <a:solidFill>
                  <a:srgbClr val="E21F1F"/>
                </a:solidFill>
                <a:effectLst/>
                <a:latin typeface="Consolas" panose="020B0609020204030204" pitchFamily="49" charset="0"/>
              </a:rPr>
              <a:t>"</a:t>
            </a:r>
            <a:r>
              <a:rPr lang="en-US" sz="1400" b="0">
                <a:solidFill>
                  <a:srgbClr val="A31515"/>
                </a:solidFill>
                <a:effectLst/>
                <a:latin typeface="Consolas" panose="020B0609020204030204" pitchFamily="49" charset="0"/>
              </a:rPr>
              <a:t>qwen2.5:3b</a:t>
            </a:r>
            <a:r>
              <a:rPr lang="en-US" sz="1400" b="0">
                <a:solidFill>
                  <a:srgbClr val="E21F1F"/>
                </a:solidFill>
                <a:effectLst/>
                <a:latin typeface="Consolas" panose="020B0609020204030204" pitchFamily="49" charset="0"/>
              </a:rPr>
              <a:t>"</a:t>
            </a:r>
            <a:r>
              <a:rPr lang="en-US" sz="1400" b="0">
                <a:solidFill>
                  <a:srgbClr val="000000"/>
                </a:solidFill>
                <a:effectLst/>
                <a:latin typeface="Consolas" panose="020B0609020204030204" pitchFamily="49" charset="0"/>
              </a:rPr>
              <a:t>, </a:t>
            </a:r>
            <a:r>
              <a:rPr lang="en-US" sz="1400" b="0">
                <a:solidFill>
                  <a:srgbClr val="808080"/>
                </a:solidFill>
                <a:effectLst/>
                <a:latin typeface="Consolas" panose="020B0609020204030204" pitchFamily="49" charset="0"/>
              </a:rPr>
              <a:t>base_url</a:t>
            </a:r>
            <a:r>
              <a:rPr lang="en-US" sz="1400" b="0">
                <a:solidFill>
                  <a:srgbClr val="000000"/>
                </a:solidFill>
                <a:effectLst/>
                <a:latin typeface="Consolas" panose="020B0609020204030204" pitchFamily="49" charset="0"/>
              </a:rPr>
              <a:t>=</a:t>
            </a:r>
            <a:r>
              <a:rPr lang="en-US" sz="1400" b="0">
                <a:solidFill>
                  <a:srgbClr val="E21F1F"/>
                </a:solidFill>
                <a:effectLst/>
                <a:latin typeface="Consolas" panose="020B0609020204030204" pitchFamily="49" charset="0"/>
              </a:rPr>
              <a:t>"</a:t>
            </a:r>
            <a:r>
              <a:rPr lang="en-US" sz="1400" b="0">
                <a:solidFill>
                  <a:srgbClr val="A31515"/>
                </a:solidFill>
                <a:effectLst/>
                <a:latin typeface="Consolas" panose="020B0609020204030204" pitchFamily="49" charset="0"/>
              </a:rPr>
              <a:t>http://localhost:11434</a:t>
            </a:r>
            <a:r>
              <a:rPr lang="en-US" sz="1400" b="0">
                <a:solidFill>
                  <a:srgbClr val="E21F1F"/>
                </a:solidFill>
                <a:effectLst/>
                <a:latin typeface="Consolas" panose="020B0609020204030204" pitchFamily="49" charset="0"/>
              </a:rPr>
              <a:t>"</a:t>
            </a:r>
            <a:r>
              <a:rPr lang="en-US" sz="1400" b="0">
                <a:solidFill>
                  <a:srgbClr val="000000"/>
                </a:solidFill>
                <a:effectLst/>
                <a:latin typeface="Consolas" panose="020B0609020204030204" pitchFamily="49" charset="0"/>
              </a:rPr>
              <a:t>)  </a:t>
            </a:r>
          </a:p>
          <a:p>
            <a:pPr>
              <a:buNone/>
            </a:pPr>
            <a:br>
              <a:rPr lang="en-US" sz="1000" b="0">
                <a:solidFill>
                  <a:srgbClr val="000000"/>
                </a:solidFill>
                <a:effectLst/>
                <a:latin typeface="Consolas" panose="020B0609020204030204" pitchFamily="49" charset="0"/>
              </a:rPr>
            </a:br>
            <a:r>
              <a:rPr lang="en-US" sz="1400" b="0">
                <a:solidFill>
                  <a:schemeClr val="bg1">
                    <a:lumMod val="50000"/>
                  </a:schemeClr>
                </a:solidFill>
                <a:effectLst/>
                <a:latin typeface="Consolas" panose="020B0609020204030204" pitchFamily="49" charset="0"/>
              </a:rPr>
              <a:t># --- 2. Define Tools ---</a:t>
            </a:r>
          </a:p>
          <a:p>
            <a:pPr>
              <a:buNone/>
            </a:pPr>
            <a:r>
              <a:rPr lang="en-US" sz="1400" b="0">
                <a:solidFill>
                  <a:srgbClr val="1F377F"/>
                </a:solidFill>
                <a:effectLst/>
                <a:latin typeface="Consolas" panose="020B0609020204030204" pitchFamily="49" charset="0"/>
              </a:rPr>
              <a:t>math_chain</a:t>
            </a:r>
            <a:r>
              <a:rPr lang="en-US" sz="1400" b="0">
                <a:solidFill>
                  <a:srgbClr val="000000"/>
                </a:solidFill>
                <a:effectLst/>
                <a:latin typeface="Consolas" panose="020B0609020204030204" pitchFamily="49" charset="0"/>
              </a:rPr>
              <a:t> = LLMMathChain.from_llm(</a:t>
            </a:r>
            <a:r>
              <a:rPr lang="en-US" sz="1400" b="0">
                <a:solidFill>
                  <a:srgbClr val="808080"/>
                </a:solidFill>
                <a:effectLst/>
                <a:latin typeface="Consolas" panose="020B0609020204030204" pitchFamily="49" charset="0"/>
              </a:rPr>
              <a:t>llm</a:t>
            </a:r>
            <a:r>
              <a:rPr lang="en-US" sz="1400" b="0">
                <a:solidFill>
                  <a:srgbClr val="000000"/>
                </a:solidFill>
                <a:effectLst/>
                <a:latin typeface="Consolas" panose="020B0609020204030204" pitchFamily="49" charset="0"/>
              </a:rPr>
              <a:t>=</a:t>
            </a:r>
            <a:r>
              <a:rPr lang="en-US" sz="1400" b="0">
                <a:solidFill>
                  <a:srgbClr val="1F377F"/>
                </a:solidFill>
                <a:effectLst/>
                <a:latin typeface="Consolas" panose="020B0609020204030204" pitchFamily="49" charset="0"/>
              </a:rPr>
              <a:t>llm</a:t>
            </a:r>
            <a:r>
              <a:rPr lang="en-US" sz="1400" b="0">
                <a:solidFill>
                  <a:srgbClr val="000000"/>
                </a:solidFill>
                <a:effectLst/>
                <a:latin typeface="Consolas" panose="020B0609020204030204" pitchFamily="49" charset="0"/>
              </a:rPr>
              <a:t>, </a:t>
            </a:r>
            <a:r>
              <a:rPr lang="en-US" sz="1400" b="0">
                <a:solidFill>
                  <a:srgbClr val="808080"/>
                </a:solidFill>
                <a:effectLst/>
                <a:latin typeface="Consolas" panose="020B0609020204030204" pitchFamily="49" charset="0"/>
              </a:rPr>
              <a:t>verbose</a:t>
            </a:r>
            <a:r>
              <a:rPr lang="en-US" sz="1400" b="0">
                <a:solidFill>
                  <a:srgbClr val="000000"/>
                </a:solidFill>
                <a:effectLst/>
                <a:latin typeface="Consolas" panose="020B0609020204030204" pitchFamily="49" charset="0"/>
              </a:rPr>
              <a:t>=True)</a:t>
            </a:r>
          </a:p>
          <a:p>
            <a:pPr>
              <a:buNone/>
            </a:pPr>
            <a:r>
              <a:rPr lang="en-US" sz="1400" b="1">
                <a:solidFill>
                  <a:schemeClr val="accent2"/>
                </a:solidFill>
                <a:effectLst/>
                <a:latin typeface="Consolas" panose="020B0609020204030204" pitchFamily="49" charset="0"/>
              </a:rPr>
              <a:t>calculator_tool </a:t>
            </a:r>
            <a:r>
              <a:rPr lang="en-US" sz="1400" b="0">
                <a:solidFill>
                  <a:srgbClr val="000000"/>
                </a:solidFill>
                <a:effectLst/>
                <a:latin typeface="Consolas" panose="020B0609020204030204" pitchFamily="49" charset="0"/>
              </a:rPr>
              <a:t>= </a:t>
            </a:r>
            <a:r>
              <a:rPr lang="en-US" sz="1400" b="0">
                <a:solidFill>
                  <a:srgbClr val="2B91AF"/>
                </a:solidFill>
                <a:effectLst/>
                <a:latin typeface="Consolas" panose="020B0609020204030204" pitchFamily="49" charset="0"/>
              </a:rPr>
              <a:t>Tool</a:t>
            </a:r>
            <a:r>
              <a:rPr lang="en-US" sz="1400" b="0">
                <a:solidFill>
                  <a:srgbClr val="000000"/>
                </a:solidFill>
                <a:effectLst/>
                <a:latin typeface="Consolas" panose="020B0609020204030204" pitchFamily="49" charset="0"/>
              </a:rPr>
              <a:t>(</a:t>
            </a:r>
            <a:r>
              <a:rPr lang="en-US" sz="1400" b="0">
                <a:solidFill>
                  <a:srgbClr val="808080"/>
                </a:solidFill>
                <a:effectLst/>
                <a:latin typeface="Consolas" panose="020B0609020204030204" pitchFamily="49" charset="0"/>
              </a:rPr>
              <a:t>name</a:t>
            </a:r>
            <a:r>
              <a:rPr lang="en-US" sz="1400" b="0">
                <a:solidFill>
                  <a:srgbClr val="000000"/>
                </a:solidFill>
                <a:effectLst/>
                <a:latin typeface="Consolas" panose="020B0609020204030204" pitchFamily="49" charset="0"/>
              </a:rPr>
              <a:t>=</a:t>
            </a:r>
            <a:r>
              <a:rPr lang="en-US" sz="1400" b="0">
                <a:solidFill>
                  <a:srgbClr val="E21F1F"/>
                </a:solidFill>
                <a:effectLst/>
                <a:latin typeface="Consolas" panose="020B0609020204030204" pitchFamily="49" charset="0"/>
              </a:rPr>
              <a:t>"</a:t>
            </a:r>
            <a:r>
              <a:rPr lang="en-US" sz="1400" b="0">
                <a:solidFill>
                  <a:srgbClr val="A31515"/>
                </a:solidFill>
                <a:effectLst/>
                <a:latin typeface="Consolas" panose="020B0609020204030204" pitchFamily="49" charset="0"/>
              </a:rPr>
              <a:t>Calculator</a:t>
            </a:r>
            <a:r>
              <a:rPr lang="en-US" sz="1400" b="0">
                <a:solidFill>
                  <a:srgbClr val="E21F1F"/>
                </a:solidFill>
                <a:effectLst/>
                <a:latin typeface="Consolas" panose="020B0609020204030204" pitchFamily="49" charset="0"/>
              </a:rPr>
              <a:t>"</a:t>
            </a:r>
            <a:r>
              <a:rPr lang="en-US" sz="1400" b="0">
                <a:solidFill>
                  <a:srgbClr val="000000"/>
                </a:solidFill>
                <a:effectLst/>
                <a:latin typeface="Consolas" panose="020B0609020204030204" pitchFamily="49" charset="0"/>
              </a:rPr>
              <a:t>,</a:t>
            </a:r>
          </a:p>
          <a:p>
            <a:pPr>
              <a:buNone/>
            </a:pPr>
            <a:r>
              <a:rPr lang="en-US" sz="1400" b="0">
                <a:solidFill>
                  <a:srgbClr val="000000"/>
                </a:solidFill>
                <a:effectLst/>
                <a:latin typeface="Consolas" panose="020B0609020204030204" pitchFamily="49" charset="0"/>
              </a:rPr>
              <a:t>    </a:t>
            </a:r>
            <a:r>
              <a:rPr lang="en-US" sz="1400">
                <a:solidFill>
                  <a:srgbClr val="000000"/>
                </a:solidFill>
                <a:latin typeface="Consolas" panose="020B0609020204030204" pitchFamily="49" charset="0"/>
              </a:rPr>
              <a:t>   </a:t>
            </a:r>
            <a:r>
              <a:rPr lang="en-US" sz="1400" b="0">
                <a:solidFill>
                  <a:srgbClr val="808080"/>
                </a:solidFill>
                <a:effectLst/>
                <a:latin typeface="Consolas" panose="020B0609020204030204" pitchFamily="49" charset="0"/>
              </a:rPr>
              <a:t>func</a:t>
            </a:r>
            <a:r>
              <a:rPr lang="en-US" sz="1400" b="0">
                <a:solidFill>
                  <a:srgbClr val="000000"/>
                </a:solidFill>
                <a:effectLst/>
                <a:latin typeface="Consolas" panose="020B0609020204030204" pitchFamily="49" charset="0"/>
              </a:rPr>
              <a:t>=</a:t>
            </a:r>
            <a:r>
              <a:rPr lang="en-US" sz="1400" b="0">
                <a:solidFill>
                  <a:srgbClr val="1F377F"/>
                </a:solidFill>
                <a:effectLst/>
                <a:latin typeface="Consolas" panose="020B0609020204030204" pitchFamily="49" charset="0"/>
              </a:rPr>
              <a:t>math_chain</a:t>
            </a:r>
            <a:r>
              <a:rPr lang="en-US" sz="1400" b="0">
                <a:solidFill>
                  <a:srgbClr val="000000"/>
                </a:solidFill>
                <a:effectLst/>
                <a:latin typeface="Consolas" panose="020B0609020204030204" pitchFamily="49" charset="0"/>
              </a:rPr>
              <a:t>.run,</a:t>
            </a:r>
          </a:p>
          <a:p>
            <a:pPr>
              <a:buNone/>
            </a:pPr>
            <a:r>
              <a:rPr lang="en-US" sz="1400" b="0">
                <a:solidFill>
                  <a:srgbClr val="000000"/>
                </a:solidFill>
                <a:effectLst/>
                <a:latin typeface="Consolas" panose="020B0609020204030204" pitchFamily="49" charset="0"/>
              </a:rPr>
              <a:t>       </a:t>
            </a:r>
            <a:r>
              <a:rPr lang="en-US" sz="1400" b="0">
                <a:solidFill>
                  <a:srgbClr val="808080"/>
                </a:solidFill>
                <a:effectLst/>
                <a:latin typeface="Consolas" panose="020B0609020204030204" pitchFamily="49" charset="0"/>
              </a:rPr>
              <a:t>description</a:t>
            </a:r>
            <a:r>
              <a:rPr lang="en-US" sz="1400" b="0">
                <a:solidFill>
                  <a:srgbClr val="000000"/>
                </a:solidFill>
                <a:effectLst/>
                <a:latin typeface="Consolas" panose="020B0609020204030204" pitchFamily="49" charset="0"/>
              </a:rPr>
              <a:t>=</a:t>
            </a:r>
            <a:r>
              <a:rPr lang="en-US" sz="1400" b="0">
                <a:solidFill>
                  <a:srgbClr val="E21F1F"/>
                </a:solidFill>
                <a:effectLst/>
                <a:latin typeface="Consolas" panose="020B0609020204030204" pitchFamily="49" charset="0"/>
              </a:rPr>
              <a:t>"</a:t>
            </a:r>
            <a:r>
              <a:rPr lang="en-US" sz="1400" b="0">
                <a:solidFill>
                  <a:srgbClr val="A31515"/>
                </a:solidFill>
                <a:effectLst/>
                <a:latin typeface="Consolas" panose="020B0609020204030204" pitchFamily="49" charset="0"/>
              </a:rPr>
              <a:t>Useful for when you need to answer questions</a:t>
            </a:r>
            <a:br>
              <a:rPr lang="en-US" sz="1400">
                <a:solidFill>
                  <a:srgbClr val="A31515"/>
                </a:solidFill>
                <a:latin typeface="Consolas" panose="020B0609020204030204" pitchFamily="49" charset="0"/>
              </a:rPr>
            </a:br>
            <a:r>
              <a:rPr lang="en-US" sz="1400" b="0">
                <a:solidFill>
                  <a:srgbClr val="A31515"/>
                </a:solidFill>
                <a:effectLst/>
                <a:latin typeface="Consolas" panose="020B0609020204030204" pitchFamily="49" charset="0"/>
              </a:rPr>
              <a:t>about math, calculations, or numbers. </a:t>
            </a:r>
            <a:br>
              <a:rPr lang="en-US" sz="1400" b="0">
                <a:solidFill>
                  <a:srgbClr val="A31515"/>
                </a:solidFill>
                <a:effectLst/>
                <a:latin typeface="Consolas" panose="020B0609020204030204" pitchFamily="49" charset="0"/>
              </a:rPr>
            </a:br>
            <a:r>
              <a:rPr lang="en-US" sz="1400" b="0">
                <a:solidFill>
                  <a:srgbClr val="A31515"/>
                </a:solidFill>
                <a:effectLst/>
                <a:latin typeface="Consolas" panose="020B0609020204030204" pitchFamily="49" charset="0"/>
              </a:rPr>
              <a:t>Input should be a fully formed mathematical question as a string.</a:t>
            </a:r>
            <a:r>
              <a:rPr lang="en-US" sz="1400" b="0">
                <a:solidFill>
                  <a:srgbClr val="E21F1F"/>
                </a:solidFill>
                <a:effectLst/>
                <a:latin typeface="Consolas" panose="020B0609020204030204" pitchFamily="49" charset="0"/>
              </a:rPr>
              <a:t>"</a:t>
            </a:r>
            <a:r>
              <a:rPr lang="en-US" sz="1400" b="0">
                <a:solidFill>
                  <a:srgbClr val="000000"/>
                </a:solidFill>
                <a:effectLst/>
                <a:latin typeface="Consolas" panose="020B0609020204030204" pitchFamily="49" charset="0"/>
              </a:rPr>
              <a:t>,)</a:t>
            </a:r>
          </a:p>
          <a:p>
            <a:pPr>
              <a:buNone/>
            </a:pPr>
            <a:br>
              <a:rPr lang="en-US" sz="1000" b="0">
                <a:solidFill>
                  <a:srgbClr val="000000"/>
                </a:solidFill>
                <a:effectLst/>
                <a:latin typeface="Consolas" panose="020B0609020204030204" pitchFamily="49" charset="0"/>
              </a:rPr>
            </a:br>
            <a:r>
              <a:rPr lang="en-US" sz="1400" b="0">
                <a:solidFill>
                  <a:schemeClr val="bg1">
                    <a:lumMod val="50000"/>
                  </a:schemeClr>
                </a:solidFill>
                <a:effectLst/>
                <a:latin typeface="Consolas" panose="020B0609020204030204" pitchFamily="49" charset="0"/>
              </a:rPr>
              <a:t># --- 3. Create a list of tools for the agent ---</a:t>
            </a:r>
          </a:p>
          <a:p>
            <a:pPr>
              <a:buNone/>
            </a:pPr>
            <a:r>
              <a:rPr lang="en-US" sz="1400" b="0">
                <a:solidFill>
                  <a:srgbClr val="1F377F"/>
                </a:solidFill>
                <a:effectLst/>
                <a:latin typeface="Consolas" panose="020B0609020204030204" pitchFamily="49" charset="0"/>
              </a:rPr>
              <a:t>tools</a:t>
            </a:r>
            <a:r>
              <a:rPr lang="en-US" sz="1400" b="0">
                <a:solidFill>
                  <a:srgbClr val="000000"/>
                </a:solidFill>
                <a:effectLst/>
                <a:latin typeface="Consolas" panose="020B0609020204030204" pitchFamily="49" charset="0"/>
              </a:rPr>
              <a:t> = [</a:t>
            </a:r>
            <a:r>
              <a:rPr lang="en-US" sz="1400" b="1">
                <a:solidFill>
                  <a:schemeClr val="accent2"/>
                </a:solidFill>
                <a:effectLst/>
                <a:latin typeface="Consolas" panose="020B0609020204030204" pitchFamily="49" charset="0"/>
              </a:rPr>
              <a:t>calculator_tool</a:t>
            </a:r>
            <a:r>
              <a:rPr lang="en-US" sz="1400" b="0">
                <a:solidFill>
                  <a:srgbClr val="000000"/>
                </a:solidFill>
                <a:effectLst/>
                <a:latin typeface="Consolas" panose="020B0609020204030204" pitchFamily="49" charset="0"/>
              </a:rPr>
              <a:t>]</a:t>
            </a:r>
          </a:p>
          <a:p>
            <a:pPr>
              <a:buNone/>
            </a:pPr>
            <a:br>
              <a:rPr lang="en-US" sz="1000" b="0">
                <a:solidFill>
                  <a:srgbClr val="000000"/>
                </a:solidFill>
                <a:effectLst/>
                <a:latin typeface="Consolas" panose="020B0609020204030204" pitchFamily="49" charset="0"/>
              </a:rPr>
            </a:br>
            <a:r>
              <a:rPr lang="en-US" sz="1400" b="0">
                <a:solidFill>
                  <a:schemeClr val="bg1">
                    <a:lumMod val="50000"/>
                  </a:schemeClr>
                </a:solidFill>
                <a:effectLst/>
                <a:latin typeface="Consolas" panose="020B0609020204030204" pitchFamily="49" charset="0"/>
              </a:rPr>
              <a:t># --- 4. Initialize the Agent ---</a:t>
            </a:r>
          </a:p>
          <a:p>
            <a:pPr>
              <a:buNone/>
            </a:pPr>
            <a:r>
              <a:rPr lang="en-US" sz="1400" b="1">
                <a:solidFill>
                  <a:schemeClr val="accent2"/>
                </a:solidFill>
                <a:effectLst/>
                <a:latin typeface="Consolas" panose="020B0609020204030204" pitchFamily="49" charset="0"/>
              </a:rPr>
              <a:t>agent</a:t>
            </a:r>
            <a:r>
              <a:rPr lang="en-US" sz="1400" b="0">
                <a:solidFill>
                  <a:srgbClr val="000000"/>
                </a:solidFill>
                <a:effectLst/>
                <a:latin typeface="Consolas" panose="020B0609020204030204" pitchFamily="49" charset="0"/>
              </a:rPr>
              <a:t> = </a:t>
            </a:r>
            <a:r>
              <a:rPr lang="en-US" sz="1400" b="0">
                <a:solidFill>
                  <a:srgbClr val="74531F"/>
                </a:solidFill>
                <a:effectLst/>
                <a:latin typeface="Consolas" panose="020B0609020204030204" pitchFamily="49" charset="0"/>
              </a:rPr>
              <a:t>initialize_agent</a:t>
            </a:r>
            <a:r>
              <a:rPr lang="en-US" sz="1400" b="0">
                <a:solidFill>
                  <a:srgbClr val="000000"/>
                </a:solidFill>
                <a:effectLst/>
                <a:latin typeface="Consolas" panose="020B0609020204030204" pitchFamily="49" charset="0"/>
              </a:rPr>
              <a:t>(</a:t>
            </a:r>
            <a:r>
              <a:rPr lang="en-US" sz="1400" b="0">
                <a:solidFill>
                  <a:srgbClr val="1F377F"/>
                </a:solidFill>
                <a:effectLst/>
                <a:latin typeface="Consolas" panose="020B0609020204030204" pitchFamily="49" charset="0"/>
              </a:rPr>
              <a:t>tools</a:t>
            </a:r>
            <a:r>
              <a:rPr lang="en-US" sz="1400" b="0">
                <a:solidFill>
                  <a:srgbClr val="000000"/>
                </a:solidFill>
                <a:effectLst/>
                <a:latin typeface="Consolas" panose="020B0609020204030204" pitchFamily="49" charset="0"/>
              </a:rPr>
              <a:t>, </a:t>
            </a:r>
            <a:r>
              <a:rPr lang="en-US" sz="1400" b="1">
                <a:solidFill>
                  <a:schemeClr val="accent2"/>
                </a:solidFill>
                <a:effectLst/>
                <a:latin typeface="Consolas" panose="020B0609020204030204" pitchFamily="49" charset="0"/>
              </a:rPr>
              <a:t>llm</a:t>
            </a:r>
            <a:r>
              <a:rPr lang="en-US" sz="1400" b="0">
                <a:solidFill>
                  <a:srgbClr val="000000"/>
                </a:solidFill>
                <a:effectLst/>
                <a:latin typeface="Consolas" panose="020B0609020204030204" pitchFamily="49" charset="0"/>
              </a:rPr>
              <a:t>,</a:t>
            </a:r>
          </a:p>
          <a:p>
            <a:pPr>
              <a:buNone/>
            </a:pPr>
            <a:r>
              <a:rPr lang="en-US" sz="1400" b="0">
                <a:solidFill>
                  <a:srgbClr val="000000"/>
                </a:solidFill>
                <a:effectLst/>
                <a:latin typeface="Consolas" panose="020B0609020204030204" pitchFamily="49" charset="0"/>
              </a:rPr>
              <a:t>    </a:t>
            </a:r>
            <a:r>
              <a:rPr lang="en-US" sz="1400" b="0">
                <a:solidFill>
                  <a:srgbClr val="808080"/>
                </a:solidFill>
                <a:effectLst/>
                <a:latin typeface="Consolas" panose="020B0609020204030204" pitchFamily="49" charset="0"/>
              </a:rPr>
              <a:t>agent</a:t>
            </a:r>
            <a:r>
              <a:rPr lang="en-US" sz="1400" b="0">
                <a:solidFill>
                  <a:srgbClr val="000000"/>
                </a:solidFill>
                <a:effectLst/>
                <a:latin typeface="Consolas" panose="020B0609020204030204" pitchFamily="49" charset="0"/>
              </a:rPr>
              <a:t>=</a:t>
            </a:r>
            <a:r>
              <a:rPr lang="en-US" sz="1400" b="0">
                <a:solidFill>
                  <a:srgbClr val="2B91AF"/>
                </a:solidFill>
                <a:effectLst/>
                <a:latin typeface="Consolas" panose="020B0609020204030204" pitchFamily="49" charset="0"/>
              </a:rPr>
              <a:t>AgentType</a:t>
            </a:r>
            <a:r>
              <a:rPr lang="en-US" sz="1400" b="0">
                <a:solidFill>
                  <a:srgbClr val="000000"/>
                </a:solidFill>
                <a:effectLst/>
                <a:latin typeface="Consolas" panose="020B0609020204030204" pitchFamily="49" charset="0"/>
              </a:rPr>
              <a:t>.ZERO_SHOT_REACT_DESCRIPTION,</a:t>
            </a:r>
          </a:p>
          <a:p>
            <a:pPr>
              <a:buNone/>
            </a:pPr>
            <a:r>
              <a:rPr lang="en-US" sz="1400" b="0">
                <a:solidFill>
                  <a:srgbClr val="000000"/>
                </a:solidFill>
                <a:effectLst/>
                <a:latin typeface="Consolas" panose="020B0609020204030204" pitchFamily="49" charset="0"/>
              </a:rPr>
              <a:t>    </a:t>
            </a:r>
            <a:r>
              <a:rPr lang="en-US" sz="1400" b="0">
                <a:solidFill>
                  <a:srgbClr val="808080"/>
                </a:solidFill>
                <a:effectLst/>
                <a:latin typeface="Consolas" panose="020B0609020204030204" pitchFamily="49" charset="0"/>
              </a:rPr>
              <a:t>verbose</a:t>
            </a:r>
            <a:r>
              <a:rPr lang="en-US" sz="1400" b="0">
                <a:solidFill>
                  <a:srgbClr val="000000"/>
                </a:solidFill>
                <a:effectLst/>
                <a:latin typeface="Consolas" panose="020B0609020204030204" pitchFamily="49" charset="0"/>
              </a:rPr>
              <a:t>=True,   </a:t>
            </a:r>
            <a:r>
              <a:rPr lang="en-US" sz="1400" b="0">
                <a:solidFill>
                  <a:srgbClr val="808080"/>
                </a:solidFill>
                <a:effectLst/>
                <a:latin typeface="Consolas" panose="020B0609020204030204" pitchFamily="49" charset="0"/>
              </a:rPr>
              <a:t>handle_parsing_errors</a:t>
            </a:r>
            <a:r>
              <a:rPr lang="en-US" sz="1400" b="0">
                <a:solidFill>
                  <a:srgbClr val="000000"/>
                </a:solidFill>
                <a:effectLst/>
                <a:latin typeface="Consolas" panose="020B0609020204030204" pitchFamily="49" charset="0"/>
              </a:rPr>
              <a:t>=True  )</a:t>
            </a:r>
          </a:p>
          <a:p>
            <a:pPr>
              <a:buNone/>
            </a:pPr>
            <a:br>
              <a:rPr lang="en-US" sz="1000" b="0">
                <a:solidFill>
                  <a:srgbClr val="000000"/>
                </a:solidFill>
                <a:effectLst/>
                <a:latin typeface="Consolas" panose="020B0609020204030204" pitchFamily="49" charset="0"/>
              </a:rPr>
            </a:br>
            <a:r>
              <a:rPr lang="en-US" sz="1400" b="0">
                <a:solidFill>
                  <a:schemeClr val="bg1">
                    <a:lumMod val="50000"/>
                  </a:schemeClr>
                </a:solidFill>
                <a:effectLst/>
                <a:latin typeface="Consolas" panose="020B0609020204030204" pitchFamily="49" charset="0"/>
              </a:rPr>
              <a:t># --- 5. Run the Agent ---</a:t>
            </a:r>
          </a:p>
          <a:p>
            <a:pPr>
              <a:buNone/>
            </a:pPr>
            <a:r>
              <a:rPr lang="en-US" sz="1400" b="0">
                <a:solidFill>
                  <a:srgbClr val="1F377F"/>
                </a:solidFill>
                <a:effectLst/>
                <a:latin typeface="Consolas" panose="020B0609020204030204" pitchFamily="49" charset="0"/>
              </a:rPr>
              <a:t>query</a:t>
            </a:r>
            <a:r>
              <a:rPr lang="en-US" sz="1400" b="0">
                <a:solidFill>
                  <a:srgbClr val="000000"/>
                </a:solidFill>
                <a:effectLst/>
                <a:latin typeface="Consolas" panose="020B0609020204030204" pitchFamily="49" charset="0"/>
              </a:rPr>
              <a:t> = </a:t>
            </a:r>
            <a:r>
              <a:rPr lang="en-US" sz="1400" b="0">
                <a:solidFill>
                  <a:srgbClr val="E21F1F"/>
                </a:solidFill>
                <a:effectLst/>
                <a:latin typeface="Consolas" panose="020B0609020204030204" pitchFamily="49" charset="0"/>
              </a:rPr>
              <a:t>"</a:t>
            </a:r>
            <a:r>
              <a:rPr lang="en-US" sz="1400" b="0" i="1">
                <a:solidFill>
                  <a:srgbClr val="FF0000"/>
                </a:solidFill>
                <a:effectLst/>
                <a:latin typeface="Consolas" panose="020B0609020204030204" pitchFamily="49" charset="0"/>
              </a:rPr>
              <a:t>What is 15 multiplied by 3.14?</a:t>
            </a:r>
            <a:r>
              <a:rPr lang="en-US" sz="1400" b="0">
                <a:solidFill>
                  <a:srgbClr val="E21F1F"/>
                </a:solidFill>
                <a:effectLst/>
                <a:latin typeface="Consolas" panose="020B0609020204030204" pitchFamily="49" charset="0"/>
              </a:rPr>
              <a:t>"</a:t>
            </a:r>
            <a:endParaRPr lang="en-US" sz="1400" b="0">
              <a:solidFill>
                <a:srgbClr val="000000"/>
              </a:solidFill>
              <a:effectLst/>
              <a:latin typeface="Consolas" panose="020B0609020204030204" pitchFamily="49" charset="0"/>
            </a:endParaRPr>
          </a:p>
          <a:p>
            <a:pPr>
              <a:buNone/>
            </a:pPr>
            <a:r>
              <a:rPr lang="en-US" sz="1400" b="0">
                <a:solidFill>
                  <a:srgbClr val="1F377F"/>
                </a:solidFill>
                <a:effectLst/>
                <a:latin typeface="Consolas" panose="020B0609020204030204" pitchFamily="49" charset="0"/>
              </a:rPr>
              <a:t>response</a:t>
            </a:r>
            <a:r>
              <a:rPr lang="en-US" sz="1400" b="0">
                <a:solidFill>
                  <a:srgbClr val="000000"/>
                </a:solidFill>
                <a:effectLst/>
                <a:latin typeface="Consolas" panose="020B0609020204030204" pitchFamily="49" charset="0"/>
              </a:rPr>
              <a:t> = </a:t>
            </a:r>
            <a:r>
              <a:rPr lang="en-US" sz="1400" b="1">
                <a:solidFill>
                  <a:schemeClr val="accent2"/>
                </a:solidFill>
                <a:effectLst/>
                <a:latin typeface="Consolas" panose="020B0609020204030204" pitchFamily="49" charset="0"/>
              </a:rPr>
              <a:t>agent</a:t>
            </a:r>
            <a:r>
              <a:rPr lang="en-US" sz="1400" b="0">
                <a:solidFill>
                  <a:srgbClr val="000000"/>
                </a:solidFill>
                <a:effectLst/>
                <a:latin typeface="Consolas" panose="020B0609020204030204" pitchFamily="49" charset="0"/>
              </a:rPr>
              <a:t>.</a:t>
            </a:r>
            <a:r>
              <a:rPr lang="en-US" sz="1400" b="0">
                <a:solidFill>
                  <a:srgbClr val="74531F"/>
                </a:solidFill>
                <a:effectLst/>
                <a:latin typeface="Consolas" panose="020B0609020204030204" pitchFamily="49" charset="0"/>
              </a:rPr>
              <a:t>invoke</a:t>
            </a:r>
            <a:r>
              <a:rPr lang="en-US" sz="1400" b="0">
                <a:solidFill>
                  <a:srgbClr val="000000"/>
                </a:solidFill>
                <a:effectLst/>
                <a:latin typeface="Consolas" panose="020B0609020204030204" pitchFamily="49" charset="0"/>
              </a:rPr>
              <a:t>({</a:t>
            </a:r>
            <a:r>
              <a:rPr lang="en-US" sz="1400" b="0">
                <a:solidFill>
                  <a:srgbClr val="E21F1F"/>
                </a:solidFill>
                <a:effectLst/>
                <a:latin typeface="Consolas" panose="020B0609020204030204" pitchFamily="49" charset="0"/>
              </a:rPr>
              <a:t>"</a:t>
            </a:r>
            <a:r>
              <a:rPr lang="en-US" sz="1400" b="0">
                <a:solidFill>
                  <a:srgbClr val="A31515"/>
                </a:solidFill>
                <a:effectLst/>
                <a:latin typeface="Consolas" panose="020B0609020204030204" pitchFamily="49" charset="0"/>
              </a:rPr>
              <a:t>input</a:t>
            </a:r>
            <a:r>
              <a:rPr lang="en-US" sz="1400" b="0">
                <a:solidFill>
                  <a:srgbClr val="E21F1F"/>
                </a:solidFill>
                <a:effectLst/>
                <a:latin typeface="Consolas" panose="020B0609020204030204" pitchFamily="49" charset="0"/>
              </a:rPr>
              <a:t>"</a:t>
            </a:r>
            <a:r>
              <a:rPr lang="en-US" sz="1400" b="0">
                <a:solidFill>
                  <a:srgbClr val="000000"/>
                </a:solidFill>
                <a:effectLst/>
                <a:latin typeface="Consolas" panose="020B0609020204030204" pitchFamily="49" charset="0"/>
              </a:rPr>
              <a:t>: </a:t>
            </a:r>
            <a:r>
              <a:rPr lang="en-US" sz="1400" b="0">
                <a:solidFill>
                  <a:srgbClr val="1F377F"/>
                </a:solidFill>
                <a:effectLst/>
                <a:latin typeface="Consolas" panose="020B0609020204030204" pitchFamily="49" charset="0"/>
              </a:rPr>
              <a:t>query</a:t>
            </a:r>
            <a:r>
              <a:rPr lang="en-US" sz="1400" b="0">
                <a:solidFill>
                  <a:srgbClr val="000000"/>
                </a:solidFill>
                <a:effectLst/>
                <a:latin typeface="Consolas" panose="020B0609020204030204" pitchFamily="49" charset="0"/>
              </a:rPr>
              <a:t>}).</a:t>
            </a:r>
            <a:r>
              <a:rPr lang="en-US" sz="1400" b="0">
                <a:solidFill>
                  <a:srgbClr val="74531F"/>
                </a:solidFill>
                <a:effectLst/>
                <a:latin typeface="Consolas" panose="020B0609020204030204" pitchFamily="49" charset="0"/>
              </a:rPr>
              <a:t>get</a:t>
            </a:r>
            <a:r>
              <a:rPr lang="en-US" sz="1400" b="0">
                <a:solidFill>
                  <a:srgbClr val="000000"/>
                </a:solidFill>
                <a:effectLst/>
                <a:latin typeface="Consolas" panose="020B0609020204030204" pitchFamily="49" charset="0"/>
              </a:rPr>
              <a:t>(</a:t>
            </a:r>
            <a:r>
              <a:rPr lang="en-US" sz="1400" b="0">
                <a:solidFill>
                  <a:srgbClr val="E21F1F"/>
                </a:solidFill>
                <a:effectLst/>
                <a:latin typeface="Consolas" panose="020B0609020204030204" pitchFamily="49" charset="0"/>
              </a:rPr>
              <a:t>"</a:t>
            </a:r>
            <a:r>
              <a:rPr lang="en-US" sz="1400" b="0">
                <a:solidFill>
                  <a:srgbClr val="A31515"/>
                </a:solidFill>
                <a:effectLst/>
                <a:latin typeface="Consolas" panose="020B0609020204030204" pitchFamily="49" charset="0"/>
              </a:rPr>
              <a:t>output</a:t>
            </a:r>
            <a:r>
              <a:rPr lang="en-US" sz="1400" b="0">
                <a:solidFill>
                  <a:srgbClr val="E21F1F"/>
                </a:solidFill>
                <a:effectLst/>
                <a:latin typeface="Consolas" panose="020B0609020204030204" pitchFamily="49" charset="0"/>
              </a:rPr>
              <a:t>"</a:t>
            </a:r>
            <a:r>
              <a:rPr lang="en-US" sz="1400" b="0">
                <a:solidFill>
                  <a:srgbClr val="000000"/>
                </a:solidFill>
                <a:effectLst/>
                <a:latin typeface="Consolas" panose="020B0609020204030204" pitchFamily="49" charset="0"/>
              </a:rPr>
              <a:t>, </a:t>
            </a:r>
            <a:r>
              <a:rPr lang="en-US" sz="1400" b="0">
                <a:solidFill>
                  <a:srgbClr val="E21F1F"/>
                </a:solidFill>
                <a:effectLst/>
                <a:latin typeface="Consolas" panose="020B0609020204030204" pitchFamily="49" charset="0"/>
              </a:rPr>
              <a:t>"</a:t>
            </a:r>
            <a:r>
              <a:rPr lang="en-US" sz="1400" b="0">
                <a:solidFill>
                  <a:srgbClr val="A31515"/>
                </a:solidFill>
                <a:effectLst/>
                <a:latin typeface="Consolas" panose="020B0609020204030204" pitchFamily="49" charset="0"/>
              </a:rPr>
              <a:t>No output found.</a:t>
            </a:r>
            <a:r>
              <a:rPr lang="en-US" sz="1400" b="0">
                <a:solidFill>
                  <a:srgbClr val="E21F1F"/>
                </a:solidFill>
                <a:effectLst/>
                <a:latin typeface="Consolas" panose="020B0609020204030204" pitchFamily="49" charset="0"/>
              </a:rPr>
              <a:t>"</a:t>
            </a:r>
            <a:r>
              <a:rPr lang="en-US" sz="1400" b="0">
                <a:solidFill>
                  <a:srgbClr val="000000"/>
                </a:solidFill>
                <a:effectLst/>
                <a:latin typeface="Consolas" panose="020B0609020204030204" pitchFamily="49" charset="0"/>
              </a:rPr>
              <a:t>)</a:t>
            </a:r>
          </a:p>
          <a:p>
            <a:r>
              <a:rPr lang="en-US" sz="1400" b="0">
                <a:solidFill>
                  <a:srgbClr val="74531F"/>
                </a:solidFill>
                <a:effectLst/>
                <a:latin typeface="Consolas" panose="020B0609020204030204" pitchFamily="49" charset="0"/>
              </a:rPr>
              <a:t>print</a:t>
            </a:r>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f</a:t>
            </a:r>
            <a:r>
              <a:rPr lang="en-US" sz="1400" b="0">
                <a:solidFill>
                  <a:srgbClr val="A31515"/>
                </a:solidFill>
                <a:effectLst/>
                <a:latin typeface="Consolas" panose="020B0609020204030204" pitchFamily="49" charset="0"/>
              </a:rPr>
              <a:t>'</a:t>
            </a:r>
            <a:r>
              <a:rPr lang="en-US" sz="1400" b="0">
                <a:solidFill>
                  <a:srgbClr val="B776FB"/>
                </a:solidFill>
                <a:effectLst/>
                <a:latin typeface="Consolas" panose="020B0609020204030204" pitchFamily="49" charset="0"/>
              </a:rPr>
              <a:t>\n</a:t>
            </a:r>
            <a:r>
              <a:rPr lang="en-US" sz="1400" b="0">
                <a:solidFill>
                  <a:srgbClr val="A31515"/>
                </a:solidFill>
                <a:effectLst/>
                <a:latin typeface="Consolas" panose="020B0609020204030204" pitchFamily="49" charset="0"/>
              </a:rPr>
              <a:t>===== Final Output ======</a:t>
            </a:r>
            <a:r>
              <a:rPr lang="en-US" sz="1400" b="0">
                <a:solidFill>
                  <a:srgbClr val="B776FB"/>
                </a:solidFill>
                <a:effectLst/>
                <a:latin typeface="Consolas" panose="020B0609020204030204" pitchFamily="49" charset="0"/>
              </a:rPr>
              <a:t>\n</a:t>
            </a:r>
            <a:r>
              <a:rPr lang="en-US" sz="1400" b="0">
                <a:solidFill>
                  <a:srgbClr val="0000FF"/>
                </a:solidFill>
                <a:effectLst/>
                <a:latin typeface="Consolas" panose="020B0609020204030204" pitchFamily="49" charset="0"/>
              </a:rPr>
              <a:t>{</a:t>
            </a:r>
            <a:r>
              <a:rPr lang="en-US" sz="1400" b="0">
                <a:solidFill>
                  <a:srgbClr val="1F377F"/>
                </a:solidFill>
                <a:effectLst/>
                <a:latin typeface="Consolas" panose="020B0609020204030204" pitchFamily="49" charset="0"/>
              </a:rPr>
              <a:t>response</a:t>
            </a:r>
            <a:r>
              <a:rPr lang="en-US" sz="1400" b="0">
                <a:solidFill>
                  <a:srgbClr val="0000FF"/>
                </a:solidFill>
                <a:effectLst/>
                <a:latin typeface="Consolas" panose="020B0609020204030204" pitchFamily="49" charset="0"/>
              </a:rPr>
              <a:t>}</a:t>
            </a:r>
            <a:r>
              <a:rPr lang="en-US" sz="1400" b="0">
                <a:solidFill>
                  <a:srgbClr val="A31515"/>
                </a:solidFill>
                <a:effectLst/>
                <a:latin typeface="Consolas" panose="020B0609020204030204" pitchFamily="49" charset="0"/>
              </a:rPr>
              <a:t>'</a:t>
            </a:r>
            <a:r>
              <a:rPr lang="en-US" sz="1400" b="0">
                <a:solidFill>
                  <a:srgbClr val="000000"/>
                </a:solidFill>
                <a:effectLst/>
                <a:latin typeface="Consolas" panose="020B0609020204030204" pitchFamily="49" charset="0"/>
              </a:rPr>
              <a:t>)</a:t>
            </a:r>
          </a:p>
        </p:txBody>
      </p:sp>
      <p:sp>
        <p:nvSpPr>
          <p:cNvPr id="8" name="文本框 7">
            <a:extLst>
              <a:ext uri="{FF2B5EF4-FFF2-40B4-BE49-F238E27FC236}">
                <a16:creationId xmlns:a16="http://schemas.microsoft.com/office/drawing/2014/main" id="{2D8E8FC3-3108-3C59-E8F3-6A2F6FA42A02}"/>
              </a:ext>
            </a:extLst>
          </p:cNvPr>
          <p:cNvSpPr txBox="1"/>
          <p:nvPr/>
        </p:nvSpPr>
        <p:spPr>
          <a:xfrm>
            <a:off x="8141109" y="1083696"/>
            <a:ext cx="3411794" cy="461665"/>
          </a:xfrm>
          <a:prstGeom prst="rect">
            <a:avLst/>
          </a:prstGeom>
          <a:solidFill>
            <a:schemeClr val="tx1"/>
          </a:solidFill>
        </p:spPr>
        <p:txBody>
          <a:bodyPr wrap="square">
            <a:spAutoFit/>
          </a:bodyPr>
          <a:lstStyle/>
          <a:p>
            <a:r>
              <a:rPr lang="en-US" sz="2400">
                <a:solidFill>
                  <a:schemeClr val="bg1"/>
                </a:solidFill>
              </a:rPr>
              <a:t>&gt; pip install numexpr</a:t>
            </a:r>
          </a:p>
        </p:txBody>
      </p:sp>
      <p:sp>
        <p:nvSpPr>
          <p:cNvPr id="9" name="文本框 8">
            <a:extLst>
              <a:ext uri="{FF2B5EF4-FFF2-40B4-BE49-F238E27FC236}">
                <a16:creationId xmlns:a16="http://schemas.microsoft.com/office/drawing/2014/main" id="{5CCED9CF-D502-9E1E-C363-26DAE06227B4}"/>
              </a:ext>
            </a:extLst>
          </p:cNvPr>
          <p:cNvSpPr txBox="1"/>
          <p:nvPr/>
        </p:nvSpPr>
        <p:spPr>
          <a:xfrm>
            <a:off x="7589235" y="1704485"/>
            <a:ext cx="4050890" cy="458629"/>
          </a:xfrm>
          <a:prstGeom prst="flowChartDocument">
            <a:avLst/>
          </a:prstGeom>
          <a:solidFill>
            <a:schemeClr val="accent4">
              <a:lumMod val="20000"/>
              <a:lumOff val="80000"/>
            </a:schemeClr>
          </a:solidFill>
          <a:ln>
            <a:solidFill>
              <a:schemeClr val="bg1">
                <a:lumMod val="85000"/>
              </a:schemeClr>
            </a:solidFill>
          </a:ln>
        </p:spPr>
        <p:txBody>
          <a:bodyPr wrap="square">
            <a:spAutoFit/>
          </a:bodyPr>
          <a:lstStyle/>
          <a:p>
            <a:pPr algn="ctr"/>
            <a:r>
              <a:rPr lang="en-US"/>
              <a:t>13-LLM-</a:t>
            </a:r>
            <a:r>
              <a:rPr lang="zh-CN" altLang="en-US"/>
              <a:t>调用计算器</a:t>
            </a:r>
            <a:r>
              <a:rPr lang="en-US" altLang="zh-CN"/>
              <a:t>-</a:t>
            </a:r>
            <a:r>
              <a:rPr lang="en-US"/>
              <a:t>LangChain.ipynb</a:t>
            </a:r>
          </a:p>
        </p:txBody>
      </p:sp>
      <p:pic>
        <p:nvPicPr>
          <p:cNvPr id="11" name="图片 10">
            <a:extLst>
              <a:ext uri="{FF2B5EF4-FFF2-40B4-BE49-F238E27FC236}">
                <a16:creationId xmlns:a16="http://schemas.microsoft.com/office/drawing/2014/main" id="{2751F4D6-97EB-7D5B-3249-2EA083B697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31151" y="2309880"/>
            <a:ext cx="4671772" cy="3845112"/>
          </a:xfrm>
          <a:prstGeom prst="rect">
            <a:avLst/>
          </a:prstGeom>
        </p:spPr>
      </p:pic>
    </p:spTree>
    <p:extLst>
      <p:ext uri="{BB962C8B-B14F-4D97-AF65-F5344CB8AC3E}">
        <p14:creationId xmlns:p14="http://schemas.microsoft.com/office/powerpoint/2010/main" val="3903177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A45DE93-2055-6ADD-622A-84756D4D0A63}"/>
              </a:ext>
            </a:extLst>
          </p:cNvPr>
          <p:cNvSpPr>
            <a:spLocks noGrp="1"/>
          </p:cNvSpPr>
          <p:nvPr>
            <p:ph type="title"/>
          </p:nvPr>
        </p:nvSpPr>
        <p:spPr/>
        <p:txBody>
          <a:bodyPr/>
          <a:lstStyle/>
          <a:p>
            <a:r>
              <a:rPr lang="zh-CN" altLang="en-US" b="1" dirty="0">
                <a:solidFill>
                  <a:schemeClr val="accent2"/>
                </a:solidFill>
              </a:rPr>
              <a:t>涌现能力</a:t>
            </a:r>
            <a:endParaRPr lang="en-US" b="1" dirty="0">
              <a:solidFill>
                <a:schemeClr val="accent2"/>
              </a:solidFill>
            </a:endParaRPr>
          </a:p>
        </p:txBody>
      </p:sp>
      <p:sp>
        <p:nvSpPr>
          <p:cNvPr id="5" name="文本框 4">
            <a:extLst>
              <a:ext uri="{FF2B5EF4-FFF2-40B4-BE49-F238E27FC236}">
                <a16:creationId xmlns:a16="http://schemas.microsoft.com/office/drawing/2014/main" id="{E7C1B551-8823-2179-41E2-8CE076E16893}"/>
              </a:ext>
            </a:extLst>
          </p:cNvPr>
          <p:cNvSpPr txBox="1"/>
          <p:nvPr/>
        </p:nvSpPr>
        <p:spPr>
          <a:xfrm>
            <a:off x="7808170" y="157612"/>
            <a:ext cx="3485123" cy="584775"/>
          </a:xfrm>
          <a:prstGeom prst="rect">
            <a:avLst/>
          </a:prstGeom>
          <a:noFill/>
        </p:spPr>
        <p:txBody>
          <a:bodyPr wrap="square">
            <a:spAutoFit/>
          </a:bodyPr>
          <a:lstStyle/>
          <a:p>
            <a:r>
              <a:rPr lang="en-US" sz="3200" dirty="0">
                <a:solidFill>
                  <a:schemeClr val="bg1">
                    <a:lumMod val="50000"/>
                  </a:schemeClr>
                </a:solidFill>
              </a:rPr>
              <a:t>Emergent Abilities</a:t>
            </a:r>
          </a:p>
        </p:txBody>
      </p:sp>
      <p:sp>
        <p:nvSpPr>
          <p:cNvPr id="7" name="文本框 6">
            <a:extLst>
              <a:ext uri="{FF2B5EF4-FFF2-40B4-BE49-F238E27FC236}">
                <a16:creationId xmlns:a16="http://schemas.microsoft.com/office/drawing/2014/main" id="{9F74D6D8-24A5-1EEF-E64C-3DC342CDA0FC}"/>
              </a:ext>
            </a:extLst>
          </p:cNvPr>
          <p:cNvSpPr txBox="1"/>
          <p:nvPr/>
        </p:nvSpPr>
        <p:spPr>
          <a:xfrm>
            <a:off x="0" y="937752"/>
            <a:ext cx="12192000" cy="887166"/>
          </a:xfrm>
          <a:prstGeom prst="rect">
            <a:avLst/>
          </a:prstGeom>
          <a:noFill/>
        </p:spPr>
        <p:txBody>
          <a:bodyPr wrap="square">
            <a:spAutoFit/>
          </a:bodyPr>
          <a:lstStyle/>
          <a:p>
            <a:pPr algn="ctr"/>
            <a:r>
              <a:rPr lang="zh-CN" altLang="en-US" sz="2200"/>
              <a:t>当模型扩展到一定规模时，模型的特定任务性能</a:t>
            </a:r>
            <a:r>
              <a:rPr lang="zh-CN" altLang="en-US" sz="2200">
                <a:solidFill>
                  <a:schemeClr val="accent2"/>
                </a:solidFill>
              </a:rPr>
              <a:t>突然出现显著的跃升</a:t>
            </a:r>
            <a:r>
              <a:rPr lang="zh-CN" altLang="en-US" sz="2200"/>
              <a:t>，远超过随机水平。</a:t>
            </a:r>
            <a:endParaRPr lang="en-US" altLang="zh-CN" sz="2200"/>
          </a:p>
          <a:p>
            <a:pPr algn="ctr">
              <a:lnSpc>
                <a:spcPct val="150000"/>
              </a:lnSpc>
            </a:pPr>
            <a:r>
              <a:rPr lang="zh-CN" altLang="en-US" sz="2200"/>
              <a:t>大模型具有；但小模型不具有的能力。</a:t>
            </a:r>
            <a:endParaRPr lang="en-US" sz="2200"/>
          </a:p>
        </p:txBody>
      </p:sp>
      <p:sp>
        <p:nvSpPr>
          <p:cNvPr id="12" name="文本框 11">
            <a:extLst>
              <a:ext uri="{FF2B5EF4-FFF2-40B4-BE49-F238E27FC236}">
                <a16:creationId xmlns:a16="http://schemas.microsoft.com/office/drawing/2014/main" id="{7E4C866D-4350-AAF6-91B6-FD0F415E8DD1}"/>
              </a:ext>
            </a:extLst>
          </p:cNvPr>
          <p:cNvSpPr txBox="1"/>
          <p:nvPr/>
        </p:nvSpPr>
        <p:spPr>
          <a:xfrm>
            <a:off x="2521009" y="188390"/>
            <a:ext cx="1261884" cy="523220"/>
          </a:xfrm>
          <a:prstGeom prst="rect">
            <a:avLst/>
          </a:prstGeom>
          <a:solidFill>
            <a:schemeClr val="accent2">
              <a:lumMod val="20000"/>
              <a:lumOff val="80000"/>
            </a:schemeClr>
          </a:solidFill>
        </p:spPr>
        <p:txBody>
          <a:bodyPr wrap="none" rtlCol="0">
            <a:spAutoFit/>
          </a:bodyPr>
          <a:lstStyle/>
          <a:p>
            <a:r>
              <a:rPr lang="zh-CN" altLang="en-US" sz="2800"/>
              <a:t>有争议</a:t>
            </a:r>
            <a:endParaRPr lang="en-US" sz="2800"/>
          </a:p>
        </p:txBody>
      </p:sp>
      <p:sp>
        <p:nvSpPr>
          <p:cNvPr id="14" name="文本框 13">
            <a:extLst>
              <a:ext uri="{FF2B5EF4-FFF2-40B4-BE49-F238E27FC236}">
                <a16:creationId xmlns:a16="http://schemas.microsoft.com/office/drawing/2014/main" id="{66D0DC5D-F2F9-B950-2B43-155675227572}"/>
              </a:ext>
            </a:extLst>
          </p:cNvPr>
          <p:cNvSpPr txBox="1"/>
          <p:nvPr/>
        </p:nvSpPr>
        <p:spPr>
          <a:xfrm>
            <a:off x="0" y="6276784"/>
            <a:ext cx="12192000" cy="307777"/>
          </a:xfrm>
          <a:prstGeom prst="rect">
            <a:avLst/>
          </a:prstGeom>
          <a:noFill/>
        </p:spPr>
        <p:txBody>
          <a:bodyPr wrap="square">
            <a:spAutoFit/>
          </a:bodyPr>
          <a:lstStyle/>
          <a:p>
            <a:pPr algn="ctr"/>
            <a:r>
              <a:rPr lang="en-US" sz="1400">
                <a:solidFill>
                  <a:schemeClr val="bg1">
                    <a:lumMod val="50000"/>
                  </a:schemeClr>
                </a:solidFill>
              </a:rPr>
              <a:t>Jason Wei, et al., </a:t>
            </a:r>
            <a:r>
              <a:rPr lang="en-US" sz="1400" b="1" i="1">
                <a:solidFill>
                  <a:schemeClr val="bg1">
                    <a:lumMod val="50000"/>
                  </a:schemeClr>
                </a:solidFill>
              </a:rPr>
              <a:t>Emergent Abilities of Large Language Models</a:t>
            </a:r>
            <a:r>
              <a:rPr lang="en-US" sz="1400">
                <a:solidFill>
                  <a:schemeClr val="bg1">
                    <a:lumMod val="50000"/>
                  </a:schemeClr>
                </a:solidFill>
              </a:rPr>
              <a:t>, TMLR 2022</a:t>
            </a:r>
          </a:p>
        </p:txBody>
      </p:sp>
      <p:pic>
        <p:nvPicPr>
          <p:cNvPr id="16" name="图片 15">
            <a:extLst>
              <a:ext uri="{FF2B5EF4-FFF2-40B4-BE49-F238E27FC236}">
                <a16:creationId xmlns:a16="http://schemas.microsoft.com/office/drawing/2014/main" id="{4DD0124F-0F93-2591-F42E-F656CB402A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3771" y="2262434"/>
            <a:ext cx="10624458" cy="3453138"/>
          </a:xfrm>
          <a:prstGeom prst="rect">
            <a:avLst/>
          </a:prstGeom>
        </p:spPr>
      </p:pic>
      <p:sp>
        <p:nvSpPr>
          <p:cNvPr id="3" name="灯片编号占位符 2">
            <a:extLst>
              <a:ext uri="{FF2B5EF4-FFF2-40B4-BE49-F238E27FC236}">
                <a16:creationId xmlns:a16="http://schemas.microsoft.com/office/drawing/2014/main" id="{D8871536-27DF-98C5-6F2A-64A4CF683ED2}"/>
              </a:ext>
            </a:extLst>
          </p:cNvPr>
          <p:cNvSpPr>
            <a:spLocks noGrp="1"/>
          </p:cNvSpPr>
          <p:nvPr>
            <p:ph type="sldNum" sz="quarter" idx="12"/>
          </p:nvPr>
        </p:nvSpPr>
        <p:spPr/>
        <p:txBody>
          <a:bodyPr/>
          <a:lstStyle/>
          <a:p>
            <a:fld id="{EC78E7B1-3FC2-4821-B144-3AA6EF938D0A}" type="slidenum">
              <a:rPr lang="zh-CN" altLang="en-US" sz="1400" b="1" smtClean="0"/>
              <a:pPr/>
              <a:t>9</a:t>
            </a:fld>
            <a:r>
              <a:rPr lang="zh-CN" altLang="en-US"/>
              <a:t> </a:t>
            </a:r>
            <a:r>
              <a:rPr lang="en-US" altLang="zh-CN"/>
              <a:t>/ 82</a:t>
            </a:r>
            <a:endParaRPr lang="zh-CN" altLang="en-US" dirty="0"/>
          </a:p>
        </p:txBody>
      </p:sp>
    </p:spTree>
    <p:extLst>
      <p:ext uri="{BB962C8B-B14F-4D97-AF65-F5344CB8AC3E}">
        <p14:creationId xmlns:p14="http://schemas.microsoft.com/office/powerpoint/2010/main" val="19305489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75674</TotalTime>
  <Words>8996</Words>
  <Application>Microsoft Office PowerPoint</Application>
  <PresentationFormat>宽屏</PresentationFormat>
  <Paragraphs>1024</Paragraphs>
  <Slides>82</Slides>
  <Notes>38</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82</vt:i4>
      </vt:variant>
    </vt:vector>
  </HeadingPairs>
  <TitlesOfParts>
    <vt:vector size="98" baseType="lpstr">
      <vt:lpstr>DeepSeek-CJK-patch</vt:lpstr>
      <vt:lpstr>sohne</vt:lpstr>
      <vt:lpstr>system-ui</vt:lpstr>
      <vt:lpstr>等线</vt:lpstr>
      <vt:lpstr>等线 Light</vt:lpstr>
      <vt:lpstr>楷体</vt:lpstr>
      <vt:lpstr>微软雅黑</vt:lpstr>
      <vt:lpstr>Aptos Narrow</vt:lpstr>
      <vt:lpstr>Arial</vt:lpstr>
      <vt:lpstr>Arial Narrow</vt:lpstr>
      <vt:lpstr>Cambria Math</vt:lpstr>
      <vt:lpstr>Consolas</vt:lpstr>
      <vt:lpstr>IBM Plex Mono</vt:lpstr>
      <vt:lpstr>Times New Roman</vt:lpstr>
      <vt:lpstr>Wingdings</vt:lpstr>
      <vt:lpstr>Office 主题​​</vt:lpstr>
      <vt:lpstr>13.  大语言模型</vt:lpstr>
      <vt:lpstr>大语言模型 提纲</vt:lpstr>
      <vt:lpstr>语言模型</vt:lpstr>
      <vt:lpstr>传统语言模型 局限</vt:lpstr>
      <vt:lpstr>       预训练语言模型                   大语言模型</vt:lpstr>
      <vt:lpstr>大模型、大数据</vt:lpstr>
      <vt:lpstr>大语言模型</vt:lpstr>
      <vt:lpstr>扩展法则</vt:lpstr>
      <vt:lpstr>涌现能力</vt:lpstr>
      <vt:lpstr>三种代表性的 涌现能力</vt:lpstr>
      <vt:lpstr>LLM 能力特点</vt:lpstr>
      <vt:lpstr>LLM 对科技发展的影响</vt:lpstr>
      <vt:lpstr>LLM 构建流程</vt:lpstr>
      <vt:lpstr>LLM 构建流程</vt:lpstr>
      <vt:lpstr>GPT 系列模型</vt:lpstr>
      <vt:lpstr>AGIEval 评测结果</vt:lpstr>
      <vt:lpstr>GPT-1 模型</vt:lpstr>
      <vt:lpstr>GPT-2</vt:lpstr>
      <vt:lpstr>GPT-3</vt:lpstr>
      <vt:lpstr>ChatGPT 特点</vt:lpstr>
      <vt:lpstr>DeepSeek</vt:lpstr>
      <vt:lpstr>推理模型 / 慢思考模型</vt:lpstr>
      <vt:lpstr>慢思考推理技术</vt:lpstr>
      <vt:lpstr>公开可用的通用大语言模型</vt:lpstr>
      <vt:lpstr>开源                      闭源</vt:lpstr>
      <vt:lpstr>PowerPoint 演示文稿</vt:lpstr>
      <vt:lpstr>预训练 </vt:lpstr>
      <vt:lpstr>预训练 数据来源</vt:lpstr>
      <vt:lpstr>数据预处理流程</vt:lpstr>
      <vt:lpstr>BPE 分词法</vt:lpstr>
      <vt:lpstr>LLM 架构 配置</vt:lpstr>
      <vt:lpstr>Transformer</vt:lpstr>
      <vt:lpstr>主流架构</vt:lpstr>
      <vt:lpstr>滑动窗口注意力机制</vt:lpstr>
      <vt:lpstr>上下文窗口</vt:lpstr>
      <vt:lpstr> 层归一化</vt:lpstr>
      <vt:lpstr>激活函数</vt:lpstr>
      <vt:lpstr>多头注意力机制</vt:lpstr>
      <vt:lpstr>混合专家模型 MoE</vt:lpstr>
      <vt:lpstr>模型预训练 的 任务</vt:lpstr>
      <vt:lpstr>LLM 优化设置</vt:lpstr>
      <vt:lpstr>学习率</vt:lpstr>
      <vt:lpstr>并行加速</vt:lpstr>
      <vt:lpstr> 混合精度训练</vt:lpstr>
      <vt:lpstr>PowerPoint 演示文稿</vt:lpstr>
      <vt:lpstr>指令微调</vt:lpstr>
      <vt:lpstr>准备数据1：基于现有的NLP任务数据集</vt:lpstr>
      <vt:lpstr>准备数据2：基于日常对话数据</vt:lpstr>
      <vt:lpstr>准备数据3：基于合成数据</vt:lpstr>
      <vt:lpstr>全参数微调、轻量化微调</vt:lpstr>
      <vt:lpstr>PowerPoint 演示文稿</vt:lpstr>
      <vt:lpstr>           微 调                 人类反馈的强化学习</vt:lpstr>
      <vt:lpstr>例：对齐前、后</vt:lpstr>
      <vt:lpstr>基于人类反馈的强化学习方法</vt:lpstr>
      <vt:lpstr>幻象问题</vt:lpstr>
      <vt:lpstr>PowerPoint 演示文稿</vt:lpstr>
      <vt:lpstr>模型参数量增长  vs  计算硬件算力增长</vt:lpstr>
      <vt:lpstr>硬件瓶颈</vt:lpstr>
      <vt:lpstr>解码策略</vt:lpstr>
      <vt:lpstr>模型压缩方法1：模型量化</vt:lpstr>
      <vt:lpstr>模型压缩方法2：模型蒸馏</vt:lpstr>
      <vt:lpstr>模型压缩方法3：模型剪枝</vt:lpstr>
      <vt:lpstr>PowerPoint 演示文稿</vt:lpstr>
      <vt:lpstr>提示学习 / 提示工程</vt:lpstr>
      <vt:lpstr>① 上下文学习</vt:lpstr>
      <vt:lpstr>② 思维链提示</vt:lpstr>
      <vt:lpstr>用 思维树 解决24点游戏</vt:lpstr>
      <vt:lpstr>思维链推理能力的来源</vt:lpstr>
      <vt:lpstr>③ 检索增强生成   RAG</vt:lpstr>
      <vt:lpstr>检索增强生成 过程</vt:lpstr>
      <vt:lpstr>RAG示例：法律咨询</vt:lpstr>
      <vt:lpstr>检索增强生成 流程</vt:lpstr>
      <vt:lpstr>综合示例1：出行规划</vt:lpstr>
      <vt:lpstr>综合示例1 ：出行规划 结果</vt:lpstr>
      <vt:lpstr>综合示例2：智能答疑助手</vt:lpstr>
      <vt:lpstr>PowerPoint 演示文稿</vt:lpstr>
      <vt:lpstr>PowerPoint 演示文稿</vt:lpstr>
      <vt:lpstr>PowerPoint 演示文稿</vt:lpstr>
      <vt:lpstr>LLM + 专业知识</vt:lpstr>
      <vt:lpstr>LangChain 框架</vt:lpstr>
      <vt:lpstr>PowerPoint 演示文稿</vt:lpstr>
      <vt:lpstr>LangChain 调用计算器 代码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13. 大语言模型</dc:title>
  <dc:creator>孙晓光</dc:creator>
  <cp:lastModifiedBy>晓光 孙</cp:lastModifiedBy>
  <cp:revision>4225</cp:revision>
  <dcterms:created xsi:type="dcterms:W3CDTF">2019-09-07T01:14:10Z</dcterms:created>
  <dcterms:modified xsi:type="dcterms:W3CDTF">2025-05-22T09:08:11Z</dcterms:modified>
</cp:coreProperties>
</file>

<file path=docProps/thumbnail.jpeg>
</file>